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2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DAF1229-3E2F-459B-987A-2924DB67B467}"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750B-8159-4867-903C-35401109254F}" type="slidenum">
              <a:rPr lang="en-US" smtClean="0"/>
              <a:t>‹#›</a:t>
            </a:fld>
            <a:endParaRPr lang="en-US"/>
          </a:p>
        </p:txBody>
      </p:sp>
    </p:spTree>
    <p:extLst>
      <p:ext uri="{BB962C8B-B14F-4D97-AF65-F5344CB8AC3E}">
        <p14:creationId xmlns:p14="http://schemas.microsoft.com/office/powerpoint/2010/main" val="31507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AF1229-3E2F-459B-987A-2924DB67B467}"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750B-8159-4867-903C-35401109254F}" type="slidenum">
              <a:rPr lang="en-US" smtClean="0"/>
              <a:t>‹#›</a:t>
            </a:fld>
            <a:endParaRPr lang="en-US"/>
          </a:p>
        </p:txBody>
      </p:sp>
    </p:spTree>
    <p:extLst>
      <p:ext uri="{BB962C8B-B14F-4D97-AF65-F5344CB8AC3E}">
        <p14:creationId xmlns:p14="http://schemas.microsoft.com/office/powerpoint/2010/main" val="354328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AF1229-3E2F-459B-987A-2924DB67B467}"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750B-8159-4867-903C-35401109254F}" type="slidenum">
              <a:rPr lang="en-US" smtClean="0"/>
              <a:t>‹#›</a:t>
            </a:fld>
            <a:endParaRPr lang="en-US"/>
          </a:p>
        </p:txBody>
      </p:sp>
    </p:spTree>
    <p:extLst>
      <p:ext uri="{BB962C8B-B14F-4D97-AF65-F5344CB8AC3E}">
        <p14:creationId xmlns:p14="http://schemas.microsoft.com/office/powerpoint/2010/main" val="84614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AF1229-3E2F-459B-987A-2924DB67B467}"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750B-8159-4867-903C-35401109254F}" type="slidenum">
              <a:rPr lang="en-US" smtClean="0"/>
              <a:t>‹#›</a:t>
            </a:fld>
            <a:endParaRPr lang="en-US"/>
          </a:p>
        </p:txBody>
      </p:sp>
    </p:spTree>
    <p:extLst>
      <p:ext uri="{BB962C8B-B14F-4D97-AF65-F5344CB8AC3E}">
        <p14:creationId xmlns:p14="http://schemas.microsoft.com/office/powerpoint/2010/main" val="159724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AF1229-3E2F-459B-987A-2924DB67B467}"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750B-8159-4867-903C-35401109254F}" type="slidenum">
              <a:rPr lang="en-US" smtClean="0"/>
              <a:t>‹#›</a:t>
            </a:fld>
            <a:endParaRPr lang="en-US"/>
          </a:p>
        </p:txBody>
      </p:sp>
    </p:spTree>
    <p:extLst>
      <p:ext uri="{BB962C8B-B14F-4D97-AF65-F5344CB8AC3E}">
        <p14:creationId xmlns:p14="http://schemas.microsoft.com/office/powerpoint/2010/main" val="2923379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AF1229-3E2F-459B-987A-2924DB67B467}"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750B-8159-4867-903C-35401109254F}" type="slidenum">
              <a:rPr lang="en-US" smtClean="0"/>
              <a:t>‹#›</a:t>
            </a:fld>
            <a:endParaRPr lang="en-US"/>
          </a:p>
        </p:txBody>
      </p:sp>
    </p:spTree>
    <p:extLst>
      <p:ext uri="{BB962C8B-B14F-4D97-AF65-F5344CB8AC3E}">
        <p14:creationId xmlns:p14="http://schemas.microsoft.com/office/powerpoint/2010/main" val="3948017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AF1229-3E2F-459B-987A-2924DB67B467}" type="datetimeFigureOut">
              <a:rPr lang="en-US" smtClean="0"/>
              <a:t>4/12/2021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B750B-8159-4867-903C-35401109254F}" type="slidenum">
              <a:rPr lang="en-US" smtClean="0"/>
              <a:t>‹#›</a:t>
            </a:fld>
            <a:endParaRPr lang="en-US"/>
          </a:p>
        </p:txBody>
      </p:sp>
    </p:spTree>
    <p:extLst>
      <p:ext uri="{BB962C8B-B14F-4D97-AF65-F5344CB8AC3E}">
        <p14:creationId xmlns:p14="http://schemas.microsoft.com/office/powerpoint/2010/main" val="399673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AF1229-3E2F-459B-987A-2924DB67B467}" type="datetimeFigureOut">
              <a:rPr lang="en-US" smtClean="0"/>
              <a:t>4/12/2021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B750B-8159-4867-903C-35401109254F}" type="slidenum">
              <a:rPr lang="en-US" smtClean="0"/>
              <a:t>‹#›</a:t>
            </a:fld>
            <a:endParaRPr lang="en-US"/>
          </a:p>
        </p:txBody>
      </p:sp>
    </p:spTree>
    <p:extLst>
      <p:ext uri="{BB962C8B-B14F-4D97-AF65-F5344CB8AC3E}">
        <p14:creationId xmlns:p14="http://schemas.microsoft.com/office/powerpoint/2010/main" val="213779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F1229-3E2F-459B-987A-2924DB67B467}" type="datetimeFigureOut">
              <a:rPr lang="en-US" smtClean="0"/>
              <a:t>4/12/2021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B750B-8159-4867-903C-35401109254F}" type="slidenum">
              <a:rPr lang="en-US" smtClean="0"/>
              <a:t>‹#›</a:t>
            </a:fld>
            <a:endParaRPr lang="en-US"/>
          </a:p>
        </p:txBody>
      </p:sp>
    </p:spTree>
    <p:extLst>
      <p:ext uri="{BB962C8B-B14F-4D97-AF65-F5344CB8AC3E}">
        <p14:creationId xmlns:p14="http://schemas.microsoft.com/office/powerpoint/2010/main" val="2989436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AF1229-3E2F-459B-987A-2924DB67B467}"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750B-8159-4867-903C-35401109254F}" type="slidenum">
              <a:rPr lang="en-US" smtClean="0"/>
              <a:t>‹#›</a:t>
            </a:fld>
            <a:endParaRPr lang="en-US"/>
          </a:p>
        </p:txBody>
      </p:sp>
    </p:spTree>
    <p:extLst>
      <p:ext uri="{BB962C8B-B14F-4D97-AF65-F5344CB8AC3E}">
        <p14:creationId xmlns:p14="http://schemas.microsoft.com/office/powerpoint/2010/main" val="3640119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AF1229-3E2F-459B-987A-2924DB67B467}"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750B-8159-4867-903C-35401109254F}" type="slidenum">
              <a:rPr lang="en-US" smtClean="0"/>
              <a:t>‹#›</a:t>
            </a:fld>
            <a:endParaRPr lang="en-US"/>
          </a:p>
        </p:txBody>
      </p:sp>
    </p:spTree>
    <p:extLst>
      <p:ext uri="{BB962C8B-B14F-4D97-AF65-F5344CB8AC3E}">
        <p14:creationId xmlns:p14="http://schemas.microsoft.com/office/powerpoint/2010/main" val="1930333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F1229-3E2F-459B-987A-2924DB67B467}" type="datetimeFigureOut">
              <a:rPr lang="en-US" smtClean="0"/>
              <a:t>4/12/2021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B750B-8159-4867-903C-35401109254F}" type="slidenum">
              <a:rPr lang="en-US" smtClean="0"/>
              <a:t>‹#›</a:t>
            </a:fld>
            <a:endParaRPr lang="en-US"/>
          </a:p>
        </p:txBody>
      </p:sp>
    </p:spTree>
    <p:extLst>
      <p:ext uri="{BB962C8B-B14F-4D97-AF65-F5344CB8AC3E}">
        <p14:creationId xmlns:p14="http://schemas.microsoft.com/office/powerpoint/2010/main" val="1469742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838200"/>
            <a:ext cx="4114800" cy="5029200"/>
          </a:xfrm>
        </p:spPr>
        <p:txBody>
          <a:bodyPr>
            <a:noAutofit/>
          </a:bodyPr>
          <a:lstStyle/>
          <a:p>
            <a:r>
              <a:rPr lang="en-US" sz="6000" dirty="0"/>
              <a:t>Thesis Statements:</a:t>
            </a:r>
            <a:br>
              <a:rPr lang="en-US" sz="6000" dirty="0"/>
            </a:br>
            <a:r>
              <a:rPr lang="en-US" sz="5400" dirty="0"/>
              <a:t>The Basics for Giving Your Writing the Green Light</a:t>
            </a:r>
          </a:p>
        </p:txBody>
      </p:sp>
      <p:pic>
        <p:nvPicPr>
          <p:cNvPr id="4" name="Picture 3"/>
          <p:cNvPicPr>
            <a:picLocks noChangeAspect="1"/>
          </p:cNvPicPr>
          <p:nvPr/>
        </p:nvPicPr>
        <p:blipFill>
          <a:blip r:embed="rId2"/>
          <a:stretch>
            <a:fillRect/>
          </a:stretch>
        </p:blipFill>
        <p:spPr>
          <a:xfrm>
            <a:off x="228600" y="58458"/>
            <a:ext cx="3952433" cy="6766560"/>
          </a:xfrm>
          <a:prstGeom prst="rect">
            <a:avLst/>
          </a:prstGeom>
        </p:spPr>
      </p:pic>
    </p:spTree>
    <p:extLst>
      <p:ext uri="{BB962C8B-B14F-4D97-AF65-F5344CB8AC3E}">
        <p14:creationId xmlns:p14="http://schemas.microsoft.com/office/powerpoint/2010/main" val="3628982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 Light or Green Light?</a:t>
            </a:r>
          </a:p>
        </p:txBody>
      </p:sp>
      <p:sp>
        <p:nvSpPr>
          <p:cNvPr id="3" name="Content Placeholder 2"/>
          <p:cNvSpPr>
            <a:spLocks noGrp="1"/>
          </p:cNvSpPr>
          <p:nvPr>
            <p:ph sz="half" idx="1"/>
          </p:nvPr>
        </p:nvSpPr>
        <p:spPr>
          <a:xfrm>
            <a:off x="328115" y="1600200"/>
            <a:ext cx="4167685" cy="4525963"/>
          </a:xfrm>
        </p:spPr>
        <p:txBody>
          <a:bodyPr/>
          <a:lstStyle/>
          <a:p>
            <a:r>
              <a:rPr lang="en-US" dirty="0"/>
              <a:t>Even though computers have their idiosyncrasies, they have improved our lives tremendously by simplifying word processing, streamlining data storage, and promoting an international exchange of information.</a:t>
            </a:r>
          </a:p>
        </p:txBody>
      </p:sp>
      <p:sp>
        <p:nvSpPr>
          <p:cNvPr id="7" name="Content Placeholder 6"/>
          <p:cNvSpPr>
            <a:spLocks noGrp="1"/>
          </p:cNvSpPr>
          <p:nvPr>
            <p:ph sz="half" idx="2"/>
          </p:nvPr>
        </p:nvSpPr>
        <p:spPr/>
        <p:txBody>
          <a:bodyPr/>
          <a:lstStyle/>
          <a:p>
            <a:endParaRPr lang="en-US"/>
          </a:p>
        </p:txBody>
      </p:sp>
      <p:pic>
        <p:nvPicPr>
          <p:cNvPr id="1026" name="Picture 2" descr="http://www.clipartlord.com/wp-content/uploads/2013/09/traffic-light.png"/>
          <p:cNvPicPr>
            <a:picLocks noChangeAspect="1" noChangeArrowheads="1"/>
          </p:cNvPicPr>
          <p:nvPr/>
        </p:nvPicPr>
        <p:blipFill rotWithShape="1">
          <a:blip r:embed="rId2">
            <a:extLst>
              <a:ext uri="{28A0092B-C50C-407E-A947-70E740481C1C}">
                <a14:useLocalDpi xmlns:a14="http://schemas.microsoft.com/office/drawing/2010/main" val="0"/>
              </a:ext>
            </a:extLst>
          </a:blip>
          <a:srcRect l="70000" r="1999"/>
          <a:stretch/>
        </p:blipFill>
        <p:spPr bwMode="auto">
          <a:xfrm>
            <a:off x="5562600" y="1417638"/>
            <a:ext cx="2133600" cy="481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87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Go!</a:t>
            </a:r>
          </a:p>
        </p:txBody>
      </p:sp>
      <p:sp>
        <p:nvSpPr>
          <p:cNvPr id="3" name="Content Placeholder 2"/>
          <p:cNvSpPr>
            <a:spLocks noGrp="1"/>
          </p:cNvSpPr>
          <p:nvPr>
            <p:ph idx="1"/>
          </p:nvPr>
        </p:nvSpPr>
        <p:spPr>
          <a:xfrm>
            <a:off x="452651" y="1205132"/>
            <a:ext cx="6248400" cy="2438399"/>
          </a:xfrm>
        </p:spPr>
        <p:txBody>
          <a:bodyPr>
            <a:noAutofit/>
          </a:bodyPr>
          <a:lstStyle/>
          <a:p>
            <a:r>
              <a:rPr lang="en-US" dirty="0"/>
              <a:t>Select </a:t>
            </a:r>
            <a:r>
              <a:rPr lang="en-US" u="sng" dirty="0"/>
              <a:t>one</a:t>
            </a:r>
            <a:r>
              <a:rPr lang="en-US" dirty="0"/>
              <a:t> of the topics below and write on your index card a thesis statement that follows the guidelines we’ve discussed.</a:t>
            </a:r>
          </a:p>
          <a:p>
            <a:endParaRPr lang="en-US" sz="1400" dirty="0"/>
          </a:p>
        </p:txBody>
      </p:sp>
      <p:sp>
        <p:nvSpPr>
          <p:cNvPr id="5" name="TextBox 4"/>
          <p:cNvSpPr txBox="1"/>
          <p:nvPr/>
        </p:nvSpPr>
        <p:spPr>
          <a:xfrm>
            <a:off x="304800" y="3734813"/>
            <a:ext cx="3429000" cy="2554545"/>
          </a:xfrm>
          <a:prstGeom prst="rect">
            <a:avLst/>
          </a:prstGeom>
          <a:noFill/>
        </p:spPr>
        <p:txBody>
          <a:bodyPr wrap="square" rtlCol="0">
            <a:spAutoFit/>
          </a:bodyPr>
          <a:lstStyle/>
          <a:p>
            <a:pPr marL="457200" indent="-457200">
              <a:buFont typeface="Arial" panose="020B0604020202020204" pitchFamily="34" charset="0"/>
              <a:buChar char="•"/>
            </a:pPr>
            <a:r>
              <a:rPr lang="en-US" sz="3200" dirty="0"/>
              <a:t>School uniforms</a:t>
            </a:r>
          </a:p>
          <a:p>
            <a:pPr marL="457200" indent="-457200">
              <a:buFont typeface="Arial" panose="020B0604020202020204" pitchFamily="34" charset="0"/>
              <a:buChar char="•"/>
            </a:pPr>
            <a:r>
              <a:rPr lang="en-US" sz="3200" dirty="0"/>
              <a:t>Going to college</a:t>
            </a:r>
          </a:p>
          <a:p>
            <a:pPr marL="457200" indent="-457200">
              <a:buFont typeface="Arial" panose="020B0604020202020204" pitchFamily="34" charset="0"/>
              <a:buChar char="•"/>
            </a:pPr>
            <a:r>
              <a:rPr lang="en-US" sz="3200" dirty="0"/>
              <a:t>Social media</a:t>
            </a:r>
          </a:p>
          <a:p>
            <a:pPr marL="457200" indent="-457200">
              <a:buFont typeface="Arial" panose="020B0604020202020204" pitchFamily="34" charset="0"/>
              <a:buChar char="•"/>
            </a:pPr>
            <a:r>
              <a:rPr lang="en-US" sz="3200" dirty="0"/>
              <a:t>Witch hunts</a:t>
            </a:r>
          </a:p>
          <a:p>
            <a:pPr marL="457200" indent="-457200">
              <a:buFont typeface="Arial" panose="020B0604020202020204" pitchFamily="34" charset="0"/>
              <a:buChar char="•"/>
            </a:pPr>
            <a:endParaRPr lang="en-US" sz="3200" dirty="0"/>
          </a:p>
        </p:txBody>
      </p:sp>
      <p:pic>
        <p:nvPicPr>
          <p:cNvPr id="8" name="Picture 2" descr="http://www.clipartlord.com/wp-content/uploads/2013/09/traffic-light.png"/>
          <p:cNvPicPr>
            <a:picLocks noChangeAspect="1" noChangeArrowheads="1"/>
          </p:cNvPicPr>
          <p:nvPr/>
        </p:nvPicPr>
        <p:blipFill rotWithShape="1">
          <a:blip r:embed="rId2">
            <a:extLst>
              <a:ext uri="{28A0092B-C50C-407E-A947-70E740481C1C}">
                <a14:useLocalDpi xmlns:a14="http://schemas.microsoft.com/office/drawing/2010/main" val="0"/>
              </a:ext>
            </a:extLst>
          </a:blip>
          <a:srcRect l="70000" r="1999"/>
          <a:stretch/>
        </p:blipFill>
        <p:spPr bwMode="auto">
          <a:xfrm>
            <a:off x="6589041" y="457200"/>
            <a:ext cx="2631159" cy="5943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036325" y="3734812"/>
            <a:ext cx="3429000" cy="3046988"/>
          </a:xfrm>
          <a:prstGeom prst="rect">
            <a:avLst/>
          </a:prstGeom>
          <a:noFill/>
        </p:spPr>
        <p:txBody>
          <a:bodyPr wrap="square" rtlCol="0">
            <a:spAutoFit/>
          </a:bodyPr>
          <a:lstStyle/>
          <a:p>
            <a:pPr marL="457200" indent="-457200">
              <a:buFont typeface="Arial" panose="020B0604020202020204" pitchFamily="34" charset="0"/>
              <a:buChar char="•"/>
            </a:pPr>
            <a:r>
              <a:rPr lang="en-US" sz="3200" dirty="0"/>
              <a:t>Physical fitness</a:t>
            </a:r>
          </a:p>
          <a:p>
            <a:pPr marL="457200" indent="-457200">
              <a:buFont typeface="Arial" panose="020B0604020202020204" pitchFamily="34" charset="0"/>
              <a:buChar char="•"/>
            </a:pPr>
            <a:r>
              <a:rPr lang="en-US" sz="3200" dirty="0"/>
              <a:t>Homework</a:t>
            </a:r>
          </a:p>
          <a:p>
            <a:pPr marL="457200" indent="-457200">
              <a:buFont typeface="Arial" panose="020B0604020202020204" pitchFamily="34" charset="0"/>
              <a:buChar char="•"/>
            </a:pPr>
            <a:r>
              <a:rPr lang="en-US" sz="3200" dirty="0"/>
              <a:t>Success</a:t>
            </a:r>
          </a:p>
          <a:p>
            <a:pPr marL="457200" indent="-457200">
              <a:buFont typeface="Arial" panose="020B0604020202020204" pitchFamily="34" charset="0"/>
              <a:buChar char="•"/>
            </a:pPr>
            <a:r>
              <a:rPr lang="en-US" sz="3200" dirty="0"/>
              <a:t>Thesis statements</a:t>
            </a:r>
          </a:p>
          <a:p>
            <a:pPr marL="457200" indent="-457200">
              <a:buFont typeface="Arial" panose="020B0604020202020204" pitchFamily="34" charset="0"/>
              <a:buChar char="•"/>
            </a:pPr>
            <a:endParaRPr lang="en-US" sz="3200" dirty="0"/>
          </a:p>
        </p:txBody>
      </p:sp>
    </p:spTree>
    <p:extLst>
      <p:ext uri="{BB962C8B-B14F-4D97-AF65-F5344CB8AC3E}">
        <p14:creationId xmlns:p14="http://schemas.microsoft.com/office/powerpoint/2010/main" val="160333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a:t>
            </a:r>
            <a:r>
              <a:rPr lang="en-US" u="sng" dirty="0"/>
              <a:t>declarative</a:t>
            </a:r>
            <a:r>
              <a:rPr lang="en-US" dirty="0"/>
              <a:t> sentence</a:t>
            </a:r>
          </a:p>
        </p:txBody>
      </p:sp>
      <p:sp>
        <p:nvSpPr>
          <p:cNvPr id="3" name="Content Placeholder 2"/>
          <p:cNvSpPr>
            <a:spLocks noGrp="1"/>
          </p:cNvSpPr>
          <p:nvPr>
            <p:ph sz="half" idx="1"/>
          </p:nvPr>
        </p:nvSpPr>
        <p:spPr>
          <a:xfrm>
            <a:off x="457200" y="1600200"/>
            <a:ext cx="2895600" cy="4525963"/>
          </a:xfrm>
        </p:spPr>
        <p:txBody>
          <a:bodyPr>
            <a:normAutofit fontScale="85000" lnSpcReduction="10000"/>
          </a:bodyPr>
          <a:lstStyle/>
          <a:p>
            <a:r>
              <a:rPr lang="en-US" dirty="0">
                <a:solidFill>
                  <a:srgbClr val="FF0000"/>
                </a:solidFill>
              </a:rPr>
              <a:t>Not titles or fragments</a:t>
            </a:r>
          </a:p>
          <a:p>
            <a:pPr lvl="1"/>
            <a:r>
              <a:rPr lang="en-US" dirty="0">
                <a:solidFill>
                  <a:srgbClr val="FF0000"/>
                </a:solidFill>
              </a:rPr>
              <a:t>My First Smoking Experience</a:t>
            </a:r>
          </a:p>
          <a:p>
            <a:r>
              <a:rPr lang="en-US" dirty="0">
                <a:solidFill>
                  <a:srgbClr val="FF0000"/>
                </a:solidFill>
              </a:rPr>
              <a:t>Not questions</a:t>
            </a:r>
          </a:p>
          <a:p>
            <a:pPr lvl="1"/>
            <a:r>
              <a:rPr lang="en-US" dirty="0">
                <a:solidFill>
                  <a:srgbClr val="FF0000"/>
                </a:solidFill>
              </a:rPr>
              <a:t>How could we still tolerate sexism in the military today?</a:t>
            </a:r>
          </a:p>
          <a:p>
            <a:r>
              <a:rPr lang="en-US" dirty="0">
                <a:solidFill>
                  <a:srgbClr val="FF0000"/>
                </a:solidFill>
              </a:rPr>
              <a:t>Not commands</a:t>
            </a:r>
          </a:p>
          <a:p>
            <a:pPr lvl="1"/>
            <a:r>
              <a:rPr lang="en-US" dirty="0">
                <a:solidFill>
                  <a:srgbClr val="FF0000"/>
                </a:solidFill>
              </a:rPr>
              <a:t>Note the differences between chefs and cooks.</a:t>
            </a:r>
          </a:p>
        </p:txBody>
      </p:sp>
      <p:sp>
        <p:nvSpPr>
          <p:cNvPr id="4" name="Content Placeholder 3"/>
          <p:cNvSpPr>
            <a:spLocks noGrp="1"/>
          </p:cNvSpPr>
          <p:nvPr>
            <p:ph sz="half" idx="2"/>
          </p:nvPr>
        </p:nvSpPr>
        <p:spPr>
          <a:xfrm>
            <a:off x="3657600" y="1600200"/>
            <a:ext cx="5029200" cy="4525963"/>
          </a:xfrm>
        </p:spPr>
        <p:txBody>
          <a:bodyPr>
            <a:normAutofit fontScale="85000" lnSpcReduction="10000"/>
          </a:bodyPr>
          <a:lstStyle/>
          <a:p>
            <a:r>
              <a:rPr lang="en-US" dirty="0">
                <a:solidFill>
                  <a:srgbClr val="00B050"/>
                </a:solidFill>
              </a:rPr>
              <a:t>Although my friends thought cigarettes were stylish, I discovered smoking is actually a disgusting habit with many health risks.</a:t>
            </a:r>
          </a:p>
          <a:p>
            <a:r>
              <a:rPr lang="en-US" dirty="0">
                <a:solidFill>
                  <a:srgbClr val="00B050"/>
                </a:solidFill>
              </a:rPr>
              <a:t>Even though Americans claim to be enlightened about sexism, sexist language and behaviors still prevail in the military.</a:t>
            </a:r>
          </a:p>
          <a:p>
            <a:r>
              <a:rPr lang="en-US" dirty="0">
                <a:solidFill>
                  <a:srgbClr val="00B050"/>
                </a:solidFill>
              </a:rPr>
              <a:t>Although meals prepared by either cooks or chefs can be equally delicious, chefs differ from cooks in education, professional commitment, and artistry.</a:t>
            </a:r>
          </a:p>
        </p:txBody>
      </p:sp>
    </p:spTree>
    <p:extLst>
      <p:ext uri="{BB962C8B-B14F-4D97-AF65-F5344CB8AC3E}">
        <p14:creationId xmlns:p14="http://schemas.microsoft.com/office/powerpoint/2010/main" val="2680860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a:t>
            </a:r>
            <a:r>
              <a:rPr lang="en-US" u="sng" dirty="0"/>
              <a:t>arguable</a:t>
            </a:r>
            <a:r>
              <a:rPr lang="en-US" dirty="0"/>
              <a:t> idea</a:t>
            </a:r>
          </a:p>
        </p:txBody>
      </p:sp>
      <p:sp>
        <p:nvSpPr>
          <p:cNvPr id="3" name="Content Placeholder 2"/>
          <p:cNvSpPr>
            <a:spLocks noGrp="1"/>
          </p:cNvSpPr>
          <p:nvPr>
            <p:ph sz="half" idx="1"/>
          </p:nvPr>
        </p:nvSpPr>
        <p:spPr>
          <a:xfrm>
            <a:off x="457200" y="1600200"/>
            <a:ext cx="2895600" cy="4525963"/>
          </a:xfrm>
        </p:spPr>
        <p:txBody>
          <a:bodyPr>
            <a:noAutofit/>
          </a:bodyPr>
          <a:lstStyle/>
          <a:p>
            <a:r>
              <a:rPr lang="en-US" sz="2400" dirty="0">
                <a:solidFill>
                  <a:srgbClr val="FF0000"/>
                </a:solidFill>
              </a:rPr>
              <a:t>Not facts</a:t>
            </a:r>
          </a:p>
          <a:p>
            <a:pPr lvl="1"/>
            <a:r>
              <a:rPr lang="en-US" sz="2000" dirty="0">
                <a:solidFill>
                  <a:srgbClr val="FF0000"/>
                </a:solidFill>
              </a:rPr>
              <a:t>Cortez conquered Mexico in 1509.</a:t>
            </a:r>
          </a:p>
          <a:p>
            <a:endParaRPr lang="en-US" sz="2000" dirty="0">
              <a:solidFill>
                <a:srgbClr val="FF0000"/>
              </a:solidFill>
            </a:endParaRPr>
          </a:p>
          <a:p>
            <a:r>
              <a:rPr lang="en-US" sz="2400" dirty="0">
                <a:solidFill>
                  <a:srgbClr val="FF0000"/>
                </a:solidFill>
              </a:rPr>
              <a:t>Not announcements</a:t>
            </a:r>
          </a:p>
          <a:p>
            <a:pPr lvl="1"/>
            <a:r>
              <a:rPr lang="en-US" sz="2000" dirty="0">
                <a:solidFill>
                  <a:srgbClr val="FF0000"/>
                </a:solidFill>
              </a:rPr>
              <a:t>In this paper I will discuss the causes and effects of the French revolution and then argue as to whether or not it was successful.</a:t>
            </a:r>
          </a:p>
        </p:txBody>
      </p:sp>
      <p:sp>
        <p:nvSpPr>
          <p:cNvPr id="4" name="Content Placeholder 3"/>
          <p:cNvSpPr>
            <a:spLocks noGrp="1"/>
          </p:cNvSpPr>
          <p:nvPr>
            <p:ph sz="half" idx="2"/>
          </p:nvPr>
        </p:nvSpPr>
        <p:spPr>
          <a:xfrm>
            <a:off x="3505200" y="1600200"/>
            <a:ext cx="5181600" cy="4525963"/>
          </a:xfrm>
        </p:spPr>
        <p:txBody>
          <a:bodyPr>
            <a:normAutofit fontScale="85000" lnSpcReduction="10000"/>
          </a:bodyPr>
          <a:lstStyle/>
          <a:p>
            <a:r>
              <a:rPr lang="en-US" dirty="0">
                <a:solidFill>
                  <a:srgbClr val="00B050"/>
                </a:solidFill>
              </a:rPr>
              <a:t>The colonial mentality which prompted Cortez’s barbaric invasion of Mexico brought about no an advance of native society but a destruction of Aztec culture.</a:t>
            </a:r>
          </a:p>
          <a:p>
            <a:r>
              <a:rPr lang="en-US" dirty="0">
                <a:solidFill>
                  <a:srgbClr val="00B050"/>
                </a:solidFill>
              </a:rPr>
              <a:t>Although the reasons for the French revolution were noble—</a:t>
            </a:r>
            <a:r>
              <a:rPr lang="en-US" dirty="0" err="1">
                <a:solidFill>
                  <a:srgbClr val="00B050"/>
                </a:solidFill>
              </a:rPr>
              <a:t>liberte</a:t>
            </a:r>
            <a:r>
              <a:rPr lang="en-US" dirty="0">
                <a:solidFill>
                  <a:srgbClr val="00B050"/>
                </a:solidFill>
              </a:rPr>
              <a:t>, </a:t>
            </a:r>
            <a:r>
              <a:rPr lang="en-US" dirty="0" err="1">
                <a:solidFill>
                  <a:srgbClr val="00B050"/>
                </a:solidFill>
              </a:rPr>
              <a:t>fraternite</a:t>
            </a:r>
            <a:r>
              <a:rPr lang="en-US" dirty="0">
                <a:solidFill>
                  <a:srgbClr val="00B050"/>
                </a:solidFill>
              </a:rPr>
              <a:t>, </a:t>
            </a:r>
            <a:r>
              <a:rPr lang="en-US" dirty="0" err="1">
                <a:solidFill>
                  <a:srgbClr val="00B050"/>
                </a:solidFill>
              </a:rPr>
              <a:t>egalite</a:t>
            </a:r>
            <a:r>
              <a:rPr lang="en-US" dirty="0">
                <a:solidFill>
                  <a:srgbClr val="00B050"/>
                </a:solidFill>
              </a:rPr>
              <a:t>—the effects were devastating, ultimately leading to the unsuccessful reinstitution of the monarchy and the restructuring of a classist society into a militaristic one.</a:t>
            </a:r>
          </a:p>
        </p:txBody>
      </p:sp>
    </p:spTree>
    <p:extLst>
      <p:ext uri="{BB962C8B-B14F-4D97-AF65-F5344CB8AC3E}">
        <p14:creationId xmlns:p14="http://schemas.microsoft.com/office/powerpoint/2010/main" val="1837541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a:t>
            </a:r>
            <a:r>
              <a:rPr lang="en-US" u="sng" dirty="0"/>
              <a:t>arguable</a:t>
            </a:r>
            <a:r>
              <a:rPr lang="en-US" dirty="0"/>
              <a:t> idea</a:t>
            </a:r>
          </a:p>
        </p:txBody>
      </p:sp>
      <p:sp>
        <p:nvSpPr>
          <p:cNvPr id="3" name="Content Placeholder 2"/>
          <p:cNvSpPr>
            <a:spLocks noGrp="1"/>
          </p:cNvSpPr>
          <p:nvPr>
            <p:ph sz="half" idx="1"/>
          </p:nvPr>
        </p:nvSpPr>
        <p:spPr>
          <a:xfrm>
            <a:off x="457200" y="1600200"/>
            <a:ext cx="2895600" cy="4525963"/>
          </a:xfrm>
        </p:spPr>
        <p:txBody>
          <a:bodyPr>
            <a:noAutofit/>
          </a:bodyPr>
          <a:lstStyle/>
          <a:p>
            <a:r>
              <a:rPr lang="en-US" sz="2400" dirty="0">
                <a:solidFill>
                  <a:srgbClr val="FF0000"/>
                </a:solidFill>
              </a:rPr>
              <a:t>Not obvious</a:t>
            </a:r>
          </a:p>
          <a:p>
            <a:pPr lvl="1"/>
            <a:r>
              <a:rPr lang="en-US" sz="2000" dirty="0">
                <a:solidFill>
                  <a:srgbClr val="FF0000"/>
                </a:solidFill>
              </a:rPr>
              <a:t>Litter creates pollution of the environment.</a:t>
            </a:r>
          </a:p>
          <a:p>
            <a:pPr marL="0" indent="0">
              <a:buNone/>
            </a:pPr>
            <a:endParaRPr lang="en-US" sz="2400" dirty="0">
              <a:solidFill>
                <a:srgbClr val="FF0000"/>
              </a:solidFill>
            </a:endParaRPr>
          </a:p>
          <a:p>
            <a:r>
              <a:rPr lang="en-US" sz="2400" dirty="0">
                <a:solidFill>
                  <a:srgbClr val="FF0000"/>
                </a:solidFill>
              </a:rPr>
              <a:t>Not unarguable personal opinion</a:t>
            </a:r>
          </a:p>
          <a:p>
            <a:pPr lvl="1"/>
            <a:r>
              <a:rPr lang="en-US" sz="2000" dirty="0">
                <a:solidFill>
                  <a:srgbClr val="FF0000"/>
                </a:solidFill>
              </a:rPr>
              <a:t>I like chocolate.</a:t>
            </a:r>
          </a:p>
        </p:txBody>
      </p:sp>
      <p:sp>
        <p:nvSpPr>
          <p:cNvPr id="4" name="Content Placeholder 3"/>
          <p:cNvSpPr>
            <a:spLocks noGrp="1"/>
          </p:cNvSpPr>
          <p:nvPr>
            <p:ph sz="half" idx="2"/>
          </p:nvPr>
        </p:nvSpPr>
        <p:spPr>
          <a:xfrm>
            <a:off x="3505200" y="1600200"/>
            <a:ext cx="5181600" cy="4525963"/>
          </a:xfrm>
        </p:spPr>
        <p:txBody>
          <a:bodyPr>
            <a:normAutofit/>
          </a:bodyPr>
          <a:lstStyle/>
          <a:p>
            <a:r>
              <a:rPr lang="en-US" sz="2400" dirty="0">
                <a:solidFill>
                  <a:srgbClr val="00B050"/>
                </a:solidFill>
              </a:rPr>
              <a:t>Recycling programs, though expensive at first, are ultimately an efficient, cost effective, and environmentally sound means of reducing waste in our environment.</a:t>
            </a:r>
          </a:p>
          <a:p>
            <a:r>
              <a:rPr lang="en-US" sz="2400" dirty="0">
                <a:solidFill>
                  <a:srgbClr val="00B050"/>
                </a:solidFill>
              </a:rPr>
              <a:t>Even though chocolate tantalizes my taste buds and satiates my emotional need to be love, it causes weight gain, clogs arteries, and contains caffeine.</a:t>
            </a:r>
          </a:p>
        </p:txBody>
      </p:sp>
    </p:spTree>
    <p:extLst>
      <p:ext uri="{BB962C8B-B14F-4D97-AF65-F5344CB8AC3E}">
        <p14:creationId xmlns:p14="http://schemas.microsoft.com/office/powerpoint/2010/main" val="3485574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Specific</a:t>
            </a:r>
            <a:r>
              <a:rPr lang="en-US" dirty="0"/>
              <a:t> and </a:t>
            </a:r>
            <a:r>
              <a:rPr lang="en-US" u="sng" dirty="0"/>
              <a:t>Narrowed</a:t>
            </a:r>
          </a:p>
        </p:txBody>
      </p:sp>
      <p:sp>
        <p:nvSpPr>
          <p:cNvPr id="3" name="Content Placeholder 2"/>
          <p:cNvSpPr>
            <a:spLocks noGrp="1"/>
          </p:cNvSpPr>
          <p:nvPr>
            <p:ph sz="half" idx="1"/>
          </p:nvPr>
        </p:nvSpPr>
        <p:spPr>
          <a:xfrm>
            <a:off x="457200" y="1600200"/>
            <a:ext cx="2895600" cy="4525963"/>
          </a:xfrm>
        </p:spPr>
        <p:txBody>
          <a:bodyPr>
            <a:normAutofit fontScale="92500" lnSpcReduction="20000"/>
          </a:bodyPr>
          <a:lstStyle/>
          <a:p>
            <a:r>
              <a:rPr lang="en-US" dirty="0">
                <a:solidFill>
                  <a:srgbClr val="FF0000"/>
                </a:solidFill>
              </a:rPr>
              <a:t>Are not broad generalizations</a:t>
            </a:r>
          </a:p>
          <a:p>
            <a:pPr lvl="1"/>
            <a:r>
              <a:rPr lang="en-US" dirty="0">
                <a:solidFill>
                  <a:srgbClr val="FF0000"/>
                </a:solidFill>
              </a:rPr>
              <a:t>Men are chauvinists.</a:t>
            </a:r>
          </a:p>
          <a:p>
            <a:r>
              <a:rPr lang="en-US" dirty="0">
                <a:solidFill>
                  <a:srgbClr val="FF0000"/>
                </a:solidFill>
              </a:rPr>
              <a:t>Cover only one topic</a:t>
            </a:r>
          </a:p>
          <a:p>
            <a:pPr lvl="1"/>
            <a:r>
              <a:rPr lang="en-US" dirty="0">
                <a:solidFill>
                  <a:srgbClr val="FF0000"/>
                </a:solidFill>
              </a:rPr>
              <a:t>The theme, characters, setting, irony, conflicts, viewpoint, and plot all contribute to making </a:t>
            </a:r>
            <a:r>
              <a:rPr lang="en-US" i="1" dirty="0">
                <a:solidFill>
                  <a:srgbClr val="FF0000"/>
                </a:solidFill>
              </a:rPr>
              <a:t>Madame Bovary </a:t>
            </a:r>
            <a:r>
              <a:rPr lang="en-US" dirty="0">
                <a:solidFill>
                  <a:srgbClr val="FF0000"/>
                </a:solidFill>
              </a:rPr>
              <a:t>a tragedy.</a:t>
            </a:r>
          </a:p>
        </p:txBody>
      </p:sp>
      <p:sp>
        <p:nvSpPr>
          <p:cNvPr id="4" name="Content Placeholder 3"/>
          <p:cNvSpPr>
            <a:spLocks noGrp="1"/>
          </p:cNvSpPr>
          <p:nvPr>
            <p:ph sz="half" idx="2"/>
          </p:nvPr>
        </p:nvSpPr>
        <p:spPr>
          <a:xfrm>
            <a:off x="3581400" y="1600200"/>
            <a:ext cx="5105400" cy="4525963"/>
          </a:xfrm>
        </p:spPr>
        <p:txBody>
          <a:bodyPr>
            <a:normAutofit fontScale="92500" lnSpcReduction="20000"/>
          </a:bodyPr>
          <a:lstStyle/>
          <a:p>
            <a:r>
              <a:rPr lang="en-US" dirty="0">
                <a:solidFill>
                  <a:srgbClr val="00B050"/>
                </a:solidFill>
              </a:rPr>
              <a:t>Men who repress their true feelings leave themselves open to physical, psychological, and relationship difficulties.</a:t>
            </a:r>
          </a:p>
          <a:p>
            <a:r>
              <a:rPr lang="en-US" dirty="0">
                <a:solidFill>
                  <a:srgbClr val="00B050"/>
                </a:solidFill>
              </a:rPr>
              <a:t>Flaubert’s Emma Bovary is a tragic character because, never seeing reality, she misses some important clues that her life has gone awry, and she falls from her social “height” into prostitution.</a:t>
            </a:r>
          </a:p>
        </p:txBody>
      </p:sp>
    </p:spTree>
    <p:extLst>
      <p:ext uri="{BB962C8B-B14F-4D97-AF65-F5344CB8AC3E}">
        <p14:creationId xmlns:p14="http://schemas.microsoft.com/office/powerpoint/2010/main" val="2337791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Worthy</a:t>
            </a:r>
            <a:r>
              <a:rPr lang="en-US" dirty="0"/>
              <a:t> of development</a:t>
            </a:r>
          </a:p>
        </p:txBody>
      </p:sp>
      <p:sp>
        <p:nvSpPr>
          <p:cNvPr id="3" name="Content Placeholder 2"/>
          <p:cNvSpPr>
            <a:spLocks noGrp="1"/>
          </p:cNvSpPr>
          <p:nvPr>
            <p:ph sz="half" idx="1"/>
          </p:nvPr>
        </p:nvSpPr>
        <p:spPr/>
        <p:txBody>
          <a:bodyPr>
            <a:normAutofit fontScale="92500" lnSpcReduction="10000"/>
          </a:bodyPr>
          <a:lstStyle/>
          <a:p>
            <a:r>
              <a:rPr lang="en-US" dirty="0">
                <a:solidFill>
                  <a:srgbClr val="FF0000"/>
                </a:solidFill>
              </a:rPr>
              <a:t>Not simplistic</a:t>
            </a:r>
          </a:p>
          <a:p>
            <a:pPr lvl="1"/>
            <a:r>
              <a:rPr lang="en-US" dirty="0">
                <a:solidFill>
                  <a:srgbClr val="FF0000"/>
                </a:solidFill>
              </a:rPr>
              <a:t>Cats and dogs act differently.</a:t>
            </a:r>
          </a:p>
          <a:p>
            <a:pPr marL="457200" lvl="1" indent="0">
              <a:buNone/>
            </a:pPr>
            <a:endParaRPr lang="en-US" dirty="0">
              <a:solidFill>
                <a:srgbClr val="FF0000"/>
              </a:solidFill>
            </a:endParaRPr>
          </a:p>
          <a:p>
            <a:r>
              <a:rPr lang="en-US" dirty="0">
                <a:solidFill>
                  <a:srgbClr val="FF0000"/>
                </a:solidFill>
              </a:rPr>
              <a:t>Not immature or tasteless</a:t>
            </a:r>
          </a:p>
          <a:p>
            <a:pPr lvl="1"/>
            <a:r>
              <a:rPr lang="en-US" dirty="0">
                <a:solidFill>
                  <a:srgbClr val="FF0000"/>
                </a:solidFill>
              </a:rPr>
              <a:t>Passing gas in an elevator was an extremely embarrassing moment for me because I learned that I had a problem and that others are more observant than I thought.</a:t>
            </a:r>
          </a:p>
        </p:txBody>
      </p:sp>
      <p:sp>
        <p:nvSpPr>
          <p:cNvPr id="4" name="Content Placeholder 3"/>
          <p:cNvSpPr>
            <a:spLocks noGrp="1"/>
          </p:cNvSpPr>
          <p:nvPr>
            <p:ph sz="half" idx="2"/>
          </p:nvPr>
        </p:nvSpPr>
        <p:spPr/>
        <p:txBody>
          <a:bodyPr>
            <a:normAutofit fontScale="92500" lnSpcReduction="10000"/>
          </a:bodyPr>
          <a:lstStyle/>
          <a:p>
            <a:r>
              <a:rPr lang="en-US" dirty="0">
                <a:solidFill>
                  <a:srgbClr val="00B050"/>
                </a:solidFill>
              </a:rPr>
              <a:t>Though seemingly adorable and tame, mountain lion cubs are actually wild, dangerous predators.</a:t>
            </a:r>
          </a:p>
          <a:p>
            <a:r>
              <a:rPr lang="en-US" dirty="0">
                <a:solidFill>
                  <a:srgbClr val="00B050"/>
                </a:solidFill>
              </a:rPr>
              <a:t>Though the product of slick advertising, psyllium does not effectively deal with flatulence, diverticulosis, or colon cancer.</a:t>
            </a:r>
          </a:p>
        </p:txBody>
      </p:sp>
    </p:spTree>
    <p:extLst>
      <p:ext uri="{BB962C8B-B14F-4D97-AF65-F5344CB8AC3E}">
        <p14:creationId xmlns:p14="http://schemas.microsoft.com/office/powerpoint/2010/main" val="2508932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Concise</a:t>
            </a:r>
          </a:p>
        </p:txBody>
      </p:sp>
      <p:sp>
        <p:nvSpPr>
          <p:cNvPr id="3" name="Content Placeholder 2"/>
          <p:cNvSpPr>
            <a:spLocks noGrp="1"/>
          </p:cNvSpPr>
          <p:nvPr>
            <p:ph sz="half" idx="1"/>
          </p:nvPr>
        </p:nvSpPr>
        <p:spPr/>
        <p:txBody>
          <a:bodyPr>
            <a:normAutofit fontScale="92500" lnSpcReduction="10000"/>
          </a:bodyPr>
          <a:lstStyle/>
          <a:p>
            <a:r>
              <a:rPr lang="en-US" dirty="0">
                <a:solidFill>
                  <a:srgbClr val="FF0000"/>
                </a:solidFill>
              </a:rPr>
              <a:t>Censorship should be banned by everyone in all circumstances and all states in the nation because it destroys the rights of free speech guaranteed to us by the Constitution of the United States since the Constitution was written by John Hancock and all of the other statesmen.</a:t>
            </a:r>
          </a:p>
        </p:txBody>
      </p:sp>
      <p:sp>
        <p:nvSpPr>
          <p:cNvPr id="4" name="Content Placeholder 3"/>
          <p:cNvSpPr>
            <a:spLocks noGrp="1"/>
          </p:cNvSpPr>
          <p:nvPr>
            <p:ph sz="half" idx="2"/>
          </p:nvPr>
        </p:nvSpPr>
        <p:spPr/>
        <p:txBody>
          <a:bodyPr>
            <a:normAutofit fontScale="92500" lnSpcReduction="10000"/>
          </a:bodyPr>
          <a:lstStyle/>
          <a:p>
            <a:r>
              <a:rPr lang="en-US" dirty="0">
                <a:solidFill>
                  <a:srgbClr val="00B050"/>
                </a:solidFill>
              </a:rPr>
              <a:t>Censorship should be banned in the United States because it destroys the constitutionally guaranteed right of free speech.</a:t>
            </a:r>
          </a:p>
        </p:txBody>
      </p:sp>
    </p:spTree>
    <p:extLst>
      <p:ext uri="{BB962C8B-B14F-4D97-AF65-F5344CB8AC3E}">
        <p14:creationId xmlns:p14="http://schemas.microsoft.com/office/powerpoint/2010/main" val="1951366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 Light or Green Light?</a:t>
            </a:r>
          </a:p>
        </p:txBody>
      </p:sp>
      <p:sp>
        <p:nvSpPr>
          <p:cNvPr id="3" name="Content Placeholder 2"/>
          <p:cNvSpPr>
            <a:spLocks noGrp="1"/>
          </p:cNvSpPr>
          <p:nvPr>
            <p:ph sz="half" idx="1"/>
          </p:nvPr>
        </p:nvSpPr>
        <p:spPr/>
        <p:txBody>
          <a:bodyPr/>
          <a:lstStyle/>
          <a:p>
            <a:r>
              <a:rPr lang="en-US" dirty="0"/>
              <a:t>Why are biofeedback techniques excellent methods of stress reduction?</a:t>
            </a:r>
          </a:p>
        </p:txBody>
      </p:sp>
      <p:sp>
        <p:nvSpPr>
          <p:cNvPr id="6" name="TextBox 5"/>
          <p:cNvSpPr txBox="1"/>
          <p:nvPr/>
        </p:nvSpPr>
        <p:spPr>
          <a:xfrm>
            <a:off x="457200" y="3657600"/>
            <a:ext cx="4876800" cy="2246769"/>
          </a:xfrm>
          <a:prstGeom prst="rect">
            <a:avLst/>
          </a:prstGeom>
          <a:noFill/>
        </p:spPr>
        <p:txBody>
          <a:bodyPr wrap="square" rtlCol="0">
            <a:spAutoFit/>
          </a:bodyPr>
          <a:lstStyle/>
          <a:p>
            <a:r>
              <a:rPr lang="en-US" sz="2800" dirty="0">
                <a:solidFill>
                  <a:srgbClr val="00B050"/>
                </a:solidFill>
              </a:rPr>
              <a:t>Because of its simplicity, accuracy, and lack of toxicity, biofeedback is often a successful technique for migraine relief.</a:t>
            </a:r>
          </a:p>
        </p:txBody>
      </p:sp>
      <p:sp>
        <p:nvSpPr>
          <p:cNvPr id="7" name="Content Placeholder 6"/>
          <p:cNvSpPr>
            <a:spLocks noGrp="1"/>
          </p:cNvSpPr>
          <p:nvPr>
            <p:ph sz="half" idx="2"/>
          </p:nvPr>
        </p:nvSpPr>
        <p:spPr/>
        <p:txBody>
          <a:bodyPr/>
          <a:lstStyle/>
          <a:p>
            <a:endParaRPr lang="en-US"/>
          </a:p>
        </p:txBody>
      </p:sp>
      <p:pic>
        <p:nvPicPr>
          <p:cNvPr id="1028" name="Picture 4" descr="http://www.clipartlord.com/wp-content/uploads/2013/09/traffic-light.png"/>
          <p:cNvPicPr>
            <a:picLocks noChangeAspect="1" noChangeArrowheads="1"/>
          </p:cNvPicPr>
          <p:nvPr/>
        </p:nvPicPr>
        <p:blipFill rotWithShape="1">
          <a:blip r:embed="rId2">
            <a:extLst>
              <a:ext uri="{28A0092B-C50C-407E-A947-70E740481C1C}">
                <a14:useLocalDpi xmlns:a14="http://schemas.microsoft.com/office/drawing/2010/main" val="0"/>
              </a:ext>
            </a:extLst>
          </a:blip>
          <a:srcRect r="68612"/>
          <a:stretch/>
        </p:blipFill>
        <p:spPr bwMode="auto">
          <a:xfrm>
            <a:off x="5456830" y="1417638"/>
            <a:ext cx="2391770" cy="48196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clipartlord.com/wp-content/uploads/2013/09/traffic-light.png"/>
          <p:cNvPicPr>
            <a:picLocks noChangeAspect="1" noChangeArrowheads="1"/>
          </p:cNvPicPr>
          <p:nvPr/>
        </p:nvPicPr>
        <p:blipFill rotWithShape="1">
          <a:blip r:embed="rId2">
            <a:extLst>
              <a:ext uri="{28A0092B-C50C-407E-A947-70E740481C1C}">
                <a14:useLocalDpi xmlns:a14="http://schemas.microsoft.com/office/drawing/2010/main" val="0"/>
              </a:ext>
            </a:extLst>
          </a:blip>
          <a:srcRect l="70000" r="1999"/>
          <a:stretch/>
        </p:blipFill>
        <p:spPr bwMode="auto">
          <a:xfrm>
            <a:off x="5585915" y="1417638"/>
            <a:ext cx="2133600" cy="4819650"/>
          </a:xfrm>
          <a:prstGeom prst="rect">
            <a:avLst/>
          </a:prstGeom>
          <a:noFill/>
          <a:extLst>
            <a:ext uri="{909E8E84-426E-40DD-AFC4-6F175D3DCCD1}">
              <a14:hiddenFill xmlns:a14="http://schemas.microsoft.com/office/drawing/2010/main">
                <a:solidFill>
                  <a:srgbClr val="FFFFFF"/>
                </a:solidFill>
              </a14:hiddenFill>
            </a:ext>
          </a:extLst>
        </p:spPr>
      </p:pic>
      <p:sp>
        <p:nvSpPr>
          <p:cNvPr id="8" name="Multiply 7"/>
          <p:cNvSpPr/>
          <p:nvPr/>
        </p:nvSpPr>
        <p:spPr>
          <a:xfrm>
            <a:off x="-42080" y="1417638"/>
            <a:ext cx="4648200" cy="2374106"/>
          </a:xfrm>
          <a:prstGeom prst="mathMultiply">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830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028"/>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0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 Light or Green Light?</a:t>
            </a:r>
          </a:p>
        </p:txBody>
      </p:sp>
      <p:sp>
        <p:nvSpPr>
          <p:cNvPr id="3" name="Content Placeholder 2"/>
          <p:cNvSpPr>
            <a:spLocks noGrp="1"/>
          </p:cNvSpPr>
          <p:nvPr>
            <p:ph sz="half" idx="1"/>
          </p:nvPr>
        </p:nvSpPr>
        <p:spPr>
          <a:xfrm>
            <a:off x="328115" y="1600200"/>
            <a:ext cx="4167685" cy="4525963"/>
          </a:xfrm>
        </p:spPr>
        <p:txBody>
          <a:bodyPr/>
          <a:lstStyle/>
          <a:p>
            <a:r>
              <a:rPr lang="en-US" dirty="0"/>
              <a:t>Marijuana and television pornography should not be legalized because they negatively influence young children.</a:t>
            </a:r>
          </a:p>
        </p:txBody>
      </p:sp>
      <p:sp>
        <p:nvSpPr>
          <p:cNvPr id="6" name="TextBox 5"/>
          <p:cNvSpPr txBox="1"/>
          <p:nvPr/>
        </p:nvSpPr>
        <p:spPr>
          <a:xfrm>
            <a:off x="457200" y="3849231"/>
            <a:ext cx="4876800" cy="1815882"/>
          </a:xfrm>
          <a:prstGeom prst="rect">
            <a:avLst/>
          </a:prstGeom>
          <a:noFill/>
        </p:spPr>
        <p:txBody>
          <a:bodyPr wrap="square" rtlCol="0">
            <a:spAutoFit/>
          </a:bodyPr>
          <a:lstStyle/>
          <a:p>
            <a:r>
              <a:rPr lang="en-US" sz="2800" dirty="0">
                <a:solidFill>
                  <a:srgbClr val="00B050"/>
                </a:solidFill>
              </a:rPr>
              <a:t>Medicinal marijuana use should not be legalized because it creates problems for peace officers, physicians, and parents.</a:t>
            </a:r>
          </a:p>
        </p:txBody>
      </p:sp>
      <p:sp>
        <p:nvSpPr>
          <p:cNvPr id="7" name="Content Placeholder 6"/>
          <p:cNvSpPr>
            <a:spLocks noGrp="1"/>
          </p:cNvSpPr>
          <p:nvPr>
            <p:ph sz="half" idx="2"/>
          </p:nvPr>
        </p:nvSpPr>
        <p:spPr/>
        <p:txBody>
          <a:bodyPr/>
          <a:lstStyle/>
          <a:p>
            <a:endParaRPr lang="en-US"/>
          </a:p>
        </p:txBody>
      </p:sp>
      <p:pic>
        <p:nvPicPr>
          <p:cNvPr id="1028" name="Picture 4" descr="http://www.clipartlord.com/wp-content/uploads/2013/09/traffic-light.png"/>
          <p:cNvPicPr>
            <a:picLocks noChangeAspect="1" noChangeArrowheads="1"/>
          </p:cNvPicPr>
          <p:nvPr/>
        </p:nvPicPr>
        <p:blipFill rotWithShape="1">
          <a:blip r:embed="rId2">
            <a:extLst>
              <a:ext uri="{28A0092B-C50C-407E-A947-70E740481C1C}">
                <a14:useLocalDpi xmlns:a14="http://schemas.microsoft.com/office/drawing/2010/main" val="0"/>
              </a:ext>
            </a:extLst>
          </a:blip>
          <a:srcRect r="68612"/>
          <a:stretch/>
        </p:blipFill>
        <p:spPr bwMode="auto">
          <a:xfrm>
            <a:off x="5456830" y="1417638"/>
            <a:ext cx="2391770" cy="48196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clipartlord.com/wp-content/uploads/2013/09/traffic-light.png"/>
          <p:cNvPicPr>
            <a:picLocks noChangeAspect="1" noChangeArrowheads="1"/>
          </p:cNvPicPr>
          <p:nvPr/>
        </p:nvPicPr>
        <p:blipFill rotWithShape="1">
          <a:blip r:embed="rId2">
            <a:extLst>
              <a:ext uri="{28A0092B-C50C-407E-A947-70E740481C1C}">
                <a14:useLocalDpi xmlns:a14="http://schemas.microsoft.com/office/drawing/2010/main" val="0"/>
              </a:ext>
            </a:extLst>
          </a:blip>
          <a:srcRect l="70000" r="1999"/>
          <a:stretch/>
        </p:blipFill>
        <p:spPr bwMode="auto">
          <a:xfrm>
            <a:off x="5585915" y="1417638"/>
            <a:ext cx="2133600" cy="4819650"/>
          </a:xfrm>
          <a:prstGeom prst="rect">
            <a:avLst/>
          </a:prstGeom>
          <a:noFill/>
          <a:extLst>
            <a:ext uri="{909E8E84-426E-40DD-AFC4-6F175D3DCCD1}">
              <a14:hiddenFill xmlns:a14="http://schemas.microsoft.com/office/drawing/2010/main">
                <a:solidFill>
                  <a:srgbClr val="FFFFFF"/>
                </a:solidFill>
              </a14:hiddenFill>
            </a:ext>
          </a:extLst>
        </p:spPr>
      </p:pic>
      <p:sp>
        <p:nvSpPr>
          <p:cNvPr id="8" name="Multiply 7"/>
          <p:cNvSpPr/>
          <p:nvPr/>
        </p:nvSpPr>
        <p:spPr>
          <a:xfrm>
            <a:off x="-381000" y="1417638"/>
            <a:ext cx="5708745" cy="2544762"/>
          </a:xfrm>
          <a:prstGeom prst="mathMultiply">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261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028"/>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0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679</Words>
  <Application>Microsoft Office PowerPoint</Application>
  <PresentationFormat>On-screen Show (4:3)</PresentationFormat>
  <Paragraphs>63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Thesis Statements: The Basics for Giving Your Writing the Green Light</vt:lpstr>
      <vt:lpstr>A declarative sentence</vt:lpstr>
      <vt:lpstr>An arguable idea</vt:lpstr>
      <vt:lpstr>An arguable idea</vt:lpstr>
      <vt:lpstr>Specific and Narrowed</vt:lpstr>
      <vt:lpstr>Worthy of development</vt:lpstr>
      <vt:lpstr>Concise</vt:lpstr>
      <vt:lpstr>Red Light or Green Light?</vt:lpstr>
      <vt:lpstr>Red Light or Green Light?</vt:lpstr>
      <vt:lpstr>Red Light or Green Light?</vt:lpstr>
      <vt:lpstr>Go!</vt:lpstr>
    </vt:vector>
  </TitlesOfParts>
  <Company>Jackson-Madison County School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Statements</dc:title>
  <dc:creator>Molly L. Coffman</dc:creator>
  <cp:lastModifiedBy>Molly Coffman</cp:lastModifiedBy>
  <cp:revision>10</cp:revision>
  <dcterms:created xsi:type="dcterms:W3CDTF">2015-01-14T21:02:16Z</dcterms:created>
  <dcterms:modified xsi:type="dcterms:W3CDTF">2021-04-13T02:33:16Z</dcterms:modified>
</cp:coreProperties>
</file>