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68" r:id="rId3"/>
    <p:sldId id="258" r:id="rId4"/>
    <p:sldId id="269" r:id="rId5"/>
    <p:sldId id="270" r:id="rId6"/>
    <p:sldId id="271" r:id="rId7"/>
    <p:sldId id="272"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3/2/2016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3/2/2016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3/2/2016</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ODOQl_Kiw0" TargetMode="External"/><Relationship Id="rId2" Type="http://schemas.openxmlformats.org/officeDocument/2006/relationships/hyperlink" Target="https://www.youtube.com/watch?v=VJzI18ZUUnA" TargetMode="External"/><Relationship Id="rId1" Type="http://schemas.openxmlformats.org/officeDocument/2006/relationships/slideLayout" Target="../slideLayouts/slideLayout2.xml"/><Relationship Id="rId5" Type="http://schemas.openxmlformats.org/officeDocument/2006/relationships/hyperlink" Target="https://www.youtube.com/watch?v=RE-vp5H_maE" TargetMode="External"/><Relationship Id="rId4" Type="http://schemas.openxmlformats.org/officeDocument/2006/relationships/hyperlink" Target="https://www.youtube.com/watch?v=74J8Dl2ib-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Sonnet</a:t>
            </a:r>
            <a:endParaRPr lang="en-US" dirty="0"/>
          </a:p>
        </p:txBody>
      </p:sp>
      <p:sp>
        <p:nvSpPr>
          <p:cNvPr id="3" name="Subtitle 2"/>
          <p:cNvSpPr>
            <a:spLocks noGrp="1"/>
          </p:cNvSpPr>
          <p:nvPr>
            <p:ph type="subTitle" idx="1"/>
          </p:nvPr>
        </p:nvSpPr>
        <p:spPr/>
        <p:txBody>
          <a:bodyPr/>
          <a:lstStyle/>
          <a:p>
            <a:r>
              <a:rPr lang="en-US" dirty="0" smtClean="0"/>
              <a:t>&amp; Sir Thomas Wyatt’s “Whoso List to Hunt”</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love so COMPLICATED?</a:t>
            </a:r>
            <a:endParaRPr lang="en-US" dirty="0"/>
          </a:p>
        </p:txBody>
      </p:sp>
      <p:sp>
        <p:nvSpPr>
          <p:cNvPr id="3" name="Content Placeholder 2"/>
          <p:cNvSpPr>
            <a:spLocks noGrp="1"/>
          </p:cNvSpPr>
          <p:nvPr>
            <p:ph idx="1"/>
          </p:nvPr>
        </p:nvSpPr>
        <p:spPr/>
        <p:txBody>
          <a:bodyPr/>
          <a:lstStyle/>
          <a:p>
            <a:r>
              <a:rPr lang="en-US" dirty="0"/>
              <a:t>The Renaissance was a time of rapid change in the arts, literature, and learning. New ideas were embraced, and old ones—including the concept of love—were examined from fresh perspectives. Poets of the day put their pens to many different aspects of love: unrequited love, constant love, timeless love, fickle love. What is so fascinating about love? Why does it seem so complicated?</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Favorite Way to Talk about Love</a:t>
            </a:r>
            <a:endParaRPr lang="en-US" dirty="0"/>
          </a:p>
        </p:txBody>
      </p:sp>
      <p:sp>
        <p:nvSpPr>
          <p:cNvPr id="3" name="Content Placeholder 2"/>
          <p:cNvSpPr>
            <a:spLocks noGrp="1"/>
          </p:cNvSpPr>
          <p:nvPr>
            <p:ph idx="1"/>
          </p:nvPr>
        </p:nvSpPr>
        <p:spPr/>
        <p:txBody>
          <a:bodyPr/>
          <a:lstStyle/>
          <a:p>
            <a:r>
              <a:rPr lang="en-US" dirty="0" smtClean="0"/>
              <a:t>Read and annotate article by Maura Kelly</a:t>
            </a:r>
          </a:p>
          <a:p>
            <a:r>
              <a:rPr lang="en-US" dirty="0" smtClean="0">
                <a:hlinkClick r:id="rId2"/>
              </a:rPr>
              <a:t>"Heat Wave" by Martha and the </a:t>
            </a:r>
            <a:r>
              <a:rPr lang="en-US" dirty="0" err="1" smtClean="0">
                <a:hlinkClick r:id="rId2"/>
              </a:rPr>
              <a:t>Vandellas</a:t>
            </a:r>
            <a:endParaRPr lang="en-US" dirty="0" smtClean="0"/>
          </a:p>
          <a:p>
            <a:r>
              <a:rPr lang="en-US" dirty="0" smtClean="0">
                <a:hlinkClick r:id="rId3"/>
              </a:rPr>
              <a:t>"Love is an Open Door“</a:t>
            </a:r>
            <a:endParaRPr lang="en-US" dirty="0" smtClean="0"/>
          </a:p>
          <a:p>
            <a:r>
              <a:rPr lang="en-US" dirty="0" smtClean="0">
                <a:hlinkClick r:id="rId4"/>
              </a:rPr>
              <a:t>"Love Is a </a:t>
            </a:r>
            <a:r>
              <a:rPr lang="en-US" dirty="0" err="1" smtClean="0">
                <a:hlinkClick r:id="rId4"/>
              </a:rPr>
              <a:t>Battlefied</a:t>
            </a:r>
            <a:r>
              <a:rPr lang="en-US" dirty="0" smtClean="0">
                <a:hlinkClick r:id="rId4"/>
              </a:rPr>
              <a:t>" by Pat </a:t>
            </a:r>
            <a:r>
              <a:rPr lang="en-US" dirty="0" err="1" smtClean="0">
                <a:hlinkClick r:id="rId4"/>
              </a:rPr>
              <a:t>Benatar</a:t>
            </a:r>
            <a:r>
              <a:rPr lang="en-US" dirty="0" smtClean="0">
                <a:hlinkClick r:id="rId4"/>
              </a:rPr>
              <a:t> (verse 1 at 1:12)</a:t>
            </a:r>
            <a:endParaRPr lang="en-US" dirty="0" smtClean="0"/>
          </a:p>
          <a:p>
            <a:r>
              <a:rPr lang="en-US" dirty="0" smtClean="0">
                <a:hlinkClick r:id="rId5"/>
              </a:rPr>
              <a:t>"No Air" by Jordan Sparks</a:t>
            </a:r>
            <a:endParaRPr lang="en-US" dirty="0"/>
          </a:p>
        </p:txBody>
      </p:sp>
    </p:spTree>
    <p:extLst>
      <p:ext uri="{BB962C8B-B14F-4D97-AF65-F5344CB8AC3E}">
        <p14:creationId xmlns:p14="http://schemas.microsoft.com/office/powerpoint/2010/main" val="41713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Metaphors</a:t>
            </a:r>
            <a:endParaRPr lang="en-US" dirty="0"/>
          </a:p>
        </p:txBody>
      </p:sp>
      <p:sp>
        <p:nvSpPr>
          <p:cNvPr id="3" name="Content Placeholder 2"/>
          <p:cNvSpPr>
            <a:spLocks noGrp="1"/>
          </p:cNvSpPr>
          <p:nvPr>
            <p:ph idx="1"/>
          </p:nvPr>
        </p:nvSpPr>
        <p:spPr/>
        <p:txBody>
          <a:bodyPr/>
          <a:lstStyle/>
          <a:p>
            <a:r>
              <a:rPr lang="en-US" dirty="0" smtClean="0"/>
              <a:t>Brainstorm a list of as many “love metaphors” as you can. These could come from songs or common clichés.</a:t>
            </a:r>
          </a:p>
          <a:p>
            <a:r>
              <a:rPr lang="en-US" dirty="0"/>
              <a:t>Create a graphic organizer of sorts that brings meaning to what you’ve learned by examining various love metaphors—arrange or group metaphors in a meaningful manner, summarize what is suggested by these </a:t>
            </a:r>
            <a:r>
              <a:rPr lang="en-US" dirty="0" smtClean="0"/>
              <a:t>metaphors, illustrate meaning graphically.</a:t>
            </a:r>
            <a:endParaRPr lang="en-US" dirty="0"/>
          </a:p>
          <a:p>
            <a:endParaRPr lang="en-US" dirty="0"/>
          </a:p>
        </p:txBody>
      </p:sp>
    </p:spTree>
    <p:extLst>
      <p:ext uri="{BB962C8B-B14F-4D97-AF65-F5344CB8AC3E}">
        <p14:creationId xmlns:p14="http://schemas.microsoft.com/office/powerpoint/2010/main" val="310932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Thomas Wyatt’s “Whoso List to Hunt” p. 214</a:t>
            </a:r>
            <a:endParaRPr lang="en-US" dirty="0"/>
          </a:p>
        </p:txBody>
      </p:sp>
      <p:sp>
        <p:nvSpPr>
          <p:cNvPr id="4" name="Content Placeholder 3"/>
          <p:cNvSpPr>
            <a:spLocks noGrp="1"/>
          </p:cNvSpPr>
          <p:nvPr>
            <p:ph sz="half" idx="1"/>
          </p:nvPr>
        </p:nvSpPr>
        <p:spPr/>
        <p:txBody>
          <a:bodyPr/>
          <a:lstStyle/>
          <a:p>
            <a:r>
              <a:rPr lang="en-US" dirty="0" smtClean="0"/>
              <a:t>What metaphor is he using?</a:t>
            </a:r>
          </a:p>
          <a:p>
            <a:r>
              <a:rPr lang="en-US" dirty="0" smtClean="0"/>
              <a:t>What does this suggest about love? Men and women?</a:t>
            </a:r>
          </a:p>
          <a:p>
            <a:r>
              <a:rPr lang="en-US" dirty="0" smtClean="0"/>
              <a:t>What might the “hind” or woman say in response?</a:t>
            </a:r>
          </a:p>
          <a:p>
            <a:r>
              <a:rPr lang="en-US" dirty="0" smtClean="0"/>
              <a:t>Structure</a:t>
            </a:r>
            <a:endParaRPr lang="en-US" dirty="0"/>
          </a:p>
        </p:txBody>
      </p:sp>
      <p:pic>
        <p:nvPicPr>
          <p:cNvPr id="6" name="Content Placeholder 5"/>
          <p:cNvPicPr>
            <a:picLocks noGrp="1" noChangeAspect="1"/>
          </p:cNvPicPr>
          <p:nvPr>
            <p:ph sz="half" idx="2"/>
          </p:nvPr>
        </p:nvPicPr>
        <p:blipFill>
          <a:blip r:embed="rId2"/>
          <a:stretch>
            <a:fillRect/>
          </a:stretch>
        </p:blipFill>
        <p:spPr>
          <a:xfrm>
            <a:off x="9069912" y="3063931"/>
            <a:ext cx="2055288" cy="2667168"/>
          </a:xfrm>
          <a:prstGeom prst="rect">
            <a:avLst/>
          </a:prstGeom>
        </p:spPr>
      </p:pic>
      <p:pic>
        <p:nvPicPr>
          <p:cNvPr id="7" name="Picture 6"/>
          <p:cNvPicPr>
            <a:picLocks noChangeAspect="1"/>
          </p:cNvPicPr>
          <p:nvPr/>
        </p:nvPicPr>
        <p:blipFill>
          <a:blip r:embed="rId3"/>
          <a:stretch>
            <a:fillRect/>
          </a:stretch>
        </p:blipFill>
        <p:spPr>
          <a:xfrm>
            <a:off x="6463618" y="1904999"/>
            <a:ext cx="2200275" cy="2847975"/>
          </a:xfrm>
          <a:prstGeom prst="rect">
            <a:avLst/>
          </a:prstGeom>
        </p:spPr>
      </p:pic>
    </p:spTree>
    <p:extLst>
      <p:ext uri="{BB962C8B-B14F-4D97-AF65-F5344CB8AC3E}">
        <p14:creationId xmlns:p14="http://schemas.microsoft.com/office/powerpoint/2010/main" val="23565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Sonnet</a:t>
            </a:r>
            <a:endParaRPr lang="en-US" dirty="0"/>
          </a:p>
        </p:txBody>
      </p:sp>
      <p:sp>
        <p:nvSpPr>
          <p:cNvPr id="3" name="Content Placeholder 2"/>
          <p:cNvSpPr>
            <a:spLocks noGrp="1"/>
          </p:cNvSpPr>
          <p:nvPr>
            <p:ph sz="half" idx="1"/>
          </p:nvPr>
        </p:nvSpPr>
        <p:spPr/>
        <p:txBody>
          <a:bodyPr/>
          <a:lstStyle/>
          <a:p>
            <a:r>
              <a:rPr lang="en-US" dirty="0"/>
              <a:t>fourteen-line poem </a:t>
            </a:r>
            <a:endParaRPr lang="en-US" dirty="0" smtClean="0"/>
          </a:p>
          <a:p>
            <a:r>
              <a:rPr lang="en-US" dirty="0" smtClean="0"/>
              <a:t>written </a:t>
            </a:r>
            <a:r>
              <a:rPr lang="en-US" dirty="0"/>
              <a:t>in iambic </a:t>
            </a:r>
            <a:r>
              <a:rPr lang="en-US" dirty="0" smtClean="0"/>
              <a:t>pentameter</a:t>
            </a:r>
          </a:p>
          <a:p>
            <a:r>
              <a:rPr lang="en-US" dirty="0" smtClean="0"/>
              <a:t>employs </a:t>
            </a:r>
            <a:r>
              <a:rPr lang="en-US" dirty="0"/>
              <a:t>one of several rhyme schemes </a:t>
            </a:r>
            <a:endParaRPr lang="en-US" dirty="0" smtClean="0"/>
          </a:p>
          <a:p>
            <a:r>
              <a:rPr lang="en-US" dirty="0" smtClean="0"/>
              <a:t>adheres </a:t>
            </a:r>
            <a:r>
              <a:rPr lang="en-US" dirty="0"/>
              <a:t>to a tightly structured thematic </a:t>
            </a:r>
            <a:r>
              <a:rPr lang="en-US" dirty="0" smtClean="0"/>
              <a:t>organization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3277075"/>
              </p:ext>
            </p:extLst>
          </p:nvPr>
        </p:nvGraphicFramePr>
        <p:xfrm>
          <a:off x="6273084" y="1646236"/>
          <a:ext cx="5338238" cy="4213650"/>
        </p:xfrm>
        <a:graphic>
          <a:graphicData uri="http://schemas.openxmlformats.org/drawingml/2006/table">
            <a:tbl>
              <a:tblPr/>
              <a:tblGrid>
                <a:gridCol w="2669119"/>
                <a:gridCol w="2669119"/>
              </a:tblGrid>
              <a:tr h="455530">
                <a:tc>
                  <a:txBody>
                    <a:bodyPr/>
                    <a:lstStyle/>
                    <a:p>
                      <a:pPr algn="l" fontAlgn="t"/>
                      <a:r>
                        <a:rPr lang="en-US" sz="2200" b="1" dirty="0">
                          <a:effectLst/>
                        </a:rPr>
                        <a:t>Sonnet Form</a:t>
                      </a:r>
                      <a:endParaRPr lang="en-US" sz="2200" dirty="0">
                        <a:effectLst/>
                      </a:endParaRPr>
                    </a:p>
                  </a:txBody>
                  <a:tcPr marL="113882" marR="113882" marT="56941" marB="56941">
                    <a:lnL>
                      <a:noFill/>
                    </a:lnL>
                    <a:lnR>
                      <a:noFill/>
                    </a:lnR>
                    <a:lnT>
                      <a:noFill/>
                    </a:lnT>
                    <a:lnB>
                      <a:noFill/>
                    </a:lnB>
                    <a:solidFill>
                      <a:srgbClr val="FFFFFF"/>
                    </a:solidFill>
                  </a:tcPr>
                </a:tc>
                <a:tc>
                  <a:txBody>
                    <a:bodyPr/>
                    <a:lstStyle/>
                    <a:p>
                      <a:pPr algn="l" fontAlgn="t"/>
                      <a:r>
                        <a:rPr lang="en-US" sz="2200" b="1">
                          <a:effectLst/>
                        </a:rPr>
                        <a:t>Rhyme Scheme</a:t>
                      </a:r>
                      <a:endParaRPr lang="en-US" sz="2200">
                        <a:effectLst/>
                      </a:endParaRPr>
                    </a:p>
                  </a:txBody>
                  <a:tcPr marL="113882" marR="113882" marT="56941" marB="56941">
                    <a:lnL>
                      <a:noFill/>
                    </a:lnL>
                    <a:lnR>
                      <a:noFill/>
                    </a:lnR>
                    <a:lnT>
                      <a:noFill/>
                    </a:lnT>
                    <a:lnB>
                      <a:noFill/>
                    </a:lnB>
                    <a:solidFill>
                      <a:srgbClr val="FFFFFF"/>
                    </a:solidFill>
                  </a:tcPr>
                </a:tc>
              </a:tr>
              <a:tr h="1822119">
                <a:tc>
                  <a:txBody>
                    <a:bodyPr/>
                    <a:lstStyle/>
                    <a:p>
                      <a:pPr algn="l" fontAlgn="t"/>
                      <a:r>
                        <a:rPr lang="en-US" sz="2200" dirty="0">
                          <a:effectLst/>
                        </a:rPr>
                        <a:t>Italian or Petrarchan</a:t>
                      </a:r>
                    </a:p>
                  </a:txBody>
                  <a:tcPr marL="113882" marR="113882" marT="56941" marB="56941">
                    <a:lnL>
                      <a:noFill/>
                    </a:lnL>
                    <a:lnR>
                      <a:noFill/>
                    </a:lnR>
                    <a:lnT>
                      <a:noFill/>
                    </a:lnT>
                    <a:lnB>
                      <a:noFill/>
                    </a:lnB>
                    <a:solidFill>
                      <a:srgbClr val="FFFFFF"/>
                    </a:solidFill>
                  </a:tcPr>
                </a:tc>
                <a:tc>
                  <a:txBody>
                    <a:bodyPr/>
                    <a:lstStyle/>
                    <a:p>
                      <a:pPr algn="l" fontAlgn="t"/>
                      <a:r>
                        <a:rPr lang="en-US" sz="2200">
                          <a:effectLst/>
                        </a:rPr>
                        <a:t>abbaabba cde cde </a:t>
                      </a:r>
                      <a:br>
                        <a:rPr lang="en-US" sz="2200">
                          <a:effectLst/>
                        </a:rPr>
                      </a:br>
                      <a:r>
                        <a:rPr lang="en-US" sz="2200">
                          <a:effectLst/>
                        </a:rPr>
                        <a:t>abbaabba cc dd ee </a:t>
                      </a:r>
                      <a:br>
                        <a:rPr lang="en-US" sz="2200">
                          <a:effectLst/>
                        </a:rPr>
                      </a:br>
                      <a:r>
                        <a:rPr lang="en-US" sz="2200">
                          <a:effectLst/>
                        </a:rPr>
                        <a:t>abbaabba cdcd ee </a:t>
                      </a:r>
                      <a:br>
                        <a:rPr lang="en-US" sz="2200">
                          <a:effectLst/>
                        </a:rPr>
                      </a:br>
                      <a:r>
                        <a:rPr lang="en-US" sz="2200">
                          <a:effectLst/>
                        </a:rPr>
                        <a:t/>
                      </a:r>
                      <a:br>
                        <a:rPr lang="en-US" sz="2200">
                          <a:effectLst/>
                        </a:rPr>
                      </a:br>
                      <a:endParaRPr lang="en-US" sz="2200">
                        <a:effectLst/>
                      </a:endParaRPr>
                    </a:p>
                  </a:txBody>
                  <a:tcPr marL="113882" marR="113882" marT="56941" marB="56941">
                    <a:lnL>
                      <a:noFill/>
                    </a:lnL>
                    <a:lnR>
                      <a:noFill/>
                    </a:lnR>
                    <a:lnT>
                      <a:noFill/>
                    </a:lnT>
                    <a:lnB>
                      <a:noFill/>
                    </a:lnB>
                    <a:solidFill>
                      <a:srgbClr val="FFFFFF"/>
                    </a:solidFill>
                  </a:tcPr>
                </a:tc>
              </a:tr>
              <a:tr h="1138824">
                <a:tc>
                  <a:txBody>
                    <a:bodyPr/>
                    <a:lstStyle/>
                    <a:p>
                      <a:pPr algn="l" fontAlgn="t"/>
                      <a:r>
                        <a:rPr lang="en-US" sz="2200">
                          <a:effectLst/>
                        </a:rPr>
                        <a:t>Spenserian</a:t>
                      </a:r>
                    </a:p>
                  </a:txBody>
                  <a:tcPr marL="113882" marR="113882" marT="56941" marB="56941">
                    <a:lnL>
                      <a:noFill/>
                    </a:lnL>
                    <a:lnR>
                      <a:noFill/>
                    </a:lnR>
                    <a:lnT>
                      <a:noFill/>
                    </a:lnT>
                    <a:lnB>
                      <a:noFill/>
                    </a:lnB>
                    <a:solidFill>
                      <a:srgbClr val="FFFFFF"/>
                    </a:solidFill>
                  </a:tcPr>
                </a:tc>
                <a:tc>
                  <a:txBody>
                    <a:bodyPr/>
                    <a:lstStyle/>
                    <a:p>
                      <a:pPr algn="l" fontAlgn="t"/>
                      <a:r>
                        <a:rPr lang="en-US" sz="2200">
                          <a:effectLst/>
                        </a:rPr>
                        <a:t>abab bcbc cdcd ee</a:t>
                      </a:r>
                      <a:br>
                        <a:rPr lang="en-US" sz="2200">
                          <a:effectLst/>
                        </a:rPr>
                      </a:br>
                      <a:r>
                        <a:rPr lang="en-US" sz="2200">
                          <a:effectLst/>
                        </a:rPr>
                        <a:t/>
                      </a:r>
                      <a:br>
                        <a:rPr lang="en-US" sz="2200">
                          <a:effectLst/>
                        </a:rPr>
                      </a:br>
                      <a:endParaRPr lang="en-US" sz="2200">
                        <a:effectLst/>
                      </a:endParaRPr>
                    </a:p>
                  </a:txBody>
                  <a:tcPr marL="113882" marR="113882" marT="56941" marB="56941">
                    <a:lnL>
                      <a:noFill/>
                    </a:lnL>
                    <a:lnR>
                      <a:noFill/>
                    </a:lnR>
                    <a:lnT>
                      <a:noFill/>
                    </a:lnT>
                    <a:lnB>
                      <a:noFill/>
                    </a:lnB>
                    <a:solidFill>
                      <a:srgbClr val="FFFFFF"/>
                    </a:solidFill>
                  </a:tcPr>
                </a:tc>
              </a:tr>
              <a:tr h="797177">
                <a:tc>
                  <a:txBody>
                    <a:bodyPr/>
                    <a:lstStyle/>
                    <a:p>
                      <a:pPr algn="l" fontAlgn="t"/>
                      <a:r>
                        <a:rPr lang="en-US" sz="2200">
                          <a:effectLst/>
                        </a:rPr>
                        <a:t>English or Shakespearean</a:t>
                      </a:r>
                    </a:p>
                  </a:txBody>
                  <a:tcPr marL="113882" marR="113882" marT="56941" marB="56941">
                    <a:lnL>
                      <a:noFill/>
                    </a:lnL>
                    <a:lnR>
                      <a:noFill/>
                    </a:lnR>
                    <a:lnT>
                      <a:noFill/>
                    </a:lnT>
                    <a:lnB>
                      <a:noFill/>
                    </a:lnB>
                    <a:solidFill>
                      <a:srgbClr val="FFFFFF"/>
                    </a:solidFill>
                  </a:tcPr>
                </a:tc>
                <a:tc>
                  <a:txBody>
                    <a:bodyPr/>
                    <a:lstStyle/>
                    <a:p>
                      <a:pPr algn="l" fontAlgn="t"/>
                      <a:r>
                        <a:rPr lang="en-US" sz="2200" dirty="0" err="1">
                          <a:effectLst/>
                        </a:rPr>
                        <a:t>abab</a:t>
                      </a:r>
                      <a:r>
                        <a:rPr lang="en-US" sz="2200" dirty="0">
                          <a:effectLst/>
                        </a:rPr>
                        <a:t> </a:t>
                      </a:r>
                      <a:r>
                        <a:rPr lang="en-US" sz="2200" dirty="0" err="1">
                          <a:effectLst/>
                        </a:rPr>
                        <a:t>cdcd</a:t>
                      </a:r>
                      <a:r>
                        <a:rPr lang="en-US" sz="2200" dirty="0">
                          <a:effectLst/>
                        </a:rPr>
                        <a:t> </a:t>
                      </a:r>
                      <a:r>
                        <a:rPr lang="en-US" sz="2200" dirty="0" err="1">
                          <a:effectLst/>
                        </a:rPr>
                        <a:t>efef</a:t>
                      </a:r>
                      <a:r>
                        <a:rPr lang="en-US" sz="2200" dirty="0">
                          <a:effectLst/>
                        </a:rPr>
                        <a:t> gg</a:t>
                      </a:r>
                    </a:p>
                  </a:txBody>
                  <a:tcPr marL="113882" marR="113882" marT="56941" marB="56941">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5117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0"/>
            <a:ext cx="10058400" cy="759854"/>
          </a:xfrm>
        </p:spPr>
        <p:txBody>
          <a:bodyPr/>
          <a:lstStyle/>
          <a:p>
            <a:r>
              <a:rPr lang="en-US" dirty="0" smtClean="0"/>
              <a:t>“Whoso List to Hunt”</a:t>
            </a:r>
            <a:endParaRPr lang="en-US" dirty="0"/>
          </a:p>
        </p:txBody>
      </p:sp>
      <p:sp>
        <p:nvSpPr>
          <p:cNvPr id="6" name="Content Placeholder 5"/>
          <p:cNvSpPr>
            <a:spLocks noGrp="1"/>
          </p:cNvSpPr>
          <p:nvPr>
            <p:ph idx="1"/>
          </p:nvPr>
        </p:nvSpPr>
        <p:spPr>
          <a:xfrm>
            <a:off x="1066800" y="759854"/>
            <a:ext cx="10058400" cy="5911402"/>
          </a:xfrm>
        </p:spPr>
        <p:txBody>
          <a:bodyPr>
            <a:normAutofit fontScale="77500" lnSpcReduction="20000"/>
          </a:bodyPr>
          <a:lstStyle/>
          <a:p>
            <a:pPr marL="0" indent="0">
              <a:lnSpc>
                <a:spcPct val="160000"/>
              </a:lnSpc>
              <a:buNone/>
            </a:pPr>
            <a:r>
              <a:rPr lang="en-US" dirty="0"/>
              <a:t>Whoso list to hunt, I know where is an hind,</a:t>
            </a:r>
            <a:r>
              <a:rPr lang="en-US" dirty="0"/>
              <a:t/>
            </a:r>
            <a:br>
              <a:rPr lang="en-US" dirty="0"/>
            </a:br>
            <a:r>
              <a:rPr lang="en-US" dirty="0"/>
              <a:t>But as for me, </a:t>
            </a:r>
            <a:r>
              <a:rPr lang="en-US" dirty="0"/>
              <a:t>a</a:t>
            </a:r>
            <a:r>
              <a:rPr lang="en-US" dirty="0" smtClean="0"/>
              <a:t>las</a:t>
            </a:r>
            <a:r>
              <a:rPr lang="en-US" dirty="0"/>
              <a:t>, I may no more.</a:t>
            </a:r>
            <a:r>
              <a:rPr lang="en-US" dirty="0"/>
              <a:t/>
            </a:r>
            <a:br>
              <a:rPr lang="en-US" dirty="0"/>
            </a:br>
            <a:r>
              <a:rPr lang="en-US" dirty="0"/>
              <a:t>The vain travail hath wearied me so sore,</a:t>
            </a:r>
            <a:r>
              <a:rPr lang="en-US" dirty="0"/>
              <a:t/>
            </a:r>
            <a:br>
              <a:rPr lang="en-US" dirty="0"/>
            </a:br>
            <a:r>
              <a:rPr lang="en-US" dirty="0"/>
              <a:t>I am of them that </a:t>
            </a:r>
            <a:r>
              <a:rPr lang="en-US" dirty="0" smtClean="0"/>
              <a:t>furthest come </a:t>
            </a:r>
            <a:r>
              <a:rPr lang="en-US" dirty="0"/>
              <a:t>behind.</a:t>
            </a:r>
            <a:r>
              <a:rPr lang="en-US" dirty="0"/>
              <a:t/>
            </a:r>
            <a:br>
              <a:rPr lang="en-US" dirty="0"/>
            </a:br>
            <a:r>
              <a:rPr lang="en-US" dirty="0"/>
              <a:t>Yet may I by no means my wearied mind</a:t>
            </a:r>
            <a:r>
              <a:rPr lang="en-US" dirty="0"/>
              <a:t/>
            </a:r>
            <a:br>
              <a:rPr lang="en-US" dirty="0"/>
            </a:br>
            <a:r>
              <a:rPr lang="en-US" dirty="0"/>
              <a:t>Draw from the deer, but as she </a:t>
            </a:r>
            <a:r>
              <a:rPr lang="en-US" dirty="0" err="1"/>
              <a:t>fleeth</a:t>
            </a:r>
            <a:r>
              <a:rPr lang="en-US" dirty="0"/>
              <a:t> afore</a:t>
            </a:r>
            <a:r>
              <a:rPr lang="en-US" dirty="0"/>
              <a:t/>
            </a:r>
            <a:br>
              <a:rPr lang="en-US" dirty="0"/>
            </a:br>
            <a:r>
              <a:rPr lang="en-US" dirty="0"/>
              <a:t>Fainting I follow. I leave off therefore,</a:t>
            </a:r>
            <a:r>
              <a:rPr lang="en-US" dirty="0"/>
              <a:t/>
            </a:r>
            <a:br>
              <a:rPr lang="en-US" dirty="0"/>
            </a:br>
            <a:r>
              <a:rPr lang="en-US" dirty="0" smtClean="0"/>
              <a:t>Since </a:t>
            </a:r>
            <a:r>
              <a:rPr lang="en-US" dirty="0"/>
              <a:t>in a net I seek to hold the wind.</a:t>
            </a:r>
            <a:r>
              <a:rPr lang="en-US" dirty="0"/>
              <a:t/>
            </a:r>
            <a:br>
              <a:rPr lang="en-US" dirty="0"/>
            </a:br>
            <a:r>
              <a:rPr lang="en-US" dirty="0"/>
              <a:t>Who list her hunt, I put him out of doubt,</a:t>
            </a:r>
            <a:r>
              <a:rPr lang="en-US" dirty="0"/>
              <a:t/>
            </a:r>
            <a:br>
              <a:rPr lang="en-US" dirty="0"/>
            </a:br>
            <a:r>
              <a:rPr lang="en-US" dirty="0"/>
              <a:t>As well as </a:t>
            </a:r>
            <a:r>
              <a:rPr lang="en-US" dirty="0" smtClean="0"/>
              <a:t>I, </a:t>
            </a:r>
            <a:r>
              <a:rPr lang="en-US" dirty="0"/>
              <a:t>may spend his time in vain.</a:t>
            </a:r>
            <a:r>
              <a:rPr lang="en-US" dirty="0"/>
              <a:t/>
            </a:r>
            <a:br>
              <a:rPr lang="en-US" dirty="0"/>
            </a:br>
            <a:r>
              <a:rPr lang="en-US" dirty="0"/>
              <a:t>And graven with diamonds in letters plain</a:t>
            </a:r>
            <a:r>
              <a:rPr lang="en-US" dirty="0"/>
              <a:t/>
            </a:r>
            <a:br>
              <a:rPr lang="en-US" dirty="0"/>
            </a:br>
            <a:r>
              <a:rPr lang="en-US" dirty="0"/>
              <a:t>There is written, her fair neck round about:</a:t>
            </a:r>
            <a:r>
              <a:rPr lang="en-US" dirty="0"/>
              <a:t/>
            </a:r>
            <a:br>
              <a:rPr lang="en-US" dirty="0"/>
            </a:br>
            <a:r>
              <a:rPr lang="en-US" i="1" dirty="0" err="1"/>
              <a:t>Noli</a:t>
            </a:r>
            <a:r>
              <a:rPr lang="en-US" i="1" dirty="0"/>
              <a:t> me </a:t>
            </a:r>
            <a:r>
              <a:rPr lang="en-US" i="1" dirty="0" err="1"/>
              <a:t>tangere</a:t>
            </a:r>
            <a:r>
              <a:rPr lang="en-US" dirty="0"/>
              <a:t>, for Caesar's I am,</a:t>
            </a:r>
            <a:r>
              <a:rPr lang="en-US" dirty="0"/>
              <a:t/>
            </a:r>
            <a:br>
              <a:rPr lang="en-US" dirty="0"/>
            </a:br>
            <a:r>
              <a:rPr lang="en-US" dirty="0"/>
              <a:t>And wild for to hold, though I seem tame.</a:t>
            </a:r>
            <a:endParaRPr lang="en-US" dirty="0"/>
          </a:p>
        </p:txBody>
      </p:sp>
    </p:spTree>
    <p:extLst>
      <p:ext uri="{BB962C8B-B14F-4D97-AF65-F5344CB8AC3E}">
        <p14:creationId xmlns:p14="http://schemas.microsoft.com/office/powerpoint/2010/main" val="166995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Modern Sonnet: “The Sonnet-Ballad” by Gwendolyn Brooks</a:t>
            </a:r>
            <a:endParaRPr lang="en-US" dirty="0"/>
          </a:p>
        </p:txBody>
      </p:sp>
      <p:sp>
        <p:nvSpPr>
          <p:cNvPr id="3" name="Content Placeholder 2"/>
          <p:cNvSpPr>
            <a:spLocks noGrp="1"/>
          </p:cNvSpPr>
          <p:nvPr>
            <p:ph idx="1"/>
          </p:nvPr>
        </p:nvSpPr>
        <p:spPr/>
        <p:txBody>
          <a:bodyPr/>
          <a:lstStyle/>
          <a:p>
            <a:r>
              <a:rPr lang="en-US" dirty="0"/>
              <a:t>Read Gwendolyn Brooks’ “The Sonnet-Ballad” and annotate – </a:t>
            </a:r>
            <a:endParaRPr lang="en-US" dirty="0" smtClean="0"/>
          </a:p>
          <a:p>
            <a:pPr lvl="1"/>
            <a:r>
              <a:rPr lang="en-US" dirty="0"/>
              <a:t>M</a:t>
            </a:r>
            <a:r>
              <a:rPr lang="en-US" dirty="0" smtClean="0"/>
              <a:t>ark features </a:t>
            </a:r>
            <a:r>
              <a:rPr lang="en-US" dirty="0"/>
              <a:t>of sonnet (rhyme and meter) </a:t>
            </a:r>
            <a:endParaRPr lang="en-US" dirty="0" smtClean="0"/>
          </a:p>
          <a:p>
            <a:pPr lvl="1"/>
            <a:r>
              <a:rPr lang="en-US" dirty="0" smtClean="0"/>
              <a:t>Discuss meaning</a:t>
            </a:r>
          </a:p>
          <a:p>
            <a:pPr lvl="1"/>
            <a:r>
              <a:rPr lang="en-US" dirty="0" smtClean="0"/>
              <a:t>Note and discuss </a:t>
            </a:r>
            <a:r>
              <a:rPr lang="en-US" dirty="0"/>
              <a:t>figurative </a:t>
            </a:r>
            <a:r>
              <a:rPr lang="en-US" dirty="0" smtClean="0"/>
              <a:t>language</a:t>
            </a:r>
            <a:endParaRPr lang="en-US" dirty="0"/>
          </a:p>
          <a:p>
            <a:endParaRPr lang="en-US" dirty="0"/>
          </a:p>
        </p:txBody>
      </p:sp>
    </p:spTree>
    <p:extLst>
      <p:ext uri="{BB962C8B-B14F-4D97-AF65-F5344CB8AC3E}">
        <p14:creationId xmlns:p14="http://schemas.microsoft.com/office/powerpoint/2010/main" val="246164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347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Cherry Blossom 16x9</vt:lpstr>
      <vt:lpstr>The Sonnet</vt:lpstr>
      <vt:lpstr>Why is love so COMPLICATED?</vt:lpstr>
      <vt:lpstr>Favorite Way to Talk about Love</vt:lpstr>
      <vt:lpstr>Love Metaphors</vt:lpstr>
      <vt:lpstr>Sir Thomas Wyatt’s “Whoso List to Hunt” p. 214</vt:lpstr>
      <vt:lpstr>The Sonnet</vt:lpstr>
      <vt:lpstr>“Whoso List to Hunt”</vt:lpstr>
      <vt:lpstr>A Modern Sonnet: “The Sonnet-Ballad” by Gwendolyn Brooks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2016-03-03T03:46:46Z</dcterms:created>
  <dcterms:modified xsi:type="dcterms:W3CDTF">2016-03-03T04:20:00Z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