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5F9FD-7809-40CD-B54B-550EB71087B8}" v="72" dt="2021-02-13T04:01:19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72" d="100"/>
          <a:sy n="72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8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5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2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6bq_C4Xdpc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4" name="Rectangle 159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8495" y="5353494"/>
            <a:ext cx="9905999" cy="713860"/>
          </a:xfrm>
        </p:spPr>
        <p:txBody>
          <a:bodyPr anchor="ctr">
            <a:normAutofit/>
          </a:bodyPr>
          <a:lstStyle/>
          <a:p>
            <a:r>
              <a:rPr lang="en-US" sz="4000"/>
              <a:t>“The Open Boat”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2614" y="6062792"/>
            <a:ext cx="6767853" cy="422504"/>
          </a:xfrm>
        </p:spPr>
        <p:txBody>
          <a:bodyPr>
            <a:normAutofit/>
          </a:bodyPr>
          <a:lstStyle/>
          <a:p>
            <a:r>
              <a:rPr lang="en-US" sz="1200"/>
              <a:t>By Stephen Crane</a:t>
            </a:r>
          </a:p>
        </p:txBody>
      </p:sp>
      <p:pic>
        <p:nvPicPr>
          <p:cNvPr id="1028" name="Picture 4" descr="Image result for the open boat stephen crane">
            <a:extLst>
              <a:ext uri="{FF2B5EF4-FFF2-40B4-BE49-F238E27FC236}">
                <a16:creationId xmlns:a16="http://schemas.microsoft.com/office/drawing/2014/main" id="{5A22D345-55F9-42F4-B629-9CF5FACC9C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" r="-2" b="-2"/>
          <a:stretch/>
        </p:blipFill>
        <p:spPr bwMode="auto">
          <a:xfrm>
            <a:off x="2864098" y="523732"/>
            <a:ext cx="6474792" cy="445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B907-B679-4EF1-A0A9-42CE968B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Setting &amp; Imagery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580E2-76E6-455C-BD18-C54DBBEB3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opening scene. What are some of specific words Crane uses to set the scene?</a:t>
            </a:r>
          </a:p>
          <a:p>
            <a:r>
              <a:rPr lang="en-US" dirty="0"/>
              <a:t>What does it mean that "None of them knew the color of the sky"? What kind of mood does this set for the story?</a:t>
            </a:r>
          </a:p>
          <a:p>
            <a:r>
              <a:rPr lang="en-US" dirty="0"/>
              <a:t>What kind of story does this opening suggest will unfold?</a:t>
            </a:r>
          </a:p>
          <a:p>
            <a:r>
              <a:rPr lang="en-US" dirty="0"/>
              <a:t>What does this opening make you feel as a reader? What kind of imagery does the scene present?</a:t>
            </a:r>
          </a:p>
        </p:txBody>
      </p:sp>
    </p:spTree>
    <p:extLst>
      <p:ext uri="{BB962C8B-B14F-4D97-AF65-F5344CB8AC3E}">
        <p14:creationId xmlns:p14="http://schemas.microsoft.com/office/powerpoint/2010/main" val="14545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5F2B-AC9C-41B8-B0C0-8F5027F7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32D3-C0B4-4EED-82A2-6190DD51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point-of-view does Crane use to tell the story - first or third person?</a:t>
            </a:r>
          </a:p>
          <a:p>
            <a:r>
              <a:rPr lang="en-US" dirty="0"/>
              <a:t>Does the narrator focus on any one character more or less? In what way do some characters have more significance than others?</a:t>
            </a:r>
          </a:p>
          <a:p>
            <a:r>
              <a:rPr lang="en-US" dirty="0"/>
              <a:t>Does the narrator describe the characters' thoughts and emotions? How does he do so—with certainty or speculatively?</a:t>
            </a:r>
          </a:p>
          <a:p>
            <a:r>
              <a:rPr lang="en-US" dirty="0"/>
              <a:t>How would this passage be different if it were narrated via first-person point of view? Would the story change?</a:t>
            </a:r>
          </a:p>
          <a:p>
            <a:r>
              <a:rPr lang="en-US" dirty="0"/>
              <a:t>Why emphasize the correspondent over any of the other characters? What is the significance in this choice?</a:t>
            </a:r>
          </a:p>
        </p:txBody>
      </p:sp>
    </p:spTree>
    <p:extLst>
      <p:ext uri="{BB962C8B-B14F-4D97-AF65-F5344CB8AC3E}">
        <p14:creationId xmlns:p14="http://schemas.microsoft.com/office/powerpoint/2010/main" val="35915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4BD8-4205-4ED8-B9A6-584217C8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of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E049-45BC-40F2-8605-F7174FDB3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“Then the captain, in the bow, chuckled in a way that expressed humor, contempt, tragedy, all in one. ‘Do you think we've got much of a show, now, boys?’ said he.”</a:t>
            </a:r>
          </a:p>
          <a:p>
            <a:r>
              <a:rPr lang="en-US" dirty="0"/>
              <a:t>How do the varying emotions build upon each other to create the mood?</a:t>
            </a:r>
          </a:p>
          <a:p>
            <a:r>
              <a:rPr lang="en-US" dirty="0"/>
              <a:t>How does the third-person narration aid in creating the mood?</a:t>
            </a:r>
          </a:p>
          <a:p>
            <a:r>
              <a:rPr lang="en-US" dirty="0"/>
              <a:t>What is the relationship between man and nature as evoked in the story? (Consider different parts.)</a:t>
            </a:r>
          </a:p>
          <a:p>
            <a:r>
              <a:rPr lang="en-US" dirty="0"/>
              <a:t>Darwin’s “survival of the fittest” – How does this story turn that idea on its head?</a:t>
            </a:r>
          </a:p>
        </p:txBody>
      </p:sp>
    </p:spTree>
    <p:extLst>
      <p:ext uri="{BB962C8B-B14F-4D97-AF65-F5344CB8AC3E}">
        <p14:creationId xmlns:p14="http://schemas.microsoft.com/office/powerpoint/2010/main" val="311498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9" name="Rectangle 70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BC691-9556-47FB-AEED-FB59D2D9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04" y="232198"/>
            <a:ext cx="6739975" cy="1372823"/>
          </a:xfrm>
        </p:spPr>
        <p:txBody>
          <a:bodyPr>
            <a:normAutofit/>
          </a:bodyPr>
          <a:lstStyle/>
          <a:p>
            <a:r>
              <a:rPr lang="en-US" dirty="0"/>
              <a:t>Stephen Crane – Early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26911-7C36-4BEA-959E-26F61583C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875" y="1362123"/>
            <a:ext cx="6413563" cy="520215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800" dirty="0"/>
              <a:t>born in Newark, New Jersey on November 1, 1871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fourteenth and last child of a Methodist minister, Dr. Jonathan Townley Crane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Father’s death in 1880; family moved to Asbury Park, New Jersey.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fascinated with military history as a child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In school, not really  interested in academics; known mainly for baseball 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failed five of six subjects ( got an A in English Literature) during his one semester at Syracuse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frequent visitor to the local brothels and gambling halls</a:t>
            </a:r>
          </a:p>
        </p:txBody>
      </p:sp>
      <p:grpSp>
        <p:nvGrpSpPr>
          <p:cNvPr id="3140" name="Group 72">
            <a:extLst>
              <a:ext uri="{FF2B5EF4-FFF2-40B4-BE49-F238E27FC236}">
                <a16:creationId xmlns:a16="http://schemas.microsoft.com/office/drawing/2014/main" id="{1EBB3E56-58E4-4241-80A5-0A3DEA17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78159" y="47194"/>
            <a:ext cx="687615" cy="6763668"/>
            <a:chOff x="7571232" y="-41657"/>
            <a:chExt cx="687615" cy="686954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3AC22CA4-E875-4C4A-8736-160F02E9C3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09384" y="44594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1" name="Freeform 8">
              <a:extLst>
                <a:ext uri="{FF2B5EF4-FFF2-40B4-BE49-F238E27FC236}">
                  <a16:creationId xmlns:a16="http://schemas.microsoft.com/office/drawing/2014/main" id="{DA8E99E9-915E-4D1B-86EE-C5E9F3396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30612" y="65605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8A8FDF86-381B-4339-AE71-C739F33E5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66015" y="171790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2" name="Freeform 30">
              <a:extLst>
                <a:ext uri="{FF2B5EF4-FFF2-40B4-BE49-F238E27FC236}">
                  <a16:creationId xmlns:a16="http://schemas.microsoft.com/office/drawing/2014/main" id="{89042F4A-7349-4093-838E-857FA6B2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569214" y="6381076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">
              <a:extLst>
                <a:ext uri="{FF2B5EF4-FFF2-40B4-BE49-F238E27FC236}">
                  <a16:creationId xmlns:a16="http://schemas.microsoft.com/office/drawing/2014/main" id="{D705AD75-E322-41A8-BE03-7027171AC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86915" y="671856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1">
              <a:extLst>
                <a:ext uri="{FF2B5EF4-FFF2-40B4-BE49-F238E27FC236}">
                  <a16:creationId xmlns:a16="http://schemas.microsoft.com/office/drawing/2014/main" id="{35514E55-A824-4255-99EC-9DFB1315E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5474" y="6471184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3">
              <a:extLst>
                <a:ext uri="{FF2B5EF4-FFF2-40B4-BE49-F238E27FC236}">
                  <a16:creationId xmlns:a16="http://schemas.microsoft.com/office/drawing/2014/main" id="{C22CD2BF-BA4E-4802-9D93-23FBB1700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76307" y="620655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5">
              <a:extLst>
                <a:ext uri="{FF2B5EF4-FFF2-40B4-BE49-F238E27FC236}">
                  <a16:creationId xmlns:a16="http://schemas.microsoft.com/office/drawing/2014/main" id="{AE44CECE-5DC6-484C-941F-ADFB1DE20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72902" y="600674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6">
              <a:extLst>
                <a:ext uri="{FF2B5EF4-FFF2-40B4-BE49-F238E27FC236}">
                  <a16:creationId xmlns:a16="http://schemas.microsoft.com/office/drawing/2014/main" id="{23603EFD-E9B6-4B0B-AD51-2EC3A171E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4886" y="5107014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7">
              <a:extLst>
                <a:ext uri="{FF2B5EF4-FFF2-40B4-BE49-F238E27FC236}">
                  <a16:creationId xmlns:a16="http://schemas.microsoft.com/office/drawing/2014/main" id="{698B95A2-61FA-47A8-9AC4-FC86F5B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77005" y="577252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0">
              <a:extLst>
                <a:ext uri="{FF2B5EF4-FFF2-40B4-BE49-F238E27FC236}">
                  <a16:creationId xmlns:a16="http://schemas.microsoft.com/office/drawing/2014/main" id="{B3F27A11-DA5F-4D16-9021-89BFF3A9A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2072" y="556720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1">
              <a:extLst>
                <a:ext uri="{FF2B5EF4-FFF2-40B4-BE49-F238E27FC236}">
                  <a16:creationId xmlns:a16="http://schemas.microsoft.com/office/drawing/2014/main" id="{0A6F2081-096E-434F-9362-3FA93153A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39572" y="530265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D66FE76B-2D2C-421A-96A9-7B2773C9F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36123" y="635714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C3FB7D92-FBC4-499B-A0C5-25F9B15FD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26708" y="5245998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2">
              <a:extLst>
                <a:ext uri="{FF2B5EF4-FFF2-40B4-BE49-F238E27FC236}">
                  <a16:creationId xmlns:a16="http://schemas.microsoft.com/office/drawing/2014/main" id="{BB8B5031-ED92-4F7A-BAB6-6861F7C1C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31278" y="5489668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3">
              <a:extLst>
                <a:ext uri="{FF2B5EF4-FFF2-40B4-BE49-F238E27FC236}">
                  <a16:creationId xmlns:a16="http://schemas.microsoft.com/office/drawing/2014/main" id="{27A8A654-6DE2-4BCB-9D41-3B5EE2AB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56063" y="5716325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607A85E2-1DBD-4BD7-981B-A8C9EEA9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39362" y="6059524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84FEDB90-F573-4741-B80C-B545B2048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30917" y="5454283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2">
              <a:extLst>
                <a:ext uri="{FF2B5EF4-FFF2-40B4-BE49-F238E27FC236}">
                  <a16:creationId xmlns:a16="http://schemas.microsoft.com/office/drawing/2014/main" id="{E9F00CB5-6EDE-4216-A827-D6E5FC26D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29253" y="659822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284B43DE-8FEB-48F2-B798-0F3AFC26A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0438" y="413725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1E98C2C7-3645-4E8F-B105-C48030245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73435" y="307694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9D095602-3BCC-4049-A4A7-EC40A21FD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86343" y="2070649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F785A0EA-EDA5-4619-98BD-1E38A3C57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794235" y="285893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7A5BDB18-7690-4A4F-813D-ED9A798F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8806" y="138999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5126589D-1974-485F-92A3-5DFFAE942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26283" y="4357686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1E6DAD4-1893-4F17-8A0C-2CD9C391C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6208" y="256981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9">
              <a:extLst>
                <a:ext uri="{FF2B5EF4-FFF2-40B4-BE49-F238E27FC236}">
                  <a16:creationId xmlns:a16="http://schemas.microsoft.com/office/drawing/2014/main" id="{DFDF8F60-AA94-4295-9584-DA9A188FD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0555" y="2316454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E0B1BA57-59A8-4EC3-A4DD-360EC5F59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2047" y="4859753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1">
              <a:extLst>
                <a:ext uri="{FF2B5EF4-FFF2-40B4-BE49-F238E27FC236}">
                  <a16:creationId xmlns:a16="http://schemas.microsoft.com/office/drawing/2014/main" id="{40565820-A8BD-488E-A6BC-BAAE809BD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8806" y="1182464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2">
              <a:extLst>
                <a:ext uri="{FF2B5EF4-FFF2-40B4-BE49-F238E27FC236}">
                  <a16:creationId xmlns:a16="http://schemas.microsoft.com/office/drawing/2014/main" id="{F7133EA6-2281-475A-A9E7-BC27CA9A9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20638" y="184568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4">
              <a:extLst>
                <a:ext uri="{FF2B5EF4-FFF2-40B4-BE49-F238E27FC236}">
                  <a16:creationId xmlns:a16="http://schemas.microsoft.com/office/drawing/2014/main" id="{EBF7A90F-76FD-41D5-9200-E9E9A5653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30140" y="337379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5">
              <a:extLst>
                <a:ext uri="{FF2B5EF4-FFF2-40B4-BE49-F238E27FC236}">
                  <a16:creationId xmlns:a16="http://schemas.microsoft.com/office/drawing/2014/main" id="{A031B306-8A4E-4408-BAA1-A08462D35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38999" y="1600014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">
              <a:extLst>
                <a:ext uri="{FF2B5EF4-FFF2-40B4-BE49-F238E27FC236}">
                  <a16:creationId xmlns:a16="http://schemas.microsoft.com/office/drawing/2014/main" id="{C0E76D3B-FD2D-4ACD-971E-8812EA217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12979" y="462713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7">
              <a:extLst>
                <a:ext uri="{FF2B5EF4-FFF2-40B4-BE49-F238E27FC236}">
                  <a16:creationId xmlns:a16="http://schemas.microsoft.com/office/drawing/2014/main" id="{190FC334-F110-446B-9879-2D5270CF8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28250" y="361144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8">
              <a:extLst>
                <a:ext uri="{FF2B5EF4-FFF2-40B4-BE49-F238E27FC236}">
                  <a16:creationId xmlns:a16="http://schemas.microsoft.com/office/drawing/2014/main" id="{CF1B3AF7-1319-410F-9471-1976F8498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47171" y="384410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9">
              <a:extLst>
                <a:ext uri="{FF2B5EF4-FFF2-40B4-BE49-F238E27FC236}">
                  <a16:creationId xmlns:a16="http://schemas.microsoft.com/office/drawing/2014/main" id="{D4D42B48-99A8-456D-8ECA-1EE614DA8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35649" y="92105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2">
              <a:extLst>
                <a:ext uri="{FF2B5EF4-FFF2-40B4-BE49-F238E27FC236}">
                  <a16:creationId xmlns:a16="http://schemas.microsoft.com/office/drawing/2014/main" id="{D8C545C1-219C-4F48-8542-16731C1E1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39903" y="4513867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3">
              <a:extLst>
                <a:ext uri="{FF2B5EF4-FFF2-40B4-BE49-F238E27FC236}">
                  <a16:creationId xmlns:a16="http://schemas.microsoft.com/office/drawing/2014/main" id="{E4D1384D-D83E-49D0-82BB-79E202985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00654" y="3292952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4">
              <a:extLst>
                <a:ext uri="{FF2B5EF4-FFF2-40B4-BE49-F238E27FC236}">
                  <a16:creationId xmlns:a16="http://schemas.microsoft.com/office/drawing/2014/main" id="{E8D15F62-C841-4DBE-BB64-C90D85B2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73886" y="475687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5">
              <a:extLst>
                <a:ext uri="{FF2B5EF4-FFF2-40B4-BE49-F238E27FC236}">
                  <a16:creationId xmlns:a16="http://schemas.microsoft.com/office/drawing/2014/main" id="{ACB8A668-F91C-4758-8625-07AF8A04B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89205" y="363408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6">
              <a:extLst>
                <a:ext uri="{FF2B5EF4-FFF2-40B4-BE49-F238E27FC236}">
                  <a16:creationId xmlns:a16="http://schemas.microsoft.com/office/drawing/2014/main" id="{601E9146-16D0-4D1C-B629-61EA4B8D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91676" y="205500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7">
              <a:extLst>
                <a:ext uri="{FF2B5EF4-FFF2-40B4-BE49-F238E27FC236}">
                  <a16:creationId xmlns:a16="http://schemas.microsoft.com/office/drawing/2014/main" id="{1A0E03CC-1FDE-4873-B0BB-8301F8864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84912" y="283245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8">
              <a:extLst>
                <a:ext uri="{FF2B5EF4-FFF2-40B4-BE49-F238E27FC236}">
                  <a16:creationId xmlns:a16="http://schemas.microsoft.com/office/drawing/2014/main" id="{718F55E1-6E8C-4D0B-B0DA-20285A1F7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00059" y="4169481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9">
              <a:extLst>
                <a:ext uri="{FF2B5EF4-FFF2-40B4-BE49-F238E27FC236}">
                  <a16:creationId xmlns:a16="http://schemas.microsoft.com/office/drawing/2014/main" id="{A8B1D553-DED4-4C5C-A9F3-7E18306828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91559" y="17727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0">
              <a:extLst>
                <a:ext uri="{FF2B5EF4-FFF2-40B4-BE49-F238E27FC236}">
                  <a16:creationId xmlns:a16="http://schemas.microsoft.com/office/drawing/2014/main" id="{704275AB-B0E7-44DA-A32C-1C68A7308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40638" y="1216920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1">
              <a:extLst>
                <a:ext uri="{FF2B5EF4-FFF2-40B4-BE49-F238E27FC236}">
                  <a16:creationId xmlns:a16="http://schemas.microsoft.com/office/drawing/2014/main" id="{0F98D468-159E-4E0D-8BBD-E7BDA1D73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93308" y="2314625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72">
              <a:extLst>
                <a:ext uri="{FF2B5EF4-FFF2-40B4-BE49-F238E27FC236}">
                  <a16:creationId xmlns:a16="http://schemas.microsoft.com/office/drawing/2014/main" id="{5CF2824C-4E2B-4703-9DD0-066A81096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96571" y="254148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3">
              <a:extLst>
                <a:ext uri="{FF2B5EF4-FFF2-40B4-BE49-F238E27FC236}">
                  <a16:creationId xmlns:a16="http://schemas.microsoft.com/office/drawing/2014/main" id="{FBAF2A91-21A7-4C94-B141-7FF0283B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01445" y="304764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4">
              <a:extLst>
                <a:ext uri="{FF2B5EF4-FFF2-40B4-BE49-F238E27FC236}">
                  <a16:creationId xmlns:a16="http://schemas.microsoft.com/office/drawing/2014/main" id="{55FE32BA-56A4-49E1-BC42-A822ACD27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17543" y="143064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75">
              <a:extLst>
                <a:ext uri="{FF2B5EF4-FFF2-40B4-BE49-F238E27FC236}">
                  <a16:creationId xmlns:a16="http://schemas.microsoft.com/office/drawing/2014/main" id="{0862BF64-49C0-4848-A7D0-696A3A5F8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31395" y="501867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7">
              <a:extLst>
                <a:ext uri="{FF2B5EF4-FFF2-40B4-BE49-F238E27FC236}">
                  <a16:creationId xmlns:a16="http://schemas.microsoft.com/office/drawing/2014/main" id="{57FC449F-CDE1-4C43-8963-BAA60ADD4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03109" y="385766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5">
              <a:extLst>
                <a:ext uri="{FF2B5EF4-FFF2-40B4-BE49-F238E27FC236}">
                  <a16:creationId xmlns:a16="http://schemas.microsoft.com/office/drawing/2014/main" id="{F596D355-3845-4E8F-9C9B-FE20FCCA4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40777" y="1007809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7">
              <a:extLst>
                <a:ext uri="{FF2B5EF4-FFF2-40B4-BE49-F238E27FC236}">
                  <a16:creationId xmlns:a16="http://schemas.microsoft.com/office/drawing/2014/main" id="{44CEE89D-C51D-49F4-9B14-808A5CE75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46209" y="791303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8">
              <a:extLst>
                <a:ext uri="{FF2B5EF4-FFF2-40B4-BE49-F238E27FC236}">
                  <a16:creationId xmlns:a16="http://schemas.microsoft.com/office/drawing/2014/main" id="{C2E31682-6F2A-4CBD-B7CE-DCB14EC088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174141" y="182893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8">
              <a:extLst>
                <a:ext uri="{FF2B5EF4-FFF2-40B4-BE49-F238E27FC236}">
                  <a16:creationId xmlns:a16="http://schemas.microsoft.com/office/drawing/2014/main" id="{E49E6221-2BCE-4E46-BEE4-04926A412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8079029" y="-24225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85D9D16E-A990-4AA7-A336-B635F893D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8595" y="3886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1">
              <a:extLst>
                <a:ext uri="{FF2B5EF4-FFF2-40B4-BE49-F238E27FC236}">
                  <a16:creationId xmlns:a16="http://schemas.microsoft.com/office/drawing/2014/main" id="{EB7E0A2E-7A63-423F-ACB7-39CB8AA60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7805146" y="120742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74" name="Picture 2" descr="A portrait of a person&#10;&#10;Description automatically generated with low confidence">
            <a:extLst>
              <a:ext uri="{FF2B5EF4-FFF2-40B4-BE49-F238E27FC236}">
                <a16:creationId xmlns:a16="http://schemas.microsoft.com/office/drawing/2014/main" id="{D876CEBE-83E5-4497-BDE2-F607DCA50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5132" y="1145842"/>
            <a:ext cx="3393340" cy="45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A0E33E-683C-450D-81F8-C097F9A13F3B}"/>
              </a:ext>
            </a:extLst>
          </p:cNvPr>
          <p:cNvSpPr txBox="1"/>
          <p:nvPr/>
        </p:nvSpPr>
        <p:spPr>
          <a:xfrm>
            <a:off x="8225132" y="5748597"/>
            <a:ext cx="3393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Cadet Crane at age 17</a:t>
            </a:r>
          </a:p>
        </p:txBody>
      </p:sp>
    </p:spTree>
    <p:extLst>
      <p:ext uri="{BB962C8B-B14F-4D97-AF65-F5344CB8AC3E}">
        <p14:creationId xmlns:p14="http://schemas.microsoft.com/office/powerpoint/2010/main" val="118350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94" name="Rectangle 72">
            <a:extLst>
              <a:ext uri="{FF2B5EF4-FFF2-40B4-BE49-F238E27FC236}">
                <a16:creationId xmlns:a16="http://schemas.microsoft.com/office/drawing/2014/main" id="{0B7ED827-06A5-4778-9BB3-74A28B33D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72898-DB0A-420D-843B-FEC1BC61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40" y="220394"/>
            <a:ext cx="7272193" cy="1196846"/>
          </a:xfrm>
        </p:spPr>
        <p:txBody>
          <a:bodyPr>
            <a:normAutofit/>
          </a:bodyPr>
          <a:lstStyle/>
          <a:p>
            <a:r>
              <a:rPr lang="en-US" dirty="0"/>
              <a:t>A Rough and Vagabond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6447-A24D-4339-A5B4-1CAC4D6D9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28" y="1305765"/>
            <a:ext cx="9008736" cy="525534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600" dirty="0"/>
              <a:t>1888 - brother hired him to work as a reporter for a news agency in Asbury Park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enjoyed journalism, which would be his main means of support throughout his life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Also wrote fiction - the novel </a:t>
            </a:r>
            <a:r>
              <a:rPr lang="en-US" sz="1600" i="1" dirty="0"/>
              <a:t>Maggie: A Girl of the Streets </a:t>
            </a:r>
            <a:r>
              <a:rPr lang="en-US" sz="1600" dirty="0"/>
              <a:t>written while he was at Syracuse 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couldn’t find a publisher for </a:t>
            </a:r>
            <a:r>
              <a:rPr lang="en-US" sz="1600" i="1" dirty="0"/>
              <a:t>Maggie</a:t>
            </a:r>
            <a:r>
              <a:rPr lang="en-US" sz="1600" dirty="0"/>
              <a:t>, too grim - about a young girl forced into prostitution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borrowed the funds to self-publish under the pen name "Johnston Smith" 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1891 – mother’s death; failure at Syracuse – moved to New York City to work as a free-lance reporter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lived a “rough and vagabond” life; by some accounts nearly starved</a:t>
            </a:r>
          </a:p>
          <a:p>
            <a:pPr>
              <a:lnSpc>
                <a:spcPct val="140000"/>
              </a:lnSpc>
            </a:pPr>
            <a:r>
              <a:rPr lang="en-US" sz="1600" dirty="0"/>
              <a:t>1895 – published his masterpiece, </a:t>
            </a:r>
            <a:r>
              <a:rPr lang="en-US" sz="1600" i="1" dirty="0"/>
              <a:t>The Red Badge of Courage</a:t>
            </a:r>
          </a:p>
          <a:p>
            <a:pPr lvl="1">
              <a:lnSpc>
                <a:spcPct val="140000"/>
              </a:lnSpc>
            </a:pPr>
            <a:r>
              <a:rPr lang="en-US" sz="1600" i="1" dirty="0"/>
              <a:t>	</a:t>
            </a:r>
            <a:r>
              <a:rPr lang="en-US" sz="1600" dirty="0"/>
              <a:t>an unromanticized look at the American Civil War 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	the first modern war novel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	brought him celebrity </a:t>
            </a:r>
          </a:p>
        </p:txBody>
      </p:sp>
      <p:grpSp>
        <p:nvGrpSpPr>
          <p:cNvPr id="4195" name="Group 74">
            <a:extLst>
              <a:ext uri="{FF2B5EF4-FFF2-40B4-BE49-F238E27FC236}">
                <a16:creationId xmlns:a16="http://schemas.microsoft.com/office/drawing/2014/main" id="{AFD761F7-6777-4411-97B4-B53F39D63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25528" y="0"/>
            <a:ext cx="1035241" cy="6806581"/>
            <a:chOff x="9825528" y="0"/>
            <a:chExt cx="1035241" cy="6806581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B9DA5F32-441E-4FF0-BD27-3E1247C50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7725" y="399054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82B55E12-556E-4BE4-B32A-2CFEB254FA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8808" y="6667157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3">
              <a:extLst>
                <a:ext uri="{FF2B5EF4-FFF2-40B4-BE49-F238E27FC236}">
                  <a16:creationId xmlns:a16="http://schemas.microsoft.com/office/drawing/2014/main" id="{256F7A25-CD83-4485-85CC-6EA9F5392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19921" y="745900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1">
              <a:extLst>
                <a:ext uri="{FF2B5EF4-FFF2-40B4-BE49-F238E27FC236}">
                  <a16:creationId xmlns:a16="http://schemas.microsoft.com/office/drawing/2014/main" id="{2CF222C4-40C6-4BF6-A89F-97031018E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57879" y="963611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3">
              <a:extLst>
                <a:ext uri="{FF2B5EF4-FFF2-40B4-BE49-F238E27FC236}">
                  <a16:creationId xmlns:a16="http://schemas.microsoft.com/office/drawing/2014/main" id="{D4362B6C-34C5-4CAB-A2F4-86DA6C65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5965" y="1202384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4">
              <a:extLst>
                <a:ext uri="{FF2B5EF4-FFF2-40B4-BE49-F238E27FC236}">
                  <a16:creationId xmlns:a16="http://schemas.microsoft.com/office/drawing/2014/main" id="{3AB0C378-6909-48FD-BF1B-C92F554CD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9847" y="45115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5">
              <a:extLst>
                <a:ext uri="{FF2B5EF4-FFF2-40B4-BE49-F238E27FC236}">
                  <a16:creationId xmlns:a16="http://schemas.microsoft.com/office/drawing/2014/main" id="{8354E0A2-8C1A-4AD8-AE48-44AABADF0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5825" y="141198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6">
              <a:extLst>
                <a:ext uri="{FF2B5EF4-FFF2-40B4-BE49-F238E27FC236}">
                  <a16:creationId xmlns:a16="http://schemas.microsoft.com/office/drawing/2014/main" id="{AA1765DE-C74F-4C93-924A-7C68629CA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5521" y="224202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7">
              <a:extLst>
                <a:ext uri="{FF2B5EF4-FFF2-40B4-BE49-F238E27FC236}">
                  <a16:creationId xmlns:a16="http://schemas.microsoft.com/office/drawing/2014/main" id="{CD7357C1-8B58-40BD-814C-4B8D39263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1974" y="1621730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9">
              <a:extLst>
                <a:ext uri="{FF2B5EF4-FFF2-40B4-BE49-F238E27FC236}">
                  <a16:creationId xmlns:a16="http://schemas.microsoft.com/office/drawing/2014/main" id="{4C832FED-62E8-465F-B6B7-93189DAC3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11424" y="204083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0">
              <a:extLst>
                <a:ext uri="{FF2B5EF4-FFF2-40B4-BE49-F238E27FC236}">
                  <a16:creationId xmlns:a16="http://schemas.microsoft.com/office/drawing/2014/main" id="{D530F845-5D39-4AE5-AE7A-FE7065D4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6655" y="185152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1">
              <a:extLst>
                <a:ext uri="{FF2B5EF4-FFF2-40B4-BE49-F238E27FC236}">
                  <a16:creationId xmlns:a16="http://schemas.microsoft.com/office/drawing/2014/main" id="{AB4E28A4-31E9-4EE8-896D-09E24DCC4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36895" y="1890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78">
              <a:extLst>
                <a:ext uri="{FF2B5EF4-FFF2-40B4-BE49-F238E27FC236}">
                  <a16:creationId xmlns:a16="http://schemas.microsoft.com/office/drawing/2014/main" id="{939C8FF2-B081-431D-974C-239E6B39B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92190" y="669623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D2684E68-A22C-4009-A169-F9A9CC2CC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04562" y="90066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0">
              <a:extLst>
                <a:ext uri="{FF2B5EF4-FFF2-40B4-BE49-F238E27FC236}">
                  <a16:creationId xmlns:a16="http://schemas.microsoft.com/office/drawing/2014/main" id="{1EFC3FD2-7435-41A1-BE64-C351B6294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99221" y="1138463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1">
              <a:extLst>
                <a:ext uri="{FF2B5EF4-FFF2-40B4-BE49-F238E27FC236}">
                  <a16:creationId xmlns:a16="http://schemas.microsoft.com/office/drawing/2014/main" id="{16F04787-E275-4F27-B83A-4DD4A9F62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2271" y="2151517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CDC8FC7E-A8B2-414C-BD37-87EA59D65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90107" y="1929064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3">
              <a:extLst>
                <a:ext uri="{FF2B5EF4-FFF2-40B4-BE49-F238E27FC236}">
                  <a16:creationId xmlns:a16="http://schemas.microsoft.com/office/drawing/2014/main" id="{19A81E5B-A756-41E9-A7D0-A4C1061FF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2664" y="1614276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4">
              <a:extLst>
                <a:ext uri="{FF2B5EF4-FFF2-40B4-BE49-F238E27FC236}">
                  <a16:creationId xmlns:a16="http://schemas.microsoft.com/office/drawing/2014/main" id="{E9D34847-16A6-4D2C-BB33-6E6A5140A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73680" y="46503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6">
              <a:extLst>
                <a:ext uri="{FF2B5EF4-FFF2-40B4-BE49-F238E27FC236}">
                  <a16:creationId xmlns:a16="http://schemas.microsoft.com/office/drawing/2014/main" id="{163A87CF-0E11-4DB3-9AF7-B8D54C1CA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3649" y="119028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9">
              <a:extLst>
                <a:ext uri="{FF2B5EF4-FFF2-40B4-BE49-F238E27FC236}">
                  <a16:creationId xmlns:a16="http://schemas.microsoft.com/office/drawing/2014/main" id="{4FAE3EBA-B5F9-48CE-B440-6E6131C0D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38452" y="1401925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0">
              <a:extLst>
                <a:ext uri="{FF2B5EF4-FFF2-40B4-BE49-F238E27FC236}">
                  <a16:creationId xmlns:a16="http://schemas.microsoft.com/office/drawing/2014/main" id="{846F7949-E8C4-417A-943B-5EC36A97D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516304" y="202483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5">
              <a:extLst>
                <a:ext uri="{FF2B5EF4-FFF2-40B4-BE49-F238E27FC236}">
                  <a16:creationId xmlns:a16="http://schemas.microsoft.com/office/drawing/2014/main" id="{7FB97F80-0785-46C5-8427-CCC35A920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9711" y="193052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6">
              <a:extLst>
                <a:ext uri="{FF2B5EF4-FFF2-40B4-BE49-F238E27FC236}">
                  <a16:creationId xmlns:a16="http://schemas.microsoft.com/office/drawing/2014/main" id="{F5D09584-2D86-478D-A8E0-6DBF382B4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19348" y="53764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7">
              <a:extLst>
                <a:ext uri="{FF2B5EF4-FFF2-40B4-BE49-F238E27FC236}">
                  <a16:creationId xmlns:a16="http://schemas.microsoft.com/office/drawing/2014/main" id="{5B91AF54-EBB4-4769-9668-C9BA6491C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5113" y="221759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8">
              <a:extLst>
                <a:ext uri="{FF2B5EF4-FFF2-40B4-BE49-F238E27FC236}">
                  <a16:creationId xmlns:a16="http://schemas.microsoft.com/office/drawing/2014/main" id="{96B9D741-CEA8-403B-A4B5-04A216C9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17019" y="1147491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9">
              <a:extLst>
                <a:ext uri="{FF2B5EF4-FFF2-40B4-BE49-F238E27FC236}">
                  <a16:creationId xmlns:a16="http://schemas.microsoft.com/office/drawing/2014/main" id="{19A59EBB-641E-42A4-9B0B-E9A631BF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0216" y="164881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0">
              <a:extLst>
                <a:ext uri="{FF2B5EF4-FFF2-40B4-BE49-F238E27FC236}">
                  <a16:creationId xmlns:a16="http://schemas.microsoft.com/office/drawing/2014/main" id="{5F4A4182-8FB5-49E3-980C-B15A28161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7072" y="289811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11">
              <a:extLst>
                <a:ext uri="{FF2B5EF4-FFF2-40B4-BE49-F238E27FC236}">
                  <a16:creationId xmlns:a16="http://schemas.microsoft.com/office/drawing/2014/main" id="{1F5236E4-CD3B-46CA-B5D0-BBE6A13CA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8271" y="137731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2">
              <a:extLst>
                <a:ext uri="{FF2B5EF4-FFF2-40B4-BE49-F238E27FC236}">
                  <a16:creationId xmlns:a16="http://schemas.microsoft.com/office/drawing/2014/main" id="{D8A5FB99-806C-4AEB-925D-9ECA438F8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7774" y="85865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2">
              <a:extLst>
                <a:ext uri="{FF2B5EF4-FFF2-40B4-BE49-F238E27FC236}">
                  <a16:creationId xmlns:a16="http://schemas.microsoft.com/office/drawing/2014/main" id="{CADFC3F7-1902-456C-8019-97B152DE4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0335" y="1584872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3">
              <a:extLst>
                <a:ext uri="{FF2B5EF4-FFF2-40B4-BE49-F238E27FC236}">
                  <a16:creationId xmlns:a16="http://schemas.microsoft.com/office/drawing/2014/main" id="{EBE15DD5-AF5B-4F0B-9225-06F289B31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8784" y="162214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0">
              <a:extLst>
                <a:ext uri="{FF2B5EF4-FFF2-40B4-BE49-F238E27FC236}">
                  <a16:creationId xmlns:a16="http://schemas.microsoft.com/office/drawing/2014/main" id="{492E969F-6976-4824-91D2-5BEC3D934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2005" y="451463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31">
              <a:extLst>
                <a:ext uri="{FF2B5EF4-FFF2-40B4-BE49-F238E27FC236}">
                  <a16:creationId xmlns:a16="http://schemas.microsoft.com/office/drawing/2014/main" id="{0D1E41CF-7E21-4984-BEB8-8AD0697E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65823" y="1006450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2">
              <a:extLst>
                <a:ext uri="{FF2B5EF4-FFF2-40B4-BE49-F238E27FC236}">
                  <a16:creationId xmlns:a16="http://schemas.microsoft.com/office/drawing/2014/main" id="{A013C174-1882-4BAA-B06A-A786CC13C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67478" y="188608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4">
              <a:extLst>
                <a:ext uri="{FF2B5EF4-FFF2-40B4-BE49-F238E27FC236}">
                  <a16:creationId xmlns:a16="http://schemas.microsoft.com/office/drawing/2014/main" id="{994C9544-5CDA-4925-A26F-289BE3E17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7626" y="2017978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5">
              <a:extLst>
                <a:ext uri="{FF2B5EF4-FFF2-40B4-BE49-F238E27FC236}">
                  <a16:creationId xmlns:a16="http://schemas.microsoft.com/office/drawing/2014/main" id="{B1D04661-88D1-40B7-A974-F4AD836E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3162" y="776792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41">
              <a:extLst>
                <a:ext uri="{FF2B5EF4-FFF2-40B4-BE49-F238E27FC236}">
                  <a16:creationId xmlns:a16="http://schemas.microsoft.com/office/drawing/2014/main" id="{286A2B67-43A6-4EE8-8BC9-E94D65582D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910" y="124055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D1F09EAC-687C-4590-B7BA-F19D782D4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4997" y="3244760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3">
              <a:extLst>
                <a:ext uri="{FF2B5EF4-FFF2-40B4-BE49-F238E27FC236}">
                  <a16:creationId xmlns:a16="http://schemas.microsoft.com/office/drawing/2014/main" id="{166B8C42-33DB-4953-B84B-26C9902D8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24910" y="43360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7FCEC98D-B9B2-4EC3-93B4-F4CD4C339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28840" y="53333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5">
              <a:extLst>
                <a:ext uri="{FF2B5EF4-FFF2-40B4-BE49-F238E27FC236}">
                  <a16:creationId xmlns:a16="http://schemas.microsoft.com/office/drawing/2014/main" id="{DE16069F-A0C9-4020-B048-7708F88C2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24492" y="45442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6">
              <a:extLst>
                <a:ext uri="{FF2B5EF4-FFF2-40B4-BE49-F238E27FC236}">
                  <a16:creationId xmlns:a16="http://schemas.microsoft.com/office/drawing/2014/main" id="{8E9C28C4-8818-494F-82CB-2D229A1C0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629" y="5995283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7">
              <a:extLst>
                <a:ext uri="{FF2B5EF4-FFF2-40B4-BE49-F238E27FC236}">
                  <a16:creationId xmlns:a16="http://schemas.microsoft.com/office/drawing/2014/main" id="{6FEEA712-47A5-46E3-BD8F-ED8266B2B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8395" y="300882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CD1F26EE-4D5E-4CE0-B49E-CF6DE34CB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16064" y="4848916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E9DDE65C-A696-4520-82E9-1CA015940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8172" y="5090037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5F26C7C7-C730-4515-B667-64F106306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03136" y="254673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1">
              <a:extLst>
                <a:ext uri="{FF2B5EF4-FFF2-40B4-BE49-F238E27FC236}">
                  <a16:creationId xmlns:a16="http://schemas.microsoft.com/office/drawing/2014/main" id="{66ED220B-297F-47F8-971D-F4897EEEE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96629" y="622729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2">
              <a:extLst>
                <a:ext uri="{FF2B5EF4-FFF2-40B4-BE49-F238E27FC236}">
                  <a16:creationId xmlns:a16="http://schemas.microsoft.com/office/drawing/2014/main" id="{A4E4C3B1-AB6F-4057-8950-39EB89800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84797" y="554530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4">
              <a:extLst>
                <a:ext uri="{FF2B5EF4-FFF2-40B4-BE49-F238E27FC236}">
                  <a16:creationId xmlns:a16="http://schemas.microsoft.com/office/drawing/2014/main" id="{2BAF95B9-8391-40AC-AEC0-A511CAD67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88587" y="4029435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5">
              <a:extLst>
                <a:ext uri="{FF2B5EF4-FFF2-40B4-BE49-F238E27FC236}">
                  <a16:creationId xmlns:a16="http://schemas.microsoft.com/office/drawing/2014/main" id="{D60EFED4-DB34-4239-8944-B0D14F43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66436" y="578526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6">
              <a:extLst>
                <a:ext uri="{FF2B5EF4-FFF2-40B4-BE49-F238E27FC236}">
                  <a16:creationId xmlns:a16="http://schemas.microsoft.com/office/drawing/2014/main" id="{B8591E5D-CDA5-42C0-8F4A-5CC38C8A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15495" y="2779357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7">
              <a:extLst>
                <a:ext uri="{FF2B5EF4-FFF2-40B4-BE49-F238E27FC236}">
                  <a16:creationId xmlns:a16="http://schemas.microsoft.com/office/drawing/2014/main" id="{A079FE41-EEAF-462A-8C35-39D80DDA1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73640" y="379830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">
              <a:extLst>
                <a:ext uri="{FF2B5EF4-FFF2-40B4-BE49-F238E27FC236}">
                  <a16:creationId xmlns:a16="http://schemas.microsoft.com/office/drawing/2014/main" id="{68090FF6-0596-4841-A45F-1B155203E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68897" y="34871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9">
              <a:extLst>
                <a:ext uri="{FF2B5EF4-FFF2-40B4-BE49-F238E27FC236}">
                  <a16:creationId xmlns:a16="http://schemas.microsoft.com/office/drawing/2014/main" id="{86247BF4-9C57-46B1-BB77-D5F540162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67511" y="645650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2">
              <a:extLst>
                <a:ext uri="{FF2B5EF4-FFF2-40B4-BE49-F238E27FC236}">
                  <a16:creationId xmlns:a16="http://schemas.microsoft.com/office/drawing/2014/main" id="{F332D556-29DB-4E44-8F7C-063EB347E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59329" y="289915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3">
              <a:extLst>
                <a:ext uri="{FF2B5EF4-FFF2-40B4-BE49-F238E27FC236}">
                  <a16:creationId xmlns:a16="http://schemas.microsoft.com/office/drawing/2014/main" id="{758319A2-D0B6-4BF5-B669-88DC89162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70687" y="403776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4">
              <a:extLst>
                <a:ext uri="{FF2B5EF4-FFF2-40B4-BE49-F238E27FC236}">
                  <a16:creationId xmlns:a16="http://schemas.microsoft.com/office/drawing/2014/main" id="{14C02667-B0AA-4C05-B6BA-391896CF2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38638" y="263084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5">
              <a:extLst>
                <a:ext uri="{FF2B5EF4-FFF2-40B4-BE49-F238E27FC236}">
                  <a16:creationId xmlns:a16="http://schemas.microsoft.com/office/drawing/2014/main" id="{2889EE1A-9D5D-45B8-B417-4133FA11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39269" y="3774859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6">
              <a:extLst>
                <a:ext uri="{FF2B5EF4-FFF2-40B4-BE49-F238E27FC236}">
                  <a16:creationId xmlns:a16="http://schemas.microsoft.com/office/drawing/2014/main" id="{F2D0D1A1-8171-4B42-A500-72D9E19BA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27051" y="5321295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67">
              <a:extLst>
                <a:ext uri="{FF2B5EF4-FFF2-40B4-BE49-F238E27FC236}">
                  <a16:creationId xmlns:a16="http://schemas.microsoft.com/office/drawing/2014/main" id="{2ADFDA6E-AF21-41CB-B5CB-DB8DE61BA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07231" y="4537317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68">
              <a:extLst>
                <a:ext uri="{FF2B5EF4-FFF2-40B4-BE49-F238E27FC236}">
                  <a16:creationId xmlns:a16="http://schemas.microsoft.com/office/drawing/2014/main" id="{A49DD268-8370-4010-9468-C1774B5EB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34619" y="3194577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69">
              <a:extLst>
                <a:ext uri="{FF2B5EF4-FFF2-40B4-BE49-F238E27FC236}">
                  <a16:creationId xmlns:a16="http://schemas.microsoft.com/office/drawing/2014/main" id="{A6BA4408-8438-412E-935B-ADB6C8C3A2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13876" y="560354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70">
              <a:extLst>
                <a:ext uri="{FF2B5EF4-FFF2-40B4-BE49-F238E27FC236}">
                  <a16:creationId xmlns:a16="http://schemas.microsoft.com/office/drawing/2014/main" id="{CB8123D6-FA26-402B-BD82-22349793E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78089" y="619528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1">
              <a:extLst>
                <a:ext uri="{FF2B5EF4-FFF2-40B4-BE49-F238E27FC236}">
                  <a16:creationId xmlns:a16="http://schemas.microsoft.com/office/drawing/2014/main" id="{1E29DEC4-6855-4B07-8158-E0CDC215D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25419" y="508289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2">
              <a:extLst>
                <a:ext uri="{FF2B5EF4-FFF2-40B4-BE49-F238E27FC236}">
                  <a16:creationId xmlns:a16="http://schemas.microsoft.com/office/drawing/2014/main" id="{31CCEC18-278B-4011-892E-F6FAEF531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22156" y="485603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73">
              <a:extLst>
                <a:ext uri="{FF2B5EF4-FFF2-40B4-BE49-F238E27FC236}">
                  <a16:creationId xmlns:a16="http://schemas.microsoft.com/office/drawing/2014/main" id="{F6D77A26-FD3D-4881-AA8E-9856FF880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27029" y="4356396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74">
              <a:extLst>
                <a:ext uri="{FF2B5EF4-FFF2-40B4-BE49-F238E27FC236}">
                  <a16:creationId xmlns:a16="http://schemas.microsoft.com/office/drawing/2014/main" id="{03C26757-7F33-4D04-9F11-6126CB164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94981" y="593668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5">
              <a:extLst>
                <a:ext uri="{FF2B5EF4-FFF2-40B4-BE49-F238E27FC236}">
                  <a16:creationId xmlns:a16="http://schemas.microsoft.com/office/drawing/2014/main" id="{22F47D76-374A-4885-A868-EC1D8459C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89990" y="2391076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7">
              <a:extLst>
                <a:ext uri="{FF2B5EF4-FFF2-40B4-BE49-F238E27FC236}">
                  <a16:creationId xmlns:a16="http://schemas.microsoft.com/office/drawing/2014/main" id="{95496E6A-3CAC-4D9F-A83D-F1F48FC54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08510" y="346028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76B6D267-81BF-4255-88B2-7D0E4EBD1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81495" y="6383178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7">
              <a:extLst>
                <a:ext uri="{FF2B5EF4-FFF2-40B4-BE49-F238E27FC236}">
                  <a16:creationId xmlns:a16="http://schemas.microsoft.com/office/drawing/2014/main" id="{8CE0D314-080F-44BC-9ADD-A8A7DE6BF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8785" y="663784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8">
              <a:extLst>
                <a:ext uri="{FF2B5EF4-FFF2-40B4-BE49-F238E27FC236}">
                  <a16:creationId xmlns:a16="http://schemas.microsoft.com/office/drawing/2014/main" id="{F8E92A16-4881-4473-AC69-C166035CD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69535" y="5652628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1">
              <a:extLst>
                <a:ext uri="{FF2B5EF4-FFF2-40B4-BE49-F238E27FC236}">
                  <a16:creationId xmlns:a16="http://schemas.microsoft.com/office/drawing/2014/main" id="{62D7687D-4066-4553-BF12-A9C795F08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08531" y="271266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2">
              <a:extLst>
                <a:ext uri="{FF2B5EF4-FFF2-40B4-BE49-F238E27FC236}">
                  <a16:creationId xmlns:a16="http://schemas.microsoft.com/office/drawing/2014/main" id="{DDCFA5FE-CF8C-4C1C-8D9C-70F35CC67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87571" y="236908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3">
              <a:extLst>
                <a:ext uri="{FF2B5EF4-FFF2-40B4-BE49-F238E27FC236}">
                  <a16:creationId xmlns:a16="http://schemas.microsoft.com/office/drawing/2014/main" id="{204B3D68-6F0E-4A96-86D1-B5F8F111F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7073" y="3233855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4">
              <a:extLst>
                <a:ext uri="{FF2B5EF4-FFF2-40B4-BE49-F238E27FC236}">
                  <a16:creationId xmlns:a16="http://schemas.microsoft.com/office/drawing/2014/main" id="{084C5731-91A6-496F-9548-3DCCEBE2E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2179" y="5316034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5">
              <a:extLst>
                <a:ext uri="{FF2B5EF4-FFF2-40B4-BE49-F238E27FC236}">
                  <a16:creationId xmlns:a16="http://schemas.microsoft.com/office/drawing/2014/main" id="{FE3BD174-1241-487A-B766-F185C91ED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70530" y="300444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6">
              <a:extLst>
                <a:ext uri="{FF2B5EF4-FFF2-40B4-BE49-F238E27FC236}">
                  <a16:creationId xmlns:a16="http://schemas.microsoft.com/office/drawing/2014/main" id="{425C3516-9448-413F-B79F-A3F0DF40F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35165" y="3474784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7">
              <a:extLst>
                <a:ext uri="{FF2B5EF4-FFF2-40B4-BE49-F238E27FC236}">
                  <a16:creationId xmlns:a16="http://schemas.microsoft.com/office/drawing/2014/main" id="{3138C269-8051-40EC-A198-4F2273FE2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05228" y="4732858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8">
              <a:extLst>
                <a:ext uri="{FF2B5EF4-FFF2-40B4-BE49-F238E27FC236}">
                  <a16:creationId xmlns:a16="http://schemas.microsoft.com/office/drawing/2014/main" id="{848EF47E-7D9D-4D4A-9B73-6E17C2CB5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47713" y="421439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9">
              <a:extLst>
                <a:ext uri="{FF2B5EF4-FFF2-40B4-BE49-F238E27FC236}">
                  <a16:creationId xmlns:a16="http://schemas.microsoft.com/office/drawing/2014/main" id="{1C61FB66-2D60-4D4C-A1BF-9744AE0B6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90608" y="442225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0">
              <a:extLst>
                <a:ext uri="{FF2B5EF4-FFF2-40B4-BE49-F238E27FC236}">
                  <a16:creationId xmlns:a16="http://schemas.microsoft.com/office/drawing/2014/main" id="{E6EAD8D7-FBA1-4834-9764-1367D9F8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50117" y="384284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1">
              <a:extLst>
                <a:ext uri="{FF2B5EF4-FFF2-40B4-BE49-F238E27FC236}">
                  <a16:creationId xmlns:a16="http://schemas.microsoft.com/office/drawing/2014/main" id="{71296158-84E3-4492-9150-79623068E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44834" y="5051046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02">
              <a:extLst>
                <a:ext uri="{FF2B5EF4-FFF2-40B4-BE49-F238E27FC236}">
                  <a16:creationId xmlns:a16="http://schemas.microsoft.com/office/drawing/2014/main" id="{31129331-5553-4388-9937-8792501E2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41013" y="561143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3">
              <a:extLst>
                <a:ext uri="{FF2B5EF4-FFF2-40B4-BE49-F238E27FC236}">
                  <a16:creationId xmlns:a16="http://schemas.microsoft.com/office/drawing/2014/main" id="{C9DFAB41-3F0E-4550-88DE-C06FB92F5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23921" y="58818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04">
              <a:extLst>
                <a:ext uri="{FF2B5EF4-FFF2-40B4-BE49-F238E27FC236}">
                  <a16:creationId xmlns:a16="http://schemas.microsoft.com/office/drawing/2014/main" id="{C2223DDE-CBD0-4D59-8D06-D890DA22F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39381" y="241276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13">
              <a:extLst>
                <a:ext uri="{FF2B5EF4-FFF2-40B4-BE49-F238E27FC236}">
                  <a16:creationId xmlns:a16="http://schemas.microsoft.com/office/drawing/2014/main" id="{16B1104F-6002-46E2-A5B5-A8889A829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0722" y="4800684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14">
              <a:extLst>
                <a:ext uri="{FF2B5EF4-FFF2-40B4-BE49-F238E27FC236}">
                  <a16:creationId xmlns:a16="http://schemas.microsoft.com/office/drawing/2014/main" id="{113FE43A-9CEC-4336-80A4-9B831685C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94126" y="356699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15">
              <a:extLst>
                <a:ext uri="{FF2B5EF4-FFF2-40B4-BE49-F238E27FC236}">
                  <a16:creationId xmlns:a16="http://schemas.microsoft.com/office/drawing/2014/main" id="{1E1616A1-6065-48FE-B064-D90F8D237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88413" y="422985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17">
              <a:extLst>
                <a:ext uri="{FF2B5EF4-FFF2-40B4-BE49-F238E27FC236}">
                  <a16:creationId xmlns:a16="http://schemas.microsoft.com/office/drawing/2014/main" id="{9110BCA3-393F-4451-A6DB-28527A840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175730" y="592553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18">
              <a:extLst>
                <a:ext uri="{FF2B5EF4-FFF2-40B4-BE49-F238E27FC236}">
                  <a16:creationId xmlns:a16="http://schemas.microsoft.com/office/drawing/2014/main" id="{98C969C8-6813-4B30-94C0-92A6352AF7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65146" y="6503219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19">
              <a:extLst>
                <a:ext uri="{FF2B5EF4-FFF2-40B4-BE49-F238E27FC236}">
                  <a16:creationId xmlns:a16="http://schemas.microsoft.com/office/drawing/2014/main" id="{8B87FEBE-6321-4201-AA13-6DB436A70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51820" y="623484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20">
              <a:extLst>
                <a:ext uri="{FF2B5EF4-FFF2-40B4-BE49-F238E27FC236}">
                  <a16:creationId xmlns:a16="http://schemas.microsoft.com/office/drawing/2014/main" id="{2A7B496C-EDA0-4AA1-BB34-99497A67C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9055" y="380756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21">
              <a:extLst>
                <a:ext uri="{FF2B5EF4-FFF2-40B4-BE49-F238E27FC236}">
                  <a16:creationId xmlns:a16="http://schemas.microsoft.com/office/drawing/2014/main" id="{7F6AA747-2CD0-439D-9310-AC3A8745B2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7346" y="3585023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25">
              <a:extLst>
                <a:ext uri="{FF2B5EF4-FFF2-40B4-BE49-F238E27FC236}">
                  <a16:creationId xmlns:a16="http://schemas.microsoft.com/office/drawing/2014/main" id="{E81C5B06-BA25-4C2E-97E6-8B0F4B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89442" y="2383202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26">
              <a:extLst>
                <a:ext uri="{FF2B5EF4-FFF2-40B4-BE49-F238E27FC236}">
                  <a16:creationId xmlns:a16="http://schemas.microsoft.com/office/drawing/2014/main" id="{81B0637C-EBB8-46F2-A27A-669D1764C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7676" y="323518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27">
              <a:extLst>
                <a:ext uri="{FF2B5EF4-FFF2-40B4-BE49-F238E27FC236}">
                  <a16:creationId xmlns:a16="http://schemas.microsoft.com/office/drawing/2014/main" id="{9F7410FA-1E1E-4A68-81B6-AF68345FC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4766" y="420287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28">
              <a:extLst>
                <a:ext uri="{FF2B5EF4-FFF2-40B4-BE49-F238E27FC236}">
                  <a16:creationId xmlns:a16="http://schemas.microsoft.com/office/drawing/2014/main" id="{3055A548-A3DA-41D0-8B0C-7FCB86CEF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5012" y="272737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9">
              <a:extLst>
                <a:ext uri="{FF2B5EF4-FFF2-40B4-BE49-F238E27FC236}">
                  <a16:creationId xmlns:a16="http://schemas.microsoft.com/office/drawing/2014/main" id="{0BD5CE8C-FCB4-427B-A521-899BCF5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1089" y="466808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33">
              <a:extLst>
                <a:ext uri="{FF2B5EF4-FFF2-40B4-BE49-F238E27FC236}">
                  <a16:creationId xmlns:a16="http://schemas.microsoft.com/office/drawing/2014/main" id="{4241BFFA-8150-4F1C-8493-137285AC7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1917" y="447407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36">
              <a:extLst>
                <a:ext uri="{FF2B5EF4-FFF2-40B4-BE49-F238E27FC236}">
                  <a16:creationId xmlns:a16="http://schemas.microsoft.com/office/drawing/2014/main" id="{3FE03BB5-740F-4073-9A30-1C9E2FB4D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0056" y="5583548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37">
              <a:extLst>
                <a:ext uri="{FF2B5EF4-FFF2-40B4-BE49-F238E27FC236}">
                  <a16:creationId xmlns:a16="http://schemas.microsoft.com/office/drawing/2014/main" id="{07737927-7843-4B68-8AB4-41C9A81BE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4551" y="523367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8">
              <a:extLst>
                <a:ext uri="{FF2B5EF4-FFF2-40B4-BE49-F238E27FC236}">
                  <a16:creationId xmlns:a16="http://schemas.microsoft.com/office/drawing/2014/main" id="{ACB63925-978C-41E7-8AE7-5CF21A9BD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4320" y="49835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39">
              <a:extLst>
                <a:ext uri="{FF2B5EF4-FFF2-40B4-BE49-F238E27FC236}">
                  <a16:creationId xmlns:a16="http://schemas.microsoft.com/office/drawing/2014/main" id="{F32A717A-4A68-42BF-B19C-3D7D400A0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37066" y="650770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0">
              <a:extLst>
                <a:ext uri="{FF2B5EF4-FFF2-40B4-BE49-F238E27FC236}">
                  <a16:creationId xmlns:a16="http://schemas.microsoft.com/office/drawing/2014/main" id="{619463DB-5683-412F-A391-8B56BC5F8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26213" y="2964311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2">
              <a:extLst>
                <a:ext uri="{FF2B5EF4-FFF2-40B4-BE49-F238E27FC236}">
                  <a16:creationId xmlns:a16="http://schemas.microsoft.com/office/drawing/2014/main" id="{1CB5791F-F99A-4212-A04D-D95CB98FA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1479" y="4713255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3">
              <a:extLst>
                <a:ext uri="{FF2B5EF4-FFF2-40B4-BE49-F238E27FC236}">
                  <a16:creationId xmlns:a16="http://schemas.microsoft.com/office/drawing/2014/main" id="{12275D75-5075-47CF-8863-9241B26E8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12972" y="5762941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4">
              <a:extLst>
                <a:ext uri="{FF2B5EF4-FFF2-40B4-BE49-F238E27FC236}">
                  <a16:creationId xmlns:a16="http://schemas.microsoft.com/office/drawing/2014/main" id="{5B1CE04E-B8B6-4296-ACEC-17DC746662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99925" y="6035520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45">
              <a:extLst>
                <a:ext uri="{FF2B5EF4-FFF2-40B4-BE49-F238E27FC236}">
                  <a16:creationId xmlns:a16="http://schemas.microsoft.com/office/drawing/2014/main" id="{534FFFB3-64D4-4E7B-B198-561B2BCA7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16235" y="624718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8">
              <a:extLst>
                <a:ext uri="{FF2B5EF4-FFF2-40B4-BE49-F238E27FC236}">
                  <a16:creationId xmlns:a16="http://schemas.microsoft.com/office/drawing/2014/main" id="{E4802D95-AAB3-4CB9-83BD-47E8146EF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2778" y="669694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8">
              <a:extLst>
                <a:ext uri="{FF2B5EF4-FFF2-40B4-BE49-F238E27FC236}">
                  <a16:creationId xmlns:a16="http://schemas.microsoft.com/office/drawing/2014/main" id="{F60BFEFF-9CD1-41F2-97DB-22863966B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32829" y="4568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8">
              <a:extLst>
                <a:ext uri="{FF2B5EF4-FFF2-40B4-BE49-F238E27FC236}">
                  <a16:creationId xmlns:a16="http://schemas.microsoft.com/office/drawing/2014/main" id="{1D864002-6B1E-4D9D-A472-E13AE399C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9431" y="340063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Freeform 41">
              <a:extLst>
                <a:ext uri="{FF2B5EF4-FFF2-40B4-BE49-F238E27FC236}">
                  <a16:creationId xmlns:a16="http://schemas.microsoft.com/office/drawing/2014/main" id="{79D590C5-FAFA-487A-BF0C-96B76F0AE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442845" y="665557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100" name="Picture 4" descr="Image result for red badge of courage 1895">
            <a:extLst>
              <a:ext uri="{FF2B5EF4-FFF2-40B4-BE49-F238E27FC236}">
                <a16:creationId xmlns:a16="http://schemas.microsoft.com/office/drawing/2014/main" id="{E82E46BC-3BBA-4BF5-9E04-36E0EF266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45482" y="3882307"/>
            <a:ext cx="1545031" cy="254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maggie girl of the streets">
            <a:extLst>
              <a:ext uri="{FF2B5EF4-FFF2-40B4-BE49-F238E27FC236}">
                <a16:creationId xmlns:a16="http://schemas.microsoft.com/office/drawing/2014/main" id="{2FA709F2-E911-4076-ACD3-92852458F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07593" y="1031816"/>
            <a:ext cx="1669755" cy="244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0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72898-DB0A-420D-843B-FEC1BC61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Cora Howarth Stewart – aka Cora Crane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76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6447-A24D-4339-A5B4-1CAC4D6D9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3" y="2029206"/>
            <a:ext cx="5874058" cy="38211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b="0" i="0" dirty="0">
                <a:effectLst/>
                <a:latin typeface="Avenir Next LT Pro" panose="020B0504020202020204" pitchFamily="34" charset="0"/>
              </a:rPr>
              <a:t>November 1896, in Jacksonville, Florida, Crane was searching for a suitable vessel to take him to Cuba.</a:t>
            </a:r>
          </a:p>
          <a:p>
            <a:pPr>
              <a:lnSpc>
                <a:spcPct val="140000"/>
              </a:lnSpc>
            </a:pPr>
            <a:r>
              <a:rPr lang="en-US" dirty="0">
                <a:latin typeface="Avenir Next LT Pro" panose="020B0504020202020204" pitchFamily="34" charset="0"/>
              </a:rPr>
              <a:t>T</a:t>
            </a:r>
            <a:r>
              <a:rPr lang="en-US" b="0" i="0" dirty="0">
                <a:effectLst/>
                <a:latin typeface="Avenir Next LT Pro" panose="020B0504020202020204" pitchFamily="34" charset="0"/>
              </a:rPr>
              <a:t>here, he met Cora Howarth Stewart, alias Cora Taylor, the madam at the Hotel de Dream.</a:t>
            </a:r>
          </a:p>
          <a:p>
            <a:pPr>
              <a:lnSpc>
                <a:spcPct val="140000"/>
              </a:lnSpc>
            </a:pPr>
            <a:r>
              <a:rPr lang="en-US" dirty="0">
                <a:latin typeface="Avenir Next LT Pro" panose="020B0504020202020204" pitchFamily="34" charset="0"/>
              </a:rPr>
              <a:t>A friend of Crane’s </a:t>
            </a:r>
            <a:r>
              <a:rPr lang="en-US" b="0" i="0" dirty="0">
                <a:effectLst/>
                <a:latin typeface="Avenir Next LT Pro" panose="020B0504020202020204" pitchFamily="34" charset="0"/>
              </a:rPr>
              <a:t>introduced them; she, by chance, had been reading Crane’s novel </a:t>
            </a:r>
            <a:r>
              <a:rPr lang="en-US" b="0" i="1" dirty="0">
                <a:effectLst/>
                <a:latin typeface="Avenir Next LT Pro" panose="020B0504020202020204" pitchFamily="34" charset="0"/>
              </a:rPr>
              <a:t>George's Mother</a:t>
            </a:r>
            <a:r>
              <a:rPr lang="en-US" b="0" i="0" dirty="0">
                <a:effectLst/>
                <a:latin typeface="Avenir Next LT Pro" panose="020B0504020202020204" pitchFamily="34" charset="0"/>
              </a:rPr>
              <a:t>. She presented the book to Crane for his autograph, and he inscribed it "To an unnamed sweetheart."</a:t>
            </a:r>
            <a:endParaRPr lang="en-US" dirty="0">
              <a:latin typeface="Avenir Next LT Pro" panose="020B0504020202020204" pitchFamily="34" charset="0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120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5ED5EAEE-9A85-458C-840F-61F7CF0F4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4" b="11950"/>
          <a:stretch/>
        </p:blipFill>
        <p:spPr bwMode="auto">
          <a:xfrm>
            <a:off x="6578481" y="1878688"/>
            <a:ext cx="5613519" cy="410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21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1F052-AF31-4325-94DE-ABE011B03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35109"/>
            <a:ext cx="10492667" cy="1065321"/>
          </a:xfrm>
        </p:spPr>
        <p:txBody>
          <a:bodyPr>
            <a:normAutofit/>
          </a:bodyPr>
          <a:lstStyle/>
          <a:p>
            <a:r>
              <a:rPr lang="en-US" dirty="0"/>
              <a:t>Sinking of the Commodore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01FD7FC-C76E-45D6-95A9-D630E1820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6900"/>
            <a:ext cx="12192000" cy="4991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E0A71C5-F06D-4A69-82C6-516035DFB8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 r="7596"/>
          <a:stretch/>
        </p:blipFill>
        <p:spPr bwMode="auto">
          <a:xfrm>
            <a:off x="4244" y="1866900"/>
            <a:ext cx="5092102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6A85DAAA-4828-42AD-A20E-A69A6FAE0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227" y="5957752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86125428-75F9-4763-8991-C4DB8FE98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9E1AD4BA-5029-4887-8216-F6DBBD184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D298128E-C3E3-4CCC-BB18-D6B218181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956527CE-4CB1-4E46-88D3-E6EA2D5AA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2F104828-FA58-4B02-A34E-13A1A0432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C98AF37C-592A-4D0D-BF25-AD71B60E6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621CF2DF-4BAB-47CB-AAF4-6135062AF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C93B96AD-0A31-4B64-8B0D-EC289A7A7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Freeform 26">
              <a:extLst>
                <a:ext uri="{FF2B5EF4-FFF2-40B4-BE49-F238E27FC236}">
                  <a16:creationId xmlns:a16="http://schemas.microsoft.com/office/drawing/2014/main" id="{CA95A85E-F6C9-4D5B-9AC2-41D248171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27">
              <a:extLst>
                <a:ext uri="{FF2B5EF4-FFF2-40B4-BE49-F238E27FC236}">
                  <a16:creationId xmlns:a16="http://schemas.microsoft.com/office/drawing/2014/main" id="{5107E4DA-C368-437F-913A-9CF3CB012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28">
              <a:extLst>
                <a:ext uri="{FF2B5EF4-FFF2-40B4-BE49-F238E27FC236}">
                  <a16:creationId xmlns:a16="http://schemas.microsoft.com/office/drawing/2014/main" id="{7631DFDA-A9E9-4E35-A064-EBA077801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3A2C443F-B764-46C1-857F-F5A4DF30A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43">
              <a:extLst>
                <a:ext uri="{FF2B5EF4-FFF2-40B4-BE49-F238E27FC236}">
                  <a16:creationId xmlns:a16="http://schemas.microsoft.com/office/drawing/2014/main" id="{B9FC3628-7B29-4D88-B5ED-ACAF87A9B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51">
              <a:extLst>
                <a:ext uri="{FF2B5EF4-FFF2-40B4-BE49-F238E27FC236}">
                  <a16:creationId xmlns:a16="http://schemas.microsoft.com/office/drawing/2014/main" id="{B65279C5-A429-464B-8FBE-424240585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52">
              <a:extLst>
                <a:ext uri="{FF2B5EF4-FFF2-40B4-BE49-F238E27FC236}">
                  <a16:creationId xmlns:a16="http://schemas.microsoft.com/office/drawing/2014/main" id="{5CB98B82-2322-4900-8F24-C8DC1D1F5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53">
              <a:extLst>
                <a:ext uri="{FF2B5EF4-FFF2-40B4-BE49-F238E27FC236}">
                  <a16:creationId xmlns:a16="http://schemas.microsoft.com/office/drawing/2014/main" id="{B1A93CE9-77F5-4C0B-BA0F-4B3A32EE4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54">
              <a:extLst>
                <a:ext uri="{FF2B5EF4-FFF2-40B4-BE49-F238E27FC236}">
                  <a16:creationId xmlns:a16="http://schemas.microsoft.com/office/drawing/2014/main" id="{2EE13B5A-5B73-46E3-934F-61F0D824E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55">
              <a:extLst>
                <a:ext uri="{FF2B5EF4-FFF2-40B4-BE49-F238E27FC236}">
                  <a16:creationId xmlns:a16="http://schemas.microsoft.com/office/drawing/2014/main" id="{65A30821-4992-48D3-B4A0-913C045B4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56">
              <a:extLst>
                <a:ext uri="{FF2B5EF4-FFF2-40B4-BE49-F238E27FC236}">
                  <a16:creationId xmlns:a16="http://schemas.microsoft.com/office/drawing/2014/main" id="{CF285E5E-EB87-467D-B538-925CAB8A8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57">
              <a:extLst>
                <a:ext uri="{FF2B5EF4-FFF2-40B4-BE49-F238E27FC236}">
                  <a16:creationId xmlns:a16="http://schemas.microsoft.com/office/drawing/2014/main" id="{22F0F1DE-7C3C-40A4-B14B-B0FD67EC6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59">
              <a:extLst>
                <a:ext uri="{FF2B5EF4-FFF2-40B4-BE49-F238E27FC236}">
                  <a16:creationId xmlns:a16="http://schemas.microsoft.com/office/drawing/2014/main" id="{DDF56D11-18A1-4D3F-862A-884643EC8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60">
              <a:extLst>
                <a:ext uri="{FF2B5EF4-FFF2-40B4-BE49-F238E27FC236}">
                  <a16:creationId xmlns:a16="http://schemas.microsoft.com/office/drawing/2014/main" id="{E6BD0431-79C0-4578-9C4E-753DE0746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61">
              <a:extLst>
                <a:ext uri="{FF2B5EF4-FFF2-40B4-BE49-F238E27FC236}">
                  <a16:creationId xmlns:a16="http://schemas.microsoft.com/office/drawing/2014/main" id="{A1B85F64-F9B0-48F1-9C28-10E600AAA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103E3F91-5963-48B3-BA45-F313552CB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6">
              <a:extLst>
                <a:ext uri="{FF2B5EF4-FFF2-40B4-BE49-F238E27FC236}">
                  <a16:creationId xmlns:a16="http://schemas.microsoft.com/office/drawing/2014/main" id="{94FBFE70-FA74-4065-8632-647B4E651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7">
              <a:extLst>
                <a:ext uri="{FF2B5EF4-FFF2-40B4-BE49-F238E27FC236}">
                  <a16:creationId xmlns:a16="http://schemas.microsoft.com/office/drawing/2014/main" id="{15137EC8-5D22-45AF-8136-75A336C1A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8">
              <a:extLst>
                <a:ext uri="{FF2B5EF4-FFF2-40B4-BE49-F238E27FC236}">
                  <a16:creationId xmlns:a16="http://schemas.microsoft.com/office/drawing/2014/main" id="{01585780-AC17-48DF-B491-DD8DEAD9B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9">
              <a:extLst>
                <a:ext uri="{FF2B5EF4-FFF2-40B4-BE49-F238E27FC236}">
                  <a16:creationId xmlns:a16="http://schemas.microsoft.com/office/drawing/2014/main" id="{39F55FA8-015C-409E-9701-83B93BE9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11">
              <a:extLst>
                <a:ext uri="{FF2B5EF4-FFF2-40B4-BE49-F238E27FC236}">
                  <a16:creationId xmlns:a16="http://schemas.microsoft.com/office/drawing/2014/main" id="{95F44756-BFD5-473B-9B3A-64914D54D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12">
              <a:extLst>
                <a:ext uri="{FF2B5EF4-FFF2-40B4-BE49-F238E27FC236}">
                  <a16:creationId xmlns:a16="http://schemas.microsoft.com/office/drawing/2014/main" id="{0063CF19-BA29-4737-9216-0FC182C64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13">
              <a:extLst>
                <a:ext uri="{FF2B5EF4-FFF2-40B4-BE49-F238E27FC236}">
                  <a16:creationId xmlns:a16="http://schemas.microsoft.com/office/drawing/2014/main" id="{077D7D6B-E211-4C39-9DDB-943283A06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14">
              <a:extLst>
                <a:ext uri="{FF2B5EF4-FFF2-40B4-BE49-F238E27FC236}">
                  <a16:creationId xmlns:a16="http://schemas.microsoft.com/office/drawing/2014/main" id="{CFCAA2B7-2668-424D-A0C2-EB30C9C22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96C40903-DA8C-4282-8406-3259823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61FE12E2-C467-400F-89BA-1BEA883D1E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1EAD90ED-90A2-46B9-8DA7-A6E2BAD67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25">
              <a:extLst>
                <a:ext uri="{FF2B5EF4-FFF2-40B4-BE49-F238E27FC236}">
                  <a16:creationId xmlns:a16="http://schemas.microsoft.com/office/drawing/2014/main" id="{8C82FE95-B66A-4645-B823-B52372EB4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Freeform 29">
              <a:extLst>
                <a:ext uri="{FF2B5EF4-FFF2-40B4-BE49-F238E27FC236}">
                  <a16:creationId xmlns:a16="http://schemas.microsoft.com/office/drawing/2014/main" id="{2C686BAA-83C2-43D2-93B6-E8220C957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Freeform 31">
              <a:extLst>
                <a:ext uri="{FF2B5EF4-FFF2-40B4-BE49-F238E27FC236}">
                  <a16:creationId xmlns:a16="http://schemas.microsoft.com/office/drawing/2014/main" id="{67ECE7FD-6A12-44C9-8D33-E42CFA1391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4437F430-2DE6-4610-8B80-B84F269D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Freeform 33">
              <a:extLst>
                <a:ext uri="{FF2B5EF4-FFF2-40B4-BE49-F238E27FC236}">
                  <a16:creationId xmlns:a16="http://schemas.microsoft.com/office/drawing/2014/main" id="{0E1CF099-A0A1-4D01-A1C9-FC75D2A2B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446366B3-8C6B-4FBB-993F-F1436B59D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Freeform 35">
              <a:extLst>
                <a:ext uri="{FF2B5EF4-FFF2-40B4-BE49-F238E27FC236}">
                  <a16:creationId xmlns:a16="http://schemas.microsoft.com/office/drawing/2014/main" id="{116E6478-E2D6-4541-A390-90B0C7867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Freeform 36">
              <a:extLst>
                <a:ext uri="{FF2B5EF4-FFF2-40B4-BE49-F238E27FC236}">
                  <a16:creationId xmlns:a16="http://schemas.microsoft.com/office/drawing/2014/main" id="{4455EFAC-5886-4232-B90E-DFFB40290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Freeform 37">
              <a:extLst>
                <a:ext uri="{FF2B5EF4-FFF2-40B4-BE49-F238E27FC236}">
                  <a16:creationId xmlns:a16="http://schemas.microsoft.com/office/drawing/2014/main" id="{41B484DB-32F6-47BF-AD29-498D8C418D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A8D2C598-CBD1-4878-AE03-DB6C604EB2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7DA864B2-C1CD-4944-BC87-E6C353C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2DB859CF-A6B4-4B69-9AF2-10EFCC6A8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Freeform 41">
              <a:extLst>
                <a:ext uri="{FF2B5EF4-FFF2-40B4-BE49-F238E27FC236}">
                  <a16:creationId xmlns:a16="http://schemas.microsoft.com/office/drawing/2014/main" id="{11B87B98-350C-4B22-BAA1-BC214CBFF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Freeform 42">
              <a:extLst>
                <a:ext uri="{FF2B5EF4-FFF2-40B4-BE49-F238E27FC236}">
                  <a16:creationId xmlns:a16="http://schemas.microsoft.com/office/drawing/2014/main" id="{F13ABE7D-3892-4859-BAD4-4FC4D055AE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Freeform 44">
              <a:extLst>
                <a:ext uri="{FF2B5EF4-FFF2-40B4-BE49-F238E27FC236}">
                  <a16:creationId xmlns:a16="http://schemas.microsoft.com/office/drawing/2014/main" id="{C7F1722E-1384-418B-9A3E-B70006800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Freeform 45">
              <a:extLst>
                <a:ext uri="{FF2B5EF4-FFF2-40B4-BE49-F238E27FC236}">
                  <a16:creationId xmlns:a16="http://schemas.microsoft.com/office/drawing/2014/main" id="{0BF35D49-BCAE-4D89-8EDD-99FCEF744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Freeform 46">
              <a:extLst>
                <a:ext uri="{FF2B5EF4-FFF2-40B4-BE49-F238E27FC236}">
                  <a16:creationId xmlns:a16="http://schemas.microsoft.com/office/drawing/2014/main" id="{4CF2F99A-EE20-47B9-80F1-D6E87D6D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47">
              <a:extLst>
                <a:ext uri="{FF2B5EF4-FFF2-40B4-BE49-F238E27FC236}">
                  <a16:creationId xmlns:a16="http://schemas.microsoft.com/office/drawing/2014/main" id="{8B1A7952-C836-4490-8C6C-CE9C0C0F6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48">
              <a:extLst>
                <a:ext uri="{FF2B5EF4-FFF2-40B4-BE49-F238E27FC236}">
                  <a16:creationId xmlns:a16="http://schemas.microsoft.com/office/drawing/2014/main" id="{B1568D66-89FA-4FA8-A6E3-AF31D8A05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49">
              <a:extLst>
                <a:ext uri="{FF2B5EF4-FFF2-40B4-BE49-F238E27FC236}">
                  <a16:creationId xmlns:a16="http://schemas.microsoft.com/office/drawing/2014/main" id="{6EF88740-92FD-4894-8D28-13C929041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F9264025-3D66-45E5-B15B-1F9993E99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106">
              <a:extLst>
                <a:ext uri="{FF2B5EF4-FFF2-40B4-BE49-F238E27FC236}">
                  <a16:creationId xmlns:a16="http://schemas.microsoft.com/office/drawing/2014/main" id="{A17599C9-357B-44B4-B6FC-08C4758CF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19">
              <a:extLst>
                <a:ext uri="{FF2B5EF4-FFF2-40B4-BE49-F238E27FC236}">
                  <a16:creationId xmlns:a16="http://schemas.microsoft.com/office/drawing/2014/main" id="{AC8D8289-19C2-490A-8000-DD80A8BA9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20">
              <a:extLst>
                <a:ext uri="{FF2B5EF4-FFF2-40B4-BE49-F238E27FC236}">
                  <a16:creationId xmlns:a16="http://schemas.microsoft.com/office/drawing/2014/main" id="{A9F1237F-83C7-4840-998E-379DF420EC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26">
              <a:extLst>
                <a:ext uri="{FF2B5EF4-FFF2-40B4-BE49-F238E27FC236}">
                  <a16:creationId xmlns:a16="http://schemas.microsoft.com/office/drawing/2014/main" id="{78C598F8-6845-4321-8B12-8F55D5C5A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27">
              <a:extLst>
                <a:ext uri="{FF2B5EF4-FFF2-40B4-BE49-F238E27FC236}">
                  <a16:creationId xmlns:a16="http://schemas.microsoft.com/office/drawing/2014/main" id="{85D84B4A-5F95-4F29-BE14-8D29A0B4C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28">
              <a:extLst>
                <a:ext uri="{FF2B5EF4-FFF2-40B4-BE49-F238E27FC236}">
                  <a16:creationId xmlns:a16="http://schemas.microsoft.com/office/drawing/2014/main" id="{6408C2B3-D126-4B4A-8BA3-FF1863CD7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55">
              <a:extLst>
                <a:ext uri="{FF2B5EF4-FFF2-40B4-BE49-F238E27FC236}">
                  <a16:creationId xmlns:a16="http://schemas.microsoft.com/office/drawing/2014/main" id="{CAE0FD91-0F5A-4A8C-9310-8DB3A5FA4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56">
              <a:extLst>
                <a:ext uri="{FF2B5EF4-FFF2-40B4-BE49-F238E27FC236}">
                  <a16:creationId xmlns:a16="http://schemas.microsoft.com/office/drawing/2014/main" id="{1B9D762E-D50F-4A47-B703-232ED886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57">
              <a:extLst>
                <a:ext uri="{FF2B5EF4-FFF2-40B4-BE49-F238E27FC236}">
                  <a16:creationId xmlns:a16="http://schemas.microsoft.com/office/drawing/2014/main" id="{8DA09E23-CA61-495A-A7F8-4B3DFDF2A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60">
              <a:extLst>
                <a:ext uri="{FF2B5EF4-FFF2-40B4-BE49-F238E27FC236}">
                  <a16:creationId xmlns:a16="http://schemas.microsoft.com/office/drawing/2014/main" id="{D36CA6B3-3A46-4CB5-8C91-886B84071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61">
              <a:extLst>
                <a:ext uri="{FF2B5EF4-FFF2-40B4-BE49-F238E27FC236}">
                  <a16:creationId xmlns:a16="http://schemas.microsoft.com/office/drawing/2014/main" id="{D5E51DA2-6B7C-485B-8725-9A4080292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5">
              <a:extLst>
                <a:ext uri="{FF2B5EF4-FFF2-40B4-BE49-F238E27FC236}">
                  <a16:creationId xmlns:a16="http://schemas.microsoft.com/office/drawing/2014/main" id="{15FEF067-D07A-40E3-96D2-34E7450C1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6">
              <a:extLst>
                <a:ext uri="{FF2B5EF4-FFF2-40B4-BE49-F238E27FC236}">
                  <a16:creationId xmlns:a16="http://schemas.microsoft.com/office/drawing/2014/main" id="{DFF84AAD-85F3-4027-BEF7-5AFCC59DC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7">
              <a:extLst>
                <a:ext uri="{FF2B5EF4-FFF2-40B4-BE49-F238E27FC236}">
                  <a16:creationId xmlns:a16="http://schemas.microsoft.com/office/drawing/2014/main" id="{9748C3EE-BBA1-45C3-AA60-D44ABDC7E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8">
              <a:extLst>
                <a:ext uri="{FF2B5EF4-FFF2-40B4-BE49-F238E27FC236}">
                  <a16:creationId xmlns:a16="http://schemas.microsoft.com/office/drawing/2014/main" id="{C4E544EA-9A31-4B4E-A587-2AE025092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9">
              <a:extLst>
                <a:ext uri="{FF2B5EF4-FFF2-40B4-BE49-F238E27FC236}">
                  <a16:creationId xmlns:a16="http://schemas.microsoft.com/office/drawing/2014/main" id="{8F48C13C-B234-4A28-8664-11FAE3763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11">
              <a:extLst>
                <a:ext uri="{FF2B5EF4-FFF2-40B4-BE49-F238E27FC236}">
                  <a16:creationId xmlns:a16="http://schemas.microsoft.com/office/drawing/2014/main" id="{E43446F2-1DE7-4C87-8691-324C7B2ABB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12">
              <a:extLst>
                <a:ext uri="{FF2B5EF4-FFF2-40B4-BE49-F238E27FC236}">
                  <a16:creationId xmlns:a16="http://schemas.microsoft.com/office/drawing/2014/main" id="{91DE0BBB-6755-4F68-822C-318F733D1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13">
              <a:extLst>
                <a:ext uri="{FF2B5EF4-FFF2-40B4-BE49-F238E27FC236}">
                  <a16:creationId xmlns:a16="http://schemas.microsoft.com/office/drawing/2014/main" id="{A5F42373-85EE-4ADF-8DCE-2754ED3B5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14">
              <a:extLst>
                <a:ext uri="{FF2B5EF4-FFF2-40B4-BE49-F238E27FC236}">
                  <a16:creationId xmlns:a16="http://schemas.microsoft.com/office/drawing/2014/main" id="{E82C5A3F-4FC6-4883-AD2B-37F1BBF766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16">
              <a:extLst>
                <a:ext uri="{FF2B5EF4-FFF2-40B4-BE49-F238E27FC236}">
                  <a16:creationId xmlns:a16="http://schemas.microsoft.com/office/drawing/2014/main" id="{35242FF5-19F5-45E5-919A-C145DC64A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17">
              <a:extLst>
                <a:ext uri="{FF2B5EF4-FFF2-40B4-BE49-F238E27FC236}">
                  <a16:creationId xmlns:a16="http://schemas.microsoft.com/office/drawing/2014/main" id="{88AAE6CF-F026-41C1-B9AD-BC2E232C5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21">
              <a:extLst>
                <a:ext uri="{FF2B5EF4-FFF2-40B4-BE49-F238E27FC236}">
                  <a16:creationId xmlns:a16="http://schemas.microsoft.com/office/drawing/2014/main" id="{5C701404-4DB7-4F3A-8549-9544B9C66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25">
              <a:extLst>
                <a:ext uri="{FF2B5EF4-FFF2-40B4-BE49-F238E27FC236}">
                  <a16:creationId xmlns:a16="http://schemas.microsoft.com/office/drawing/2014/main" id="{369618DE-CF63-4E1F-AB56-8A640FD74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29">
              <a:extLst>
                <a:ext uri="{FF2B5EF4-FFF2-40B4-BE49-F238E27FC236}">
                  <a16:creationId xmlns:a16="http://schemas.microsoft.com/office/drawing/2014/main" id="{3D1A099C-4FDA-4F79-B077-C0F6C6477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31">
              <a:extLst>
                <a:ext uri="{FF2B5EF4-FFF2-40B4-BE49-F238E27FC236}">
                  <a16:creationId xmlns:a16="http://schemas.microsoft.com/office/drawing/2014/main" id="{663890DF-B74A-467D-A63B-CB65CC98B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32">
              <a:extLst>
                <a:ext uri="{FF2B5EF4-FFF2-40B4-BE49-F238E27FC236}">
                  <a16:creationId xmlns:a16="http://schemas.microsoft.com/office/drawing/2014/main" id="{8C343114-BF88-426E-953D-A70972F87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922DA709-3EF5-45DB-BAE3-B23CAA35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E794F4BF-0BF2-4D4B-95B3-B96E58491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 35">
              <a:extLst>
                <a:ext uri="{FF2B5EF4-FFF2-40B4-BE49-F238E27FC236}">
                  <a16:creationId xmlns:a16="http://schemas.microsoft.com/office/drawing/2014/main" id="{1972B148-4231-4FCD-9B14-7A4189089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36">
              <a:extLst>
                <a:ext uri="{FF2B5EF4-FFF2-40B4-BE49-F238E27FC236}">
                  <a16:creationId xmlns:a16="http://schemas.microsoft.com/office/drawing/2014/main" id="{14348403-DF91-4DC6-90A9-D7EC727B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37">
              <a:extLst>
                <a:ext uri="{FF2B5EF4-FFF2-40B4-BE49-F238E27FC236}">
                  <a16:creationId xmlns:a16="http://schemas.microsoft.com/office/drawing/2014/main" id="{1052674E-35FA-4825-AC07-A3914AD9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4042608B-8386-48C8-A1A3-DBE6F468C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9A5D8987-000C-4B99-BBAF-A23EC6FF55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Freeform 40">
              <a:extLst>
                <a:ext uri="{FF2B5EF4-FFF2-40B4-BE49-F238E27FC236}">
                  <a16:creationId xmlns:a16="http://schemas.microsoft.com/office/drawing/2014/main" id="{0E405B19-5658-4E03-9404-0C565679E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Freeform 41">
              <a:extLst>
                <a:ext uri="{FF2B5EF4-FFF2-40B4-BE49-F238E27FC236}">
                  <a16:creationId xmlns:a16="http://schemas.microsoft.com/office/drawing/2014/main" id="{DC674228-5A9C-4E88-9835-78995E56D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Freeform 42">
              <a:extLst>
                <a:ext uri="{FF2B5EF4-FFF2-40B4-BE49-F238E27FC236}">
                  <a16:creationId xmlns:a16="http://schemas.microsoft.com/office/drawing/2014/main" id="{1AB27427-2183-4323-8F13-E775766ED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Freeform 44">
              <a:extLst>
                <a:ext uri="{FF2B5EF4-FFF2-40B4-BE49-F238E27FC236}">
                  <a16:creationId xmlns:a16="http://schemas.microsoft.com/office/drawing/2014/main" id="{738ACA27-BAD8-4E7C-8411-7C0FE40F7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Freeform 45">
              <a:extLst>
                <a:ext uri="{FF2B5EF4-FFF2-40B4-BE49-F238E27FC236}">
                  <a16:creationId xmlns:a16="http://schemas.microsoft.com/office/drawing/2014/main" id="{BD029C16-6777-4580-80FD-2A7A6900E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Freeform 46">
              <a:extLst>
                <a:ext uri="{FF2B5EF4-FFF2-40B4-BE49-F238E27FC236}">
                  <a16:creationId xmlns:a16="http://schemas.microsoft.com/office/drawing/2014/main" id="{6941DAEC-FBE5-445C-B9B1-B3DD8F221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FD3CD6BC-3643-43CC-8373-F1F7A6EF7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Freeform 48">
              <a:extLst>
                <a:ext uri="{FF2B5EF4-FFF2-40B4-BE49-F238E27FC236}">
                  <a16:creationId xmlns:a16="http://schemas.microsoft.com/office/drawing/2014/main" id="{93AF9725-32E4-404B-83DF-668B87293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Freeform 49">
              <a:extLst>
                <a:ext uri="{FF2B5EF4-FFF2-40B4-BE49-F238E27FC236}">
                  <a16:creationId xmlns:a16="http://schemas.microsoft.com/office/drawing/2014/main" id="{5D84519B-BB5A-427B-B663-69DAB9736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4B18-AF5A-4F46-A4D8-C7FE8F951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2760" y="1935329"/>
            <a:ext cx="6642530" cy="444937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sz="1800" dirty="0"/>
              <a:t>Ship smuggling goods to Cuban rebels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Signed on as a sailor, cover for his real mission as a reporter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Set out on December 31, 1896, and sank the following night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Crane, the injured captain, and two other sailors in a lifeboat about 12 miles off the coast of Daytona Beach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See lighthouse at Mosquito Inlet, men guide boat to shore 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Basis of one of Stephen Crane's most famous short stories, "The Open Boat”</a:t>
            </a:r>
          </a:p>
        </p:txBody>
      </p:sp>
    </p:spTree>
    <p:extLst>
      <p:ext uri="{BB962C8B-B14F-4D97-AF65-F5344CB8AC3E}">
        <p14:creationId xmlns:p14="http://schemas.microsoft.com/office/powerpoint/2010/main" val="151910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2CD369A-5284-45B1-B107-702483A8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15F9D-93E4-4BE0-877B-2DD0B83E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077" y="186229"/>
            <a:ext cx="6188277" cy="1372823"/>
          </a:xfrm>
        </p:spPr>
        <p:txBody>
          <a:bodyPr>
            <a:normAutofit/>
          </a:bodyPr>
          <a:lstStyle/>
          <a:p>
            <a:r>
              <a:rPr lang="en-US" dirty="0"/>
              <a:t>Crane’s Death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3EC256-5633-414E-89A7-4DF178057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975" y="42050"/>
            <a:ext cx="1319321" cy="6804850"/>
            <a:chOff x="1744975" y="42050"/>
            <a:chExt cx="1319321" cy="6804850"/>
          </a:xfrm>
        </p:grpSpPr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93792" y="472833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14562" y="668947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26934" y="89999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21593" y="1137787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96052" y="46436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06021" y="118352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41720" y="63356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8">
              <a:extLst>
                <a:ext uri="{FF2B5EF4-FFF2-40B4-BE49-F238E27FC236}">
                  <a16:creationId xmlns:a16="http://schemas.microsoft.com/office/drawing/2014/main" id="{D09D148A-E95C-4A5F-AFBD-D05C9083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24547" y="1134288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5B90C58B-B2C5-4C93-8397-016D62EE6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19444" y="38573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2">
              <a:extLst>
                <a:ext uri="{FF2B5EF4-FFF2-40B4-BE49-F238E27FC236}">
                  <a16:creationId xmlns:a16="http://schemas.microsoft.com/office/drawing/2014/main" id="{97EE4FEF-54FA-45E2-A177-BA946262D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30146" y="9545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294226" y="459880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991372" y="467123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721306" y="4672363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57458" y="441007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54176" y="5651651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18389" y="62433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35281" y="59847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45443" y="646897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822723" y="673426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09835" y="570073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2">
              <a:extLst>
                <a:ext uri="{FF2B5EF4-FFF2-40B4-BE49-F238E27FC236}">
                  <a16:creationId xmlns:a16="http://schemas.microsoft.com/office/drawing/2014/main" id="{06EB852C-D558-4FA2-B6BD-72478CDCE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63385" y="574829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3">
              <a:extLst>
                <a:ext uri="{FF2B5EF4-FFF2-40B4-BE49-F238E27FC236}">
                  <a16:creationId xmlns:a16="http://schemas.microsoft.com/office/drawing/2014/main" id="{0B128693-39C5-4999-9EB7-FAF6D33AF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46293" y="60187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7">
              <a:extLst>
                <a:ext uri="{FF2B5EF4-FFF2-40B4-BE49-F238E27FC236}">
                  <a16:creationId xmlns:a16="http://schemas.microsoft.com/office/drawing/2014/main" id="{A7E94734-299A-4A1A-8745-522701D7F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98102" y="60623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8">
              <a:extLst>
                <a:ext uri="{FF2B5EF4-FFF2-40B4-BE49-F238E27FC236}">
                  <a16:creationId xmlns:a16="http://schemas.microsoft.com/office/drawing/2014/main" id="{88D7A4B9-ADFA-49C6-A86B-1801ECE3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83208" y="671013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9">
              <a:extLst>
                <a:ext uri="{FF2B5EF4-FFF2-40B4-BE49-F238E27FC236}">
                  <a16:creationId xmlns:a16="http://schemas.microsoft.com/office/drawing/2014/main" id="{1D2B967C-42F5-4C41-B5A8-333B15CF2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54120" y="626268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7E3E1C46-3049-4EC7-A692-A95CEE2A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24220" y="20699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59EC4BA9-BAFD-46B9-B282-A708F32D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53403" y="673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3">
              <a:extLst>
                <a:ext uri="{FF2B5EF4-FFF2-40B4-BE49-F238E27FC236}">
                  <a16:creationId xmlns:a16="http://schemas.microsoft.com/office/drawing/2014/main" id="{0BB44AF0-8C8E-4407-8BE6-C5A64ACB7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19884" y="596758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1">
              <a:extLst>
                <a:ext uri="{FF2B5EF4-FFF2-40B4-BE49-F238E27FC236}">
                  <a16:creationId xmlns:a16="http://schemas.microsoft.com/office/drawing/2014/main" id="{85398933-36C3-494E-B746-673993C8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10283" y="573437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3">
              <a:extLst>
                <a:ext uri="{FF2B5EF4-FFF2-40B4-BE49-F238E27FC236}">
                  <a16:creationId xmlns:a16="http://schemas.microsoft.com/office/drawing/2014/main" id="{84BFEAB6-0117-44A8-8459-8592C14D9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751968" y="546537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4">
              <a:extLst>
                <a:ext uri="{FF2B5EF4-FFF2-40B4-BE49-F238E27FC236}">
                  <a16:creationId xmlns:a16="http://schemas.microsoft.com/office/drawing/2014/main" id="{A171CE1C-2DD7-4682-BE34-E3D5986A0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48820" y="623214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9">
              <a:extLst>
                <a:ext uri="{FF2B5EF4-FFF2-40B4-BE49-F238E27FC236}">
                  <a16:creationId xmlns:a16="http://schemas.microsoft.com/office/drawing/2014/main" id="{993E51E0-704B-47D0-9E80-52F81035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785974" y="648157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61">
              <a:extLst>
                <a:ext uri="{FF2B5EF4-FFF2-40B4-BE49-F238E27FC236}">
                  <a16:creationId xmlns:a16="http://schemas.microsoft.com/office/drawing/2014/main" id="{B877D7D4-56A7-4747-AB50-4D2CB582A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791453" y="669893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8">
              <a:extLst>
                <a:ext uri="{FF2B5EF4-FFF2-40B4-BE49-F238E27FC236}">
                  <a16:creationId xmlns:a16="http://schemas.microsoft.com/office/drawing/2014/main" id="{7AD863AE-05C2-42B0-8B8C-2262A95B8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043184" y="607798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9">
              <a:extLst>
                <a:ext uri="{FF2B5EF4-FFF2-40B4-BE49-F238E27FC236}">
                  <a16:creationId xmlns:a16="http://schemas.microsoft.com/office/drawing/2014/main" id="{96FE0420-A304-40C5-A11A-0D43C374D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054739" y="585265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0">
              <a:extLst>
                <a:ext uri="{FF2B5EF4-FFF2-40B4-BE49-F238E27FC236}">
                  <a16:creationId xmlns:a16="http://schemas.microsoft.com/office/drawing/2014/main" id="{5712C99F-0668-4696-B7F5-5BE3B407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059192" y="56181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4">
              <a:extLst>
                <a:ext uri="{FF2B5EF4-FFF2-40B4-BE49-F238E27FC236}">
                  <a16:creationId xmlns:a16="http://schemas.microsoft.com/office/drawing/2014/main" id="{45B51241-B4A7-44BA-B3B1-6D0785936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065791" y="635313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6">
              <a:extLst>
                <a:ext uri="{FF2B5EF4-FFF2-40B4-BE49-F238E27FC236}">
                  <a16:creationId xmlns:a16="http://schemas.microsoft.com/office/drawing/2014/main" id="{D6E3E1E9-9E2B-4B15-979A-D9ADF02FE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078761" y="6639984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6">
              <a:extLst>
                <a:ext uri="{FF2B5EF4-FFF2-40B4-BE49-F238E27FC236}">
                  <a16:creationId xmlns:a16="http://schemas.microsoft.com/office/drawing/2014/main" id="{A37D17A3-9203-43E1-955F-779C2CFD3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57994" y="609174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8">
              <a:extLst>
                <a:ext uri="{FF2B5EF4-FFF2-40B4-BE49-F238E27FC236}">
                  <a16:creationId xmlns:a16="http://schemas.microsoft.com/office/drawing/2014/main" id="{42EEB773-123A-4E50-93FF-FE62CB937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44939" y="558461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0">
              <a:extLst>
                <a:ext uri="{FF2B5EF4-FFF2-40B4-BE49-F238E27FC236}">
                  <a16:creationId xmlns:a16="http://schemas.microsoft.com/office/drawing/2014/main" id="{41D4F2D5-C07C-4F05-A11F-6024B7F13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58684" y="641862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9AD3968C-7A54-4876-A3B1-0A199BD9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57730" y="588242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84A9F12A-9E3E-4B1C-AECE-2204350DC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19827" y="140523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6">
              <a:extLst>
                <a:ext uri="{FF2B5EF4-FFF2-40B4-BE49-F238E27FC236}">
                  <a16:creationId xmlns:a16="http://schemas.microsoft.com/office/drawing/2014/main" id="{AE1C5FD2-F9CD-4637-814D-A3A526F07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42290" y="72457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1">
              <a:extLst>
                <a:ext uri="{FF2B5EF4-FFF2-40B4-BE49-F238E27FC236}">
                  <a16:creationId xmlns:a16="http://schemas.microsoft.com/office/drawing/2014/main" id="{83C66AA3-5242-4EC3-A629-2C827DED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42290" y="5170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2">
              <a:extLst>
                <a:ext uri="{FF2B5EF4-FFF2-40B4-BE49-F238E27FC236}">
                  <a16:creationId xmlns:a16="http://schemas.microsoft.com/office/drawing/2014/main" id="{132B76A0-CFCB-46B9-A647-A0CDEE2F7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21480" y="1221982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5">
              <a:extLst>
                <a:ext uri="{FF2B5EF4-FFF2-40B4-BE49-F238E27FC236}">
                  <a16:creationId xmlns:a16="http://schemas.microsoft.com/office/drawing/2014/main" id="{423AA744-F810-4397-917F-77D42FE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72483" y="93460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>
              <a:extLst>
                <a:ext uri="{FF2B5EF4-FFF2-40B4-BE49-F238E27FC236}">
                  <a16:creationId xmlns:a16="http://schemas.microsoft.com/office/drawing/2014/main" id="{5C72F779-C984-4431-94E3-38E6050EA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25160" y="138958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69">
              <a:extLst>
                <a:ext uri="{FF2B5EF4-FFF2-40B4-BE49-F238E27FC236}">
                  <a16:creationId xmlns:a16="http://schemas.microsoft.com/office/drawing/2014/main" id="{8BF25437-23A6-4F68-A6CC-2021B4DB5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25043" y="1107344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70">
              <a:extLst>
                <a:ext uri="{FF2B5EF4-FFF2-40B4-BE49-F238E27FC236}">
                  <a16:creationId xmlns:a16="http://schemas.microsoft.com/office/drawing/2014/main" id="{B68970AA-D5FD-4ED4-8AE4-C981BD290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74122" y="55150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4">
              <a:extLst>
                <a:ext uri="{FF2B5EF4-FFF2-40B4-BE49-F238E27FC236}">
                  <a16:creationId xmlns:a16="http://schemas.microsoft.com/office/drawing/2014/main" id="{56CDF8D4-4455-458D-A168-36FD9BCF2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51027" y="76522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5">
              <a:extLst>
                <a:ext uri="{FF2B5EF4-FFF2-40B4-BE49-F238E27FC236}">
                  <a16:creationId xmlns:a16="http://schemas.microsoft.com/office/drawing/2014/main" id="{17A0BB86-D681-41CF-9C63-B55FAA270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39067" y="25817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7">
              <a:extLst>
                <a:ext uri="{FF2B5EF4-FFF2-40B4-BE49-F238E27FC236}">
                  <a16:creationId xmlns:a16="http://schemas.microsoft.com/office/drawing/2014/main" id="{51933FCD-E07F-4E47-853E-B791F1BB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42681" y="9468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8">
              <a:extLst>
                <a:ext uri="{FF2B5EF4-FFF2-40B4-BE49-F238E27FC236}">
                  <a16:creationId xmlns:a16="http://schemas.microsoft.com/office/drawing/2014/main" id="{2EB1546B-A39B-432A-8E6A-1F7421881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207625" y="1163525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4">
              <a:extLst>
                <a:ext uri="{FF2B5EF4-FFF2-40B4-BE49-F238E27FC236}">
                  <a16:creationId xmlns:a16="http://schemas.microsoft.com/office/drawing/2014/main" id="{A5AF0119-0028-4D14-B6CF-0ED0AF862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92943" y="136288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2">
              <a:extLst>
                <a:ext uri="{FF2B5EF4-FFF2-40B4-BE49-F238E27FC236}">
                  <a16:creationId xmlns:a16="http://schemas.microsoft.com/office/drawing/2014/main" id="{39B7BAEF-46A4-4EE7-A3F1-2B0C3139E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02256" y="11556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3">
              <a:extLst>
                <a:ext uri="{FF2B5EF4-FFF2-40B4-BE49-F238E27FC236}">
                  <a16:creationId xmlns:a16="http://schemas.microsoft.com/office/drawing/2014/main" id="{4AFF19DE-7520-450D-BBC4-514637C67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18542" y="79706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17">
              <a:extLst>
                <a:ext uri="{FF2B5EF4-FFF2-40B4-BE49-F238E27FC236}">
                  <a16:creationId xmlns:a16="http://schemas.microsoft.com/office/drawing/2014/main" id="{55F5F049-082E-4F28-A6F9-B22CED3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500545" y="85049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18">
              <a:extLst>
                <a:ext uri="{FF2B5EF4-FFF2-40B4-BE49-F238E27FC236}">
                  <a16:creationId xmlns:a16="http://schemas.microsoft.com/office/drawing/2014/main" id="{F1FA5EE8-8FDF-4249-8FBE-5EE4A41B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91375" y="11217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19">
              <a:extLst>
                <a:ext uri="{FF2B5EF4-FFF2-40B4-BE49-F238E27FC236}">
                  <a16:creationId xmlns:a16="http://schemas.microsoft.com/office/drawing/2014/main" id="{0516D437-66A6-4F8A-AB89-41D39D359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12255" y="52860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3F9DD8A5-3889-448A-BB79-A5E1086DC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19382" y="66888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1">
              <a:extLst>
                <a:ext uri="{FF2B5EF4-FFF2-40B4-BE49-F238E27FC236}">
                  <a16:creationId xmlns:a16="http://schemas.microsoft.com/office/drawing/2014/main" id="{A5411003-0583-4E13-BD73-09447FE07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76051" y="549204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1">
              <a:extLst>
                <a:ext uri="{FF2B5EF4-FFF2-40B4-BE49-F238E27FC236}">
                  <a16:creationId xmlns:a16="http://schemas.microsoft.com/office/drawing/2014/main" id="{0857F65C-18A4-4138-888F-60B6250E5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63626" y="65158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1">
              <a:extLst>
                <a:ext uri="{FF2B5EF4-FFF2-40B4-BE49-F238E27FC236}">
                  <a16:creationId xmlns:a16="http://schemas.microsoft.com/office/drawing/2014/main" id="{ABED9D28-F90F-4E28-A5EE-F59041B05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16458" y="140553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79">
              <a:extLst>
                <a:ext uri="{FF2B5EF4-FFF2-40B4-BE49-F238E27FC236}">
                  <a16:creationId xmlns:a16="http://schemas.microsoft.com/office/drawing/2014/main" id="{A2B5689A-49D3-4436-8E8B-8B6C049D2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38545" y="486074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79">
              <a:extLst>
                <a:ext uri="{FF2B5EF4-FFF2-40B4-BE49-F238E27FC236}">
                  <a16:creationId xmlns:a16="http://schemas.microsoft.com/office/drawing/2014/main" id="{9AEF7DFC-F323-44D3-93BC-8991F4501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867650" y="543739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7D9C0AE3-7512-40BE-9DB0-92E5C9FA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631376" y="140483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9">
              <a:extLst>
                <a:ext uri="{FF2B5EF4-FFF2-40B4-BE49-F238E27FC236}">
                  <a16:creationId xmlns:a16="http://schemas.microsoft.com/office/drawing/2014/main" id="{4EDB005F-47FF-4F3E-A8EC-AA3B45D3B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38486" y="30146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3">
              <a:extLst>
                <a:ext uri="{FF2B5EF4-FFF2-40B4-BE49-F238E27FC236}">
                  <a16:creationId xmlns:a16="http://schemas.microsoft.com/office/drawing/2014/main" id="{66DA380F-77D7-4F06-B633-F9D85665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019036" y="488697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51">
              <a:extLst>
                <a:ext uri="{FF2B5EF4-FFF2-40B4-BE49-F238E27FC236}">
                  <a16:creationId xmlns:a16="http://schemas.microsoft.com/office/drawing/2014/main" id="{066B6C10-E3AE-4C93-8E97-EBE1FF1F2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91123" y="2512744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3">
              <a:extLst>
                <a:ext uri="{FF2B5EF4-FFF2-40B4-BE49-F238E27FC236}">
                  <a16:creationId xmlns:a16="http://schemas.microsoft.com/office/drawing/2014/main" id="{E277C220-5466-4FD0-B77C-7E295E8C3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579867" y="4136512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78">
              <a:extLst>
                <a:ext uri="{FF2B5EF4-FFF2-40B4-BE49-F238E27FC236}">
                  <a16:creationId xmlns:a16="http://schemas.microsoft.com/office/drawing/2014/main" id="{3DEA17E6-646F-4827-A08D-E4725219F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50954" y="230319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79">
              <a:extLst>
                <a:ext uri="{FF2B5EF4-FFF2-40B4-BE49-F238E27FC236}">
                  <a16:creationId xmlns:a16="http://schemas.microsoft.com/office/drawing/2014/main" id="{3B5C6B2B-92D7-442F-8445-E554C082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50350" y="276316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0">
              <a:extLst>
                <a:ext uri="{FF2B5EF4-FFF2-40B4-BE49-F238E27FC236}">
                  <a16:creationId xmlns:a16="http://schemas.microsoft.com/office/drawing/2014/main" id="{78B1671C-BA12-4A0C-BF73-4C133110A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015237" y="516057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3E147694-6DC6-4EE8-AC97-7AE26398DC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32444" y="209860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6">
              <a:extLst>
                <a:ext uri="{FF2B5EF4-FFF2-40B4-BE49-F238E27FC236}">
                  <a16:creationId xmlns:a16="http://schemas.microsoft.com/office/drawing/2014/main" id="{E0283834-E22A-4F12-8B1D-9D97BDDC8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42413" y="175259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06">
              <a:extLst>
                <a:ext uri="{FF2B5EF4-FFF2-40B4-BE49-F238E27FC236}">
                  <a16:creationId xmlns:a16="http://schemas.microsoft.com/office/drawing/2014/main" id="{27CBE636-5461-44EB-AE97-6E8154E9C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78112" y="220533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08">
              <a:extLst>
                <a:ext uri="{FF2B5EF4-FFF2-40B4-BE49-F238E27FC236}">
                  <a16:creationId xmlns:a16="http://schemas.microsoft.com/office/drawing/2014/main" id="{A06117E5-5F5D-46C1-ACE2-979C1BA46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288286" y="433198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10">
              <a:extLst>
                <a:ext uri="{FF2B5EF4-FFF2-40B4-BE49-F238E27FC236}">
                  <a16:creationId xmlns:a16="http://schemas.microsoft.com/office/drawing/2014/main" id="{9DEA3051-9D19-4DC6-8C98-00C425876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55836" y="195750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12">
              <a:extLst>
                <a:ext uri="{FF2B5EF4-FFF2-40B4-BE49-F238E27FC236}">
                  <a16:creationId xmlns:a16="http://schemas.microsoft.com/office/drawing/2014/main" id="{DF50010C-C69E-4770-B0E3-E4DC2ACE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902264" y="477891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EF4373F0-D39C-43FD-9D4E-20E2371D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691593" y="17133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1DF9A3CD-079A-4625-84F2-DF7EC61A0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89795" y="163916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4">
              <a:extLst>
                <a:ext uri="{FF2B5EF4-FFF2-40B4-BE49-F238E27FC236}">
                  <a16:creationId xmlns:a16="http://schemas.microsoft.com/office/drawing/2014/main" id="{D7908608-A36E-4015-8FFF-EE727465F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771381" y="5244168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6">
              <a:extLst>
                <a:ext uri="{FF2B5EF4-FFF2-40B4-BE49-F238E27FC236}">
                  <a16:creationId xmlns:a16="http://schemas.microsoft.com/office/drawing/2014/main" id="{8E4FC21A-4E37-45B9-8ED9-8E9A200F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42290" y="242915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1">
              <a:extLst>
                <a:ext uri="{FF2B5EF4-FFF2-40B4-BE49-F238E27FC236}">
                  <a16:creationId xmlns:a16="http://schemas.microsoft.com/office/drawing/2014/main" id="{7EC6CA60-3309-4909-A242-6EDC1620A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42290" y="217353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2">
              <a:extLst>
                <a:ext uri="{FF2B5EF4-FFF2-40B4-BE49-F238E27FC236}">
                  <a16:creationId xmlns:a16="http://schemas.microsoft.com/office/drawing/2014/main" id="{E36F8D28-C5C9-4366-9BDE-D82FC2ED9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752997" y="498878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5">
              <a:extLst>
                <a:ext uri="{FF2B5EF4-FFF2-40B4-BE49-F238E27FC236}">
                  <a16:creationId xmlns:a16="http://schemas.microsoft.com/office/drawing/2014/main" id="{347BC4EC-879E-4A58-BB8E-9965F42E5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59942" y="276926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66">
              <a:extLst>
                <a:ext uri="{FF2B5EF4-FFF2-40B4-BE49-F238E27FC236}">
                  <a16:creationId xmlns:a16="http://schemas.microsoft.com/office/drawing/2014/main" id="{2FE79B60-958E-49FB-BAE5-09E087A8B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51083" y="521111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69">
              <a:extLst>
                <a:ext uri="{FF2B5EF4-FFF2-40B4-BE49-F238E27FC236}">
                  <a16:creationId xmlns:a16="http://schemas.microsoft.com/office/drawing/2014/main" id="{F219BB5D-9580-4264-9E63-C861E665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655867" y="5837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70">
              <a:extLst>
                <a:ext uri="{FF2B5EF4-FFF2-40B4-BE49-F238E27FC236}">
                  <a16:creationId xmlns:a16="http://schemas.microsoft.com/office/drawing/2014/main" id="{CEF6BF91-FC3D-46D7-8208-81727E55D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49643" y="219595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74">
              <a:extLst>
                <a:ext uri="{FF2B5EF4-FFF2-40B4-BE49-F238E27FC236}">
                  <a16:creationId xmlns:a16="http://schemas.microsoft.com/office/drawing/2014/main" id="{87C340A0-6594-44EF-A2FF-368EE436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62398" y="250464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85">
              <a:extLst>
                <a:ext uri="{FF2B5EF4-FFF2-40B4-BE49-F238E27FC236}">
                  <a16:creationId xmlns:a16="http://schemas.microsoft.com/office/drawing/2014/main" id="{C1864E85-CB41-4E68-88E0-97EC875AC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62024" y="197322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87">
              <a:extLst>
                <a:ext uri="{FF2B5EF4-FFF2-40B4-BE49-F238E27FC236}">
                  <a16:creationId xmlns:a16="http://schemas.microsoft.com/office/drawing/2014/main" id="{BE8F5959-39FD-404F-9DCA-045A6FF0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179073" y="166645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88">
              <a:extLst>
                <a:ext uri="{FF2B5EF4-FFF2-40B4-BE49-F238E27FC236}">
                  <a16:creationId xmlns:a16="http://schemas.microsoft.com/office/drawing/2014/main" id="{AF2FFA2C-AA3B-4407-8D1E-EC9EBA5E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244017" y="273529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4">
              <a:extLst>
                <a:ext uri="{FF2B5EF4-FFF2-40B4-BE49-F238E27FC236}">
                  <a16:creationId xmlns:a16="http://schemas.microsoft.com/office/drawing/2014/main" id="{9AD27997-4281-4B54-9055-A0F002812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620676" y="509134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2">
              <a:extLst>
                <a:ext uri="{FF2B5EF4-FFF2-40B4-BE49-F238E27FC236}">
                  <a16:creationId xmlns:a16="http://schemas.microsoft.com/office/drawing/2014/main" id="{3E41767B-D672-4A2B-A6A4-963C085A8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376473" y="534494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3">
              <a:extLst>
                <a:ext uri="{FF2B5EF4-FFF2-40B4-BE49-F238E27FC236}">
                  <a16:creationId xmlns:a16="http://schemas.microsoft.com/office/drawing/2014/main" id="{AB4F7F6A-E2B2-4495-9B73-CD2BF7F3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54934" y="23688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7">
              <a:extLst>
                <a:ext uri="{FF2B5EF4-FFF2-40B4-BE49-F238E27FC236}">
                  <a16:creationId xmlns:a16="http://schemas.microsoft.com/office/drawing/2014/main" id="{47982EE6-D4AC-49D9-9045-46EB0DDEA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536937" y="24222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8">
              <a:extLst>
                <a:ext uri="{FF2B5EF4-FFF2-40B4-BE49-F238E27FC236}">
                  <a16:creationId xmlns:a16="http://schemas.microsoft.com/office/drawing/2014/main" id="{B37DA8E7-A892-4110-A590-4407256B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27767" y="168394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9">
              <a:extLst>
                <a:ext uri="{FF2B5EF4-FFF2-40B4-BE49-F238E27FC236}">
                  <a16:creationId xmlns:a16="http://schemas.microsoft.com/office/drawing/2014/main" id="{92F7A78A-541E-4652-82A6-5EFF9AFA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473414" y="198099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41">
              <a:extLst>
                <a:ext uri="{FF2B5EF4-FFF2-40B4-BE49-F238E27FC236}">
                  <a16:creationId xmlns:a16="http://schemas.microsoft.com/office/drawing/2014/main" id="{66CD4983-0D67-47D1-B718-95E23F619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010943" y="533833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79">
              <a:extLst>
                <a:ext uri="{FF2B5EF4-FFF2-40B4-BE49-F238E27FC236}">
                  <a16:creationId xmlns:a16="http://schemas.microsoft.com/office/drawing/2014/main" id="{B2994A0B-6B7D-42B0-81A8-EA482E269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2876608" y="51742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79">
              <a:extLst>
                <a:ext uri="{FF2B5EF4-FFF2-40B4-BE49-F238E27FC236}">
                  <a16:creationId xmlns:a16="http://schemas.microsoft.com/office/drawing/2014/main" id="{71D6B524-6981-4540-85FC-1C7E3A910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874878" y="187323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79">
              <a:extLst>
                <a:ext uri="{FF2B5EF4-FFF2-40B4-BE49-F238E27FC236}">
                  <a16:creationId xmlns:a16="http://schemas.microsoft.com/office/drawing/2014/main" id="{119CDAF4-086B-4DF4-91C4-0E55E2E04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397991" y="30979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74">
              <a:extLst>
                <a:ext uri="{FF2B5EF4-FFF2-40B4-BE49-F238E27FC236}">
                  <a16:creationId xmlns:a16="http://schemas.microsoft.com/office/drawing/2014/main" id="{4A3083A2-69D2-4C08-9514-FF14E494D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2327887" y="98012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146" name="Picture 2" descr="Text&#10;&#10;Description automatically generated">
            <a:extLst>
              <a:ext uri="{FF2B5EF4-FFF2-40B4-BE49-F238E27FC236}">
                <a16:creationId xmlns:a16="http://schemas.microsoft.com/office/drawing/2014/main" id="{0F4525A7-1088-492F-8DBD-9F8C36959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410" y="1878589"/>
            <a:ext cx="4278588" cy="305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BB15A-D374-44C5-B703-D77F4A971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22" y="1372487"/>
            <a:ext cx="6188277" cy="508123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800" dirty="0"/>
              <a:t>End years of his life were plagued by financial and health problems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Covered various wars (Greco-Turkish War; Spanish-American War) but could not earn enough to pay his debts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Yellow fever, malaria, pulmonary hemorrhages 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Remained with Cora although they never officially married</a:t>
            </a:r>
          </a:p>
          <a:p>
            <a:pPr>
              <a:lnSpc>
                <a:spcPct val="140000"/>
              </a:lnSpc>
            </a:pPr>
            <a:r>
              <a:rPr lang="en-US" sz="1800" dirty="0"/>
              <a:t>June 5, 1900 - Died at a “spa” in Germany (trying to treat his health) at the age of 28; he left everything to Cora</a:t>
            </a:r>
          </a:p>
          <a:p>
            <a:pPr>
              <a:lnSpc>
                <a:spcPct val="14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252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C35-D369-445F-8968-AAC53D13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Dinghy Pulled by a Sailboat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8F3A419-88D2-41CE-B4DA-DEDDA24160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36" y="1874838"/>
            <a:ext cx="6080216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Curved Left 3">
            <a:extLst>
              <a:ext uri="{FF2B5EF4-FFF2-40B4-BE49-F238E27FC236}">
                <a16:creationId xmlns:a16="http://schemas.microsoft.com/office/drawing/2014/main" id="{F1027E9C-7C25-48AF-8701-768BF20342C5}"/>
              </a:ext>
            </a:extLst>
          </p:cNvPr>
          <p:cNvSpPr/>
          <p:nvPr/>
        </p:nvSpPr>
        <p:spPr>
          <a:xfrm rot="936976">
            <a:off x="7947486" y="1199743"/>
            <a:ext cx="1384916" cy="46039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62BF-C0C9-43F7-80F7-D837686A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Video: Capsize of a Lifeboat (1897)</a:t>
            </a:r>
          </a:p>
        </p:txBody>
      </p:sp>
      <p:pic>
        <p:nvPicPr>
          <p:cNvPr id="4" name="Online Media 3" title="Capsize of Lifeboat 1897">
            <a:hlinkClick r:id="" action="ppaction://media"/>
            <a:extLst>
              <a:ext uri="{FF2B5EF4-FFF2-40B4-BE49-F238E27FC236}">
                <a16:creationId xmlns:a16="http://schemas.microsoft.com/office/drawing/2014/main" id="{7611E45B-7D2B-4179-B6F4-69EC636C827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4928" y="1659405"/>
            <a:ext cx="6160610" cy="462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4D49-F191-42E9-B4C3-B02E5548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Characters &amp;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44BB5-B65F-497C-96A4-A874FD8CC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story’s characters? What do we know about them?</a:t>
            </a:r>
          </a:p>
          <a:p>
            <a:r>
              <a:rPr lang="en-US" dirty="0"/>
              <a:t>Think of the stereotypical men who fulfill the role of a ship’s captain or of a war correspondent. How are they often portrayed?</a:t>
            </a:r>
          </a:p>
          <a:p>
            <a:r>
              <a:rPr lang="en-US" dirty="0"/>
              <a:t>What is the conflict?  What type of conflict is it? </a:t>
            </a:r>
          </a:p>
          <a:p>
            <a:r>
              <a:rPr lang="en-US" dirty="0"/>
              <a:t>As with many stories, Crane use a journey motif. What journey are the men on? What is their goal?</a:t>
            </a:r>
          </a:p>
        </p:txBody>
      </p:sp>
    </p:spTree>
    <p:extLst>
      <p:ext uri="{BB962C8B-B14F-4D97-AF65-F5344CB8AC3E}">
        <p14:creationId xmlns:p14="http://schemas.microsoft.com/office/powerpoint/2010/main" val="3183064914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893</Words>
  <Application>Microsoft Office PowerPoint</Application>
  <PresentationFormat>Widescreen</PresentationFormat>
  <Paragraphs>64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BohemianVTI</vt:lpstr>
      <vt:lpstr>“The Open Boat”</vt:lpstr>
      <vt:lpstr>Stephen Crane – Early Life</vt:lpstr>
      <vt:lpstr>A Rough and Vagabond Life</vt:lpstr>
      <vt:lpstr>Cora Howarth Stewart – aka Cora Crane</vt:lpstr>
      <vt:lpstr>Sinking of the Commodore</vt:lpstr>
      <vt:lpstr>Crane’s Death</vt:lpstr>
      <vt:lpstr>A Dinghy Pulled by a Sailboat</vt:lpstr>
      <vt:lpstr>Video: Capsize of a Lifeboat (1897)</vt:lpstr>
      <vt:lpstr>The Characters &amp; Conflict</vt:lpstr>
      <vt:lpstr>The Setting &amp; Imagery</vt:lpstr>
      <vt:lpstr>Point of View</vt:lpstr>
      <vt:lpstr>Range of Emotions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Molly Coffman</cp:lastModifiedBy>
  <cp:revision>2</cp:revision>
  <dcterms:created xsi:type="dcterms:W3CDTF">2021-02-13T02:28:22Z</dcterms:created>
  <dcterms:modified xsi:type="dcterms:W3CDTF">2021-02-13T23:38:57Z</dcterms:modified>
</cp:coreProperties>
</file>