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8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9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077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1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956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18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6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0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3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0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0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1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2EDB-07A5-44E9-9884-6FED51E9ED8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F1B38E-1CDE-477D-AFE4-CD53364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9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The Faerie </a:t>
            </a:r>
            <a:r>
              <a:rPr lang="en-US" i="1" dirty="0" err="1" smtClean="0"/>
              <a:t>Queene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Edmund Spenser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0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cred-texts.com/neu/eng/sfq/img/00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33" y="253820"/>
            <a:ext cx="8370240" cy="62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1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3" y="0"/>
            <a:ext cx="11256135" cy="68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61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I, Canto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2587"/>
            <a:ext cx="8596668" cy="45087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Read through the selected stanzas.</a:t>
            </a:r>
          </a:p>
          <a:p>
            <a:r>
              <a:rPr lang="en-US" sz="2400" dirty="0" smtClean="0"/>
              <a:t>Note both the literal and the allegorical meaning.</a:t>
            </a:r>
          </a:p>
          <a:p>
            <a:r>
              <a:rPr lang="en-US" sz="2400" dirty="0" smtClean="0"/>
              <a:t>Notice Spenser’s language and imagery.</a:t>
            </a:r>
          </a:p>
          <a:p>
            <a:r>
              <a:rPr lang="en-US" sz="2400" dirty="0" smtClean="0"/>
              <a:t>Create </a:t>
            </a:r>
            <a:r>
              <a:rPr lang="en-US" sz="2400" i="1" dirty="0" smtClean="0"/>
              <a:t>The Faerie </a:t>
            </a:r>
            <a:r>
              <a:rPr lang="en-US" sz="2400" i="1" dirty="0" err="1" smtClean="0"/>
              <a:t>Queene</a:t>
            </a:r>
            <a:r>
              <a:rPr lang="en-US" sz="2400" dirty="0" smtClean="0"/>
              <a:t> for modern audiences based upon these stanzas.</a:t>
            </a:r>
          </a:p>
          <a:p>
            <a:pPr lvl="1"/>
            <a:r>
              <a:rPr lang="en-US" sz="2000" dirty="0" smtClean="0"/>
              <a:t>Try to capture as much of the essence of Spenser’s original.</a:t>
            </a:r>
          </a:p>
          <a:p>
            <a:pPr lvl="1"/>
            <a:r>
              <a:rPr lang="en-US" sz="2000" dirty="0" smtClean="0"/>
              <a:t>You can select the medium in which the story will be told.</a:t>
            </a:r>
          </a:p>
          <a:p>
            <a:pPr lvl="1"/>
            <a:r>
              <a:rPr lang="en-US" sz="2000" dirty="0" smtClean="0"/>
              <a:t>Each stanza should be represented with both visuals and text.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178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6/65/Edmund_Spenser_oil_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834" y="0"/>
            <a:ext cx="3498166" cy="4141264"/>
          </a:xfrm>
          <a:prstGeom prst="rect">
            <a:avLst/>
          </a:prstGeom>
          <a:blipFill dpi="0" rotWithShape="1">
            <a:blip r:embed="rId3">
              <a:alphaModFix amt="43000"/>
            </a:blip>
            <a:srcRect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Edmund Spenser (1552-1599)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36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</a:t>
            </a:r>
            <a:r>
              <a:rPr lang="en-US" dirty="0" smtClean="0"/>
              <a:t>enerally regarded as the greatest nondramatic poet of the </a:t>
            </a:r>
          </a:p>
          <a:p>
            <a:pPr marL="0" indent="0">
              <a:buNone/>
            </a:pPr>
            <a:r>
              <a:rPr lang="en-US" dirty="0" smtClean="0"/>
              <a:t>Elizabethan Age</a:t>
            </a:r>
          </a:p>
          <a:p>
            <a:r>
              <a:rPr lang="en-US" dirty="0" smtClean="0"/>
              <a:t>assistant to the provincial governor in Ireland</a:t>
            </a:r>
          </a:p>
          <a:p>
            <a:r>
              <a:rPr lang="en-US" dirty="0" smtClean="0"/>
              <a:t>enforced martial law to root out sedition and rebellion</a:t>
            </a:r>
          </a:p>
          <a:p>
            <a:r>
              <a:rPr lang="en-US" dirty="0" smtClean="0"/>
              <a:t>outlined his authoritarian views on governing the Irish in pamphlets</a:t>
            </a:r>
          </a:p>
          <a:p>
            <a:r>
              <a:rPr lang="en-US" dirty="0" smtClean="0"/>
              <a:t>given an Irish estate as a reward for his services</a:t>
            </a:r>
          </a:p>
          <a:p>
            <a:r>
              <a:rPr lang="en-US" dirty="0"/>
              <a:t>w</a:t>
            </a:r>
            <a:r>
              <a:rPr lang="en-US" dirty="0" smtClean="0"/>
              <a:t>anted to advance his career at court </a:t>
            </a:r>
          </a:p>
          <a:p>
            <a:r>
              <a:rPr lang="en-US" i="1" dirty="0" smtClean="0"/>
              <a:t>The Faerie </a:t>
            </a:r>
            <a:r>
              <a:rPr lang="en-US" i="1" dirty="0" err="1" smtClean="0"/>
              <a:t>Queene</a:t>
            </a:r>
            <a:r>
              <a:rPr lang="en-US" i="1" dirty="0" smtClean="0"/>
              <a:t> </a:t>
            </a:r>
            <a:r>
              <a:rPr lang="en-US" dirty="0" smtClean="0"/>
              <a:t>won him a small pension but not the great favors he craved.</a:t>
            </a:r>
          </a:p>
          <a:p>
            <a:r>
              <a:rPr lang="en-US" dirty="0" smtClean="0"/>
              <a:t>castle burned down by Irish rebels in 1598</a:t>
            </a:r>
          </a:p>
          <a:p>
            <a:r>
              <a:rPr lang="en-US" dirty="0" smtClean="0"/>
              <a:t>moved back to London (1599)</a:t>
            </a:r>
            <a:r>
              <a:rPr lang="en-US" dirty="0"/>
              <a:t>;</a:t>
            </a:r>
            <a:r>
              <a:rPr lang="en-US" dirty="0" smtClean="0"/>
              <a:t> died at age 46</a:t>
            </a:r>
          </a:p>
          <a:p>
            <a:r>
              <a:rPr lang="en-US" dirty="0" smtClean="0"/>
              <a:t>career as a politician unsuccessful, but reputation as a poet outstanding. </a:t>
            </a:r>
          </a:p>
          <a:p>
            <a:r>
              <a:rPr lang="en-US" dirty="0" smtClean="0"/>
              <a:t>tomb next to Geoffrey Chaucer’s in Westminster Abbey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Faerie </a:t>
            </a:r>
            <a:r>
              <a:rPr lang="en-US" dirty="0" err="1" smtClean="0"/>
              <a:t>Queene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25" y="1448972"/>
            <a:ext cx="8305800" cy="5409027"/>
          </a:xfrm>
        </p:spPr>
        <p:txBody>
          <a:bodyPr>
            <a:normAutofit/>
          </a:bodyPr>
          <a:lstStyle/>
          <a:p>
            <a:r>
              <a:rPr lang="en-US" dirty="0" smtClean="0"/>
              <a:t>Sir Walter Raleigh, friend of Spenser’s, encouraged him to publish it</a:t>
            </a:r>
          </a:p>
          <a:p>
            <a:r>
              <a:rPr lang="en-US" dirty="0" smtClean="0"/>
              <a:t>Planned 12 books; only finished 6</a:t>
            </a:r>
          </a:p>
          <a:p>
            <a:r>
              <a:rPr lang="en-US" dirty="0" smtClean="0"/>
              <a:t>First 3 published in 1589</a:t>
            </a:r>
          </a:p>
          <a:p>
            <a:r>
              <a:rPr lang="en-US" dirty="0" smtClean="0"/>
              <a:t>All six published in 1596</a:t>
            </a:r>
          </a:p>
          <a:p>
            <a:r>
              <a:rPr lang="en-US" dirty="0" smtClean="0"/>
              <a:t>Each book to have a knight who performs noble deeds and represents a different virtue</a:t>
            </a:r>
          </a:p>
          <a:p>
            <a:pPr lvl="1"/>
            <a:r>
              <a:rPr lang="en-US" dirty="0" smtClean="0"/>
              <a:t>holiness, temperance, chastity, friendship, justice, and courtesy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ive men; one woman</a:t>
            </a:r>
          </a:p>
          <a:p>
            <a:pPr lvl="1"/>
            <a:r>
              <a:rPr lang="en-US" dirty="0" smtClean="0"/>
              <a:t>on a quest</a:t>
            </a:r>
            <a:endParaRPr lang="en-US" dirty="0"/>
          </a:p>
        </p:txBody>
      </p:sp>
      <p:pic>
        <p:nvPicPr>
          <p:cNvPr id="5122" name="Picture 2" descr="http://www.aucklandcity.govt.nz/dbtw-wpd/virt-exhib/shakespeare/images/spen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800" y="1055079"/>
            <a:ext cx="3182778" cy="4529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Terms to know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Epic</a:t>
            </a:r>
          </a:p>
          <a:p>
            <a:r>
              <a:rPr lang="en-US" sz="2400" dirty="0" smtClean="0"/>
              <a:t>Canto</a:t>
            </a:r>
          </a:p>
          <a:p>
            <a:r>
              <a:rPr lang="en-US" sz="2400" dirty="0" smtClean="0"/>
              <a:t>Allegory</a:t>
            </a:r>
          </a:p>
          <a:p>
            <a:r>
              <a:rPr lang="en-US" sz="2400" dirty="0" smtClean="0"/>
              <a:t>Spenserian stanza</a:t>
            </a:r>
            <a:endParaRPr lang="en-US" sz="2400" dirty="0" smtClean="0"/>
          </a:p>
          <a:p>
            <a:r>
              <a:rPr lang="en-US" sz="2400" dirty="0" smtClean="0"/>
              <a:t>Alexandrine</a:t>
            </a:r>
            <a:endParaRPr lang="en-US" sz="2400" dirty="0"/>
          </a:p>
        </p:txBody>
      </p:sp>
      <p:pic>
        <p:nvPicPr>
          <p:cNvPr id="6146" name="Picture 2" descr="http://medievalromance.bodleian.ox.ac.uk/public_scripts/resizer.php?file=../domains/shelleysghost.bodleian.ox.ac.uk/local/media/images/romance/57-2-F2%2062%20Linc,%20pp.218-219.jpg&amp;preset=gallery-slider-medium-rom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44" y="1191918"/>
            <a:ext cx="6610275" cy="44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ky.edu/~jsreid2/Spenser/Visual/Images/ditch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62" y="718810"/>
            <a:ext cx="3503705" cy="5563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029"/>
            <a:ext cx="10515600" cy="1325563"/>
          </a:xfrm>
        </p:spPr>
        <p:txBody>
          <a:bodyPr/>
          <a:lstStyle/>
          <a:p>
            <a:r>
              <a:rPr lang="en-US" dirty="0" smtClean="0"/>
              <a:t>The Dedication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33" y="785611"/>
            <a:ext cx="10515600" cy="5653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TO THE </a:t>
            </a:r>
            <a:r>
              <a:rPr lang="en-US" sz="2200" dirty="0"/>
              <a:t>MOST HIGH, MIGHTIE, AND MAGNIFICENT</a:t>
            </a:r>
          </a:p>
          <a:p>
            <a:pPr marL="0" indent="0">
              <a:buNone/>
            </a:pPr>
            <a:r>
              <a:rPr lang="en-US" sz="2200" dirty="0"/>
              <a:t>                      EMPERESSE</a:t>
            </a:r>
          </a:p>
          <a:p>
            <a:pPr marL="0" indent="0">
              <a:buNone/>
            </a:pPr>
            <a:r>
              <a:rPr lang="en-US" sz="2200" dirty="0"/>
              <a:t>RENOWNED FOR PIETIE, VERTVE, AND ALL GRATIOVS </a:t>
            </a:r>
            <a:r>
              <a:rPr lang="en-US" sz="2200" dirty="0" smtClean="0"/>
              <a:t>GOVERNMENT</a:t>
            </a:r>
            <a:r>
              <a:rPr lang="en-US" sz="2200" dirty="0"/>
              <a:t> </a:t>
            </a:r>
          </a:p>
          <a:p>
            <a:pPr marL="0" indent="0">
              <a:buNone/>
            </a:pPr>
            <a:r>
              <a:rPr lang="en-US" sz="2200" dirty="0"/>
              <a:t>                      </a:t>
            </a:r>
            <a:r>
              <a:rPr lang="en-US" sz="2200" dirty="0" smtClean="0"/>
              <a:t>ELIZABETH</a:t>
            </a:r>
            <a:r>
              <a:rPr lang="en-US" sz="2200" dirty="0"/>
              <a:t> </a:t>
            </a:r>
          </a:p>
          <a:p>
            <a:pPr marL="0" indent="0">
              <a:buNone/>
            </a:pPr>
            <a:r>
              <a:rPr lang="en-US" sz="2200" dirty="0"/>
              <a:t>                 BY THE GRACE OF GOD</a:t>
            </a:r>
          </a:p>
          <a:p>
            <a:pPr marL="0" indent="0">
              <a:buNone/>
            </a:pPr>
            <a:r>
              <a:rPr lang="en-US" sz="2200" dirty="0"/>
              <a:t>Queen of England, </a:t>
            </a:r>
            <a:r>
              <a:rPr lang="en-US" sz="2200" dirty="0" err="1"/>
              <a:t>Fraunce</a:t>
            </a:r>
            <a:r>
              <a:rPr lang="en-US" sz="2200" dirty="0"/>
              <a:t> and Ireland, and of Virginia,</a:t>
            </a:r>
          </a:p>
          <a:p>
            <a:pPr marL="0" indent="0">
              <a:buNone/>
            </a:pPr>
            <a:r>
              <a:rPr lang="en-US" sz="2200" dirty="0"/>
              <a:t>              Defender of the Faith etc</a:t>
            </a:r>
            <a:r>
              <a:rPr lang="en-US" sz="2200" dirty="0" smtClean="0"/>
              <a:t>.</a:t>
            </a:r>
            <a:r>
              <a:rPr lang="en-US" sz="2200" dirty="0"/>
              <a:t> </a:t>
            </a:r>
          </a:p>
          <a:p>
            <a:pPr marL="0" indent="0">
              <a:buNone/>
            </a:pPr>
            <a:r>
              <a:rPr lang="en-US" sz="2200" dirty="0"/>
              <a:t>               HER MOST HUMBLE SERVAUNT</a:t>
            </a:r>
          </a:p>
          <a:p>
            <a:pPr marL="0" indent="0">
              <a:buNone/>
            </a:pPr>
            <a:r>
              <a:rPr lang="en-US" sz="2200" dirty="0"/>
              <a:t>                    EDMVND SPENSER</a:t>
            </a:r>
          </a:p>
          <a:p>
            <a:pPr marL="0" indent="0">
              <a:buNone/>
            </a:pPr>
            <a:r>
              <a:rPr lang="en-US" sz="2200" dirty="0"/>
              <a:t>                 DOTH IN ALL HUMILITIE</a:t>
            </a:r>
          </a:p>
          <a:p>
            <a:pPr marL="0" indent="0">
              <a:buNone/>
            </a:pPr>
            <a:r>
              <a:rPr lang="en-US" sz="2200" dirty="0"/>
              <a:t>   DEDICATE, PRESENT, AND CONSECRATE THESE HIS LABOVRS</a:t>
            </a:r>
          </a:p>
          <a:p>
            <a:pPr marL="0" indent="0">
              <a:buNone/>
            </a:pPr>
            <a:r>
              <a:rPr lang="en-US" sz="2200" dirty="0"/>
              <a:t>        TO LIVE WITH THE ETERNITIE OF HER FAME.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351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I - </a:t>
            </a:r>
            <a:r>
              <a:rPr lang="en-US" dirty="0" err="1" smtClean="0"/>
              <a:t>Redcrosse</a:t>
            </a:r>
            <a:r>
              <a:rPr lang="en-US" dirty="0" smtClean="0"/>
              <a:t> Knight - Holiness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664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I.</a:t>
            </a:r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Gentle Knight was pricking on the </a:t>
            </a:r>
            <a:r>
              <a:rPr lang="en-US" sz="2400" dirty="0" err="1"/>
              <a:t>plaine</a:t>
            </a:r>
            <a:r>
              <a:rPr lang="en-US" sz="2400" dirty="0"/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Y </a:t>
            </a:r>
            <a:r>
              <a:rPr lang="en-US" sz="2400" dirty="0" err="1"/>
              <a:t>cladd</a:t>
            </a:r>
            <a:r>
              <a:rPr lang="en-US" sz="2400" dirty="0"/>
              <a:t> in </a:t>
            </a:r>
            <a:r>
              <a:rPr lang="en-US" sz="2400" dirty="0" err="1"/>
              <a:t>mightie</a:t>
            </a:r>
            <a:r>
              <a:rPr lang="en-US" sz="2400" dirty="0"/>
              <a:t> </a:t>
            </a:r>
            <a:r>
              <a:rPr lang="en-US" sz="2400" dirty="0" err="1"/>
              <a:t>armes</a:t>
            </a:r>
            <a:r>
              <a:rPr lang="en-US" sz="2400" dirty="0"/>
              <a:t> and </a:t>
            </a:r>
            <a:r>
              <a:rPr lang="en-US" sz="2400" dirty="0" smtClean="0"/>
              <a:t>silver </a:t>
            </a:r>
            <a:r>
              <a:rPr lang="en-US" sz="2400" dirty="0" err="1"/>
              <a:t>shielde</a:t>
            </a:r>
            <a:r>
              <a:rPr lang="en-US" sz="2400" dirty="0"/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Wherein old dints of </a:t>
            </a:r>
            <a:r>
              <a:rPr lang="en-US" sz="2400" dirty="0" err="1"/>
              <a:t>deepe</a:t>
            </a:r>
            <a:r>
              <a:rPr lang="en-US" sz="2400" dirty="0"/>
              <a:t> wounds did </a:t>
            </a:r>
            <a:r>
              <a:rPr lang="en-US" sz="2400" dirty="0" err="1"/>
              <a:t>remaine</a:t>
            </a:r>
            <a:r>
              <a:rPr lang="en-US" sz="2400" dirty="0"/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The </a:t>
            </a:r>
            <a:r>
              <a:rPr lang="en-US" sz="2400" dirty="0" err="1"/>
              <a:t>cruell</a:t>
            </a:r>
            <a:r>
              <a:rPr lang="en-US" sz="2400" dirty="0"/>
              <a:t> </a:t>
            </a:r>
            <a:r>
              <a:rPr lang="en-US" sz="2400" dirty="0" err="1"/>
              <a:t>markes</a:t>
            </a:r>
            <a:r>
              <a:rPr lang="en-US" sz="2400" dirty="0"/>
              <a:t> of many a </a:t>
            </a:r>
            <a:r>
              <a:rPr lang="en-US" sz="2400" dirty="0" err="1"/>
              <a:t>bloudy</a:t>
            </a:r>
            <a:r>
              <a:rPr lang="en-US" sz="2400" dirty="0"/>
              <a:t> </a:t>
            </a:r>
            <a:r>
              <a:rPr lang="en-US" sz="2400" dirty="0" err="1"/>
              <a:t>fielde</a:t>
            </a:r>
            <a:r>
              <a:rPr lang="en-US" sz="2400" dirty="0"/>
              <a:t>;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Yet </a:t>
            </a:r>
            <a:r>
              <a:rPr lang="en-US" sz="2400" dirty="0" err="1"/>
              <a:t>armes</a:t>
            </a:r>
            <a:r>
              <a:rPr lang="en-US" sz="2400" dirty="0"/>
              <a:t> till that time did he </a:t>
            </a:r>
            <a:r>
              <a:rPr lang="en-US" sz="2400" dirty="0" smtClean="0"/>
              <a:t>never </a:t>
            </a:r>
            <a:r>
              <a:rPr lang="en-US" sz="2400" dirty="0"/>
              <a:t>wield: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His angry </a:t>
            </a:r>
            <a:r>
              <a:rPr lang="en-US" sz="2400" dirty="0" err="1"/>
              <a:t>steede</a:t>
            </a:r>
            <a:r>
              <a:rPr lang="en-US" sz="2400" dirty="0"/>
              <a:t> did chide his </a:t>
            </a:r>
            <a:r>
              <a:rPr lang="en-US" sz="2400" dirty="0" err="1"/>
              <a:t>foming</a:t>
            </a:r>
            <a:r>
              <a:rPr lang="en-US" sz="2400" dirty="0"/>
              <a:t> bitt,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As much </a:t>
            </a:r>
            <a:r>
              <a:rPr lang="en-US" sz="2400" dirty="0" err="1"/>
              <a:t>disdayning</a:t>
            </a:r>
            <a:r>
              <a:rPr lang="en-US" sz="2400" dirty="0"/>
              <a:t> to the </a:t>
            </a:r>
            <a:r>
              <a:rPr lang="en-US" sz="2400" dirty="0" err="1"/>
              <a:t>curbe</a:t>
            </a:r>
            <a:r>
              <a:rPr lang="en-US" sz="2400" dirty="0"/>
              <a:t> to yield: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Full </a:t>
            </a:r>
            <a:r>
              <a:rPr lang="en-US" sz="2400" dirty="0" err="1"/>
              <a:t>iolly</a:t>
            </a:r>
            <a:r>
              <a:rPr lang="en-US" sz="2400" dirty="0"/>
              <a:t> knight he </a:t>
            </a:r>
            <a:r>
              <a:rPr lang="en-US" sz="2400" dirty="0" err="1"/>
              <a:t>seemd</a:t>
            </a:r>
            <a:r>
              <a:rPr lang="en-US" sz="2400" dirty="0"/>
              <a:t>, and faire did </a:t>
            </a:r>
            <a:r>
              <a:rPr lang="en-US" sz="2400" dirty="0" err="1"/>
              <a:t>sitt</a:t>
            </a:r>
            <a:r>
              <a:rPr lang="en-US" sz="2400" dirty="0"/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As one for knightly </a:t>
            </a:r>
            <a:r>
              <a:rPr lang="en-US" sz="2400" dirty="0" err="1"/>
              <a:t>giusts</a:t>
            </a:r>
            <a:r>
              <a:rPr lang="en-US" sz="2400" dirty="0"/>
              <a:t> and fierce encounters </a:t>
            </a:r>
            <a:r>
              <a:rPr lang="en-US" sz="2400" dirty="0" err="1"/>
              <a:t>fitt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6" name="Picture 2" descr="http://www.1st-art-gallery.com/thumbnail/190122/1/St.-George,-The-Red-Cross-Knight-Riding-With-Una,-1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907" y="599531"/>
            <a:ext cx="253365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0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I – </a:t>
            </a:r>
            <a:r>
              <a:rPr lang="en-US" dirty="0" err="1" smtClean="0"/>
              <a:t>Redcrosse</a:t>
            </a:r>
            <a:r>
              <a:rPr lang="en-US" dirty="0" smtClean="0"/>
              <a:t> Knight - Holiness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77" y="207782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But on his </a:t>
            </a:r>
            <a:r>
              <a:rPr lang="en-US" sz="2400" dirty="0" err="1"/>
              <a:t>brest</a:t>
            </a:r>
            <a:r>
              <a:rPr lang="en-US" sz="2400" dirty="0"/>
              <a:t> a </a:t>
            </a:r>
            <a:r>
              <a:rPr lang="en-US" sz="2400" dirty="0" err="1"/>
              <a:t>bloudie</a:t>
            </a:r>
            <a:r>
              <a:rPr lang="en-US" sz="2400" dirty="0"/>
              <a:t> Crosse he bore,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The </a:t>
            </a:r>
            <a:r>
              <a:rPr lang="en-US" sz="2400" dirty="0" err="1"/>
              <a:t>deare</a:t>
            </a:r>
            <a:r>
              <a:rPr lang="en-US" sz="2400" dirty="0"/>
              <a:t> remembrance of his dying Lord,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For whose </a:t>
            </a:r>
            <a:r>
              <a:rPr lang="en-US" sz="2400" dirty="0" err="1"/>
              <a:t>sweete</a:t>
            </a:r>
            <a:r>
              <a:rPr lang="en-US" sz="2400" dirty="0"/>
              <a:t> sake that glorious badge he wore,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And dead as </a:t>
            </a:r>
            <a:r>
              <a:rPr lang="en-US" sz="2400" dirty="0" smtClean="0"/>
              <a:t>living ever </a:t>
            </a:r>
            <a:r>
              <a:rPr lang="en-US" sz="2400" dirty="0"/>
              <a:t>him </a:t>
            </a:r>
            <a:r>
              <a:rPr lang="en-US" sz="2400" dirty="0" err="1"/>
              <a:t>ador'd</a:t>
            </a:r>
            <a:r>
              <a:rPr lang="en-US" sz="2400" dirty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</a:t>
            </a:r>
            <a:r>
              <a:rPr lang="en-US" sz="2400" dirty="0" smtClean="0"/>
              <a:t>Upon </a:t>
            </a:r>
            <a:r>
              <a:rPr lang="en-US" sz="2400" dirty="0"/>
              <a:t>his shield the like was also </a:t>
            </a:r>
            <a:r>
              <a:rPr lang="en-US" sz="2400" dirty="0" err="1"/>
              <a:t>scor'd</a:t>
            </a:r>
            <a:r>
              <a:rPr lang="en-US" sz="2400" dirty="0"/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For </a:t>
            </a:r>
            <a:r>
              <a:rPr lang="en-US" sz="2400" dirty="0" err="1" smtClean="0"/>
              <a:t>soveraine</a:t>
            </a:r>
            <a:r>
              <a:rPr lang="en-US" sz="2400" dirty="0" smtClean="0"/>
              <a:t> </a:t>
            </a:r>
            <a:r>
              <a:rPr lang="en-US" sz="2400" dirty="0"/>
              <a:t>hope, which in his </a:t>
            </a:r>
            <a:r>
              <a:rPr lang="en-US" sz="2400" dirty="0" err="1"/>
              <a:t>helpe</a:t>
            </a:r>
            <a:r>
              <a:rPr lang="en-US" sz="2400" dirty="0"/>
              <a:t> he had: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Right </a:t>
            </a:r>
            <a:r>
              <a:rPr lang="en-US" sz="2400" dirty="0" err="1"/>
              <a:t>faithfull</a:t>
            </a:r>
            <a:r>
              <a:rPr lang="en-US" sz="2400" dirty="0"/>
              <a:t> true he was in </a:t>
            </a:r>
            <a:r>
              <a:rPr lang="en-US" sz="2400" dirty="0" err="1"/>
              <a:t>deede</a:t>
            </a:r>
            <a:r>
              <a:rPr lang="en-US" sz="2400" dirty="0"/>
              <a:t> and word,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But of his </a:t>
            </a:r>
            <a:r>
              <a:rPr lang="en-US" sz="2400" dirty="0" err="1"/>
              <a:t>cheere</a:t>
            </a:r>
            <a:r>
              <a:rPr lang="en-US" sz="2400" dirty="0"/>
              <a:t> did </a:t>
            </a:r>
            <a:r>
              <a:rPr lang="en-US" sz="2400" dirty="0" err="1"/>
              <a:t>seeme</a:t>
            </a:r>
            <a:r>
              <a:rPr lang="en-US" sz="2400" dirty="0"/>
              <a:t> too </a:t>
            </a:r>
            <a:r>
              <a:rPr lang="en-US" sz="2400" dirty="0" err="1"/>
              <a:t>solemne</a:t>
            </a:r>
            <a:r>
              <a:rPr lang="en-US" sz="2400" dirty="0"/>
              <a:t> sad;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Yet nothing did he dread, but </a:t>
            </a:r>
            <a:r>
              <a:rPr lang="en-US" sz="2400" dirty="0" smtClean="0"/>
              <a:t>ever </a:t>
            </a:r>
            <a:r>
              <a:rPr lang="en-US" sz="2400" dirty="0"/>
              <a:t>was </a:t>
            </a:r>
            <a:r>
              <a:rPr lang="en-US" sz="2400" dirty="0" err="1" smtClean="0"/>
              <a:t>ydrad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0" name="Picture 2" descr="https://researchedbritlit.files.wordpress.com/2011/12/templarknight_1379501c.jpg?w=300&amp;h=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69" y="2020553"/>
            <a:ext cx="4032031" cy="2526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88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I – </a:t>
            </a:r>
            <a:r>
              <a:rPr lang="en-US" dirty="0" err="1" smtClean="0"/>
              <a:t>Redcrosse</a:t>
            </a:r>
            <a:r>
              <a:rPr lang="en-US" dirty="0" smtClean="0"/>
              <a:t> Knight - Holiness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Upon </a:t>
            </a:r>
            <a:r>
              <a:rPr lang="en-US" sz="2400" dirty="0"/>
              <a:t>a great </a:t>
            </a:r>
            <a:r>
              <a:rPr lang="en-US" sz="2400" dirty="0" smtClean="0"/>
              <a:t>adventure </a:t>
            </a:r>
            <a:r>
              <a:rPr lang="en-US" sz="2400" dirty="0"/>
              <a:t>he was bond,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That greatest </a:t>
            </a:r>
            <a:r>
              <a:rPr lang="en-US" sz="2400" i="1" dirty="0" err="1"/>
              <a:t>Gloriana</a:t>
            </a:r>
            <a:r>
              <a:rPr lang="en-US" sz="2400" dirty="0"/>
              <a:t> to him </a:t>
            </a:r>
            <a:r>
              <a:rPr lang="en-US" sz="2400" dirty="0" smtClean="0"/>
              <a:t>gave</a:t>
            </a:r>
            <a:r>
              <a:rPr lang="en-US" sz="2400" dirty="0"/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That greatest Glorious </a:t>
            </a:r>
            <a:r>
              <a:rPr lang="en-US" sz="2400" dirty="0" err="1"/>
              <a:t>Queene</a:t>
            </a:r>
            <a:r>
              <a:rPr lang="en-US" sz="2400" dirty="0"/>
              <a:t> of </a:t>
            </a:r>
            <a:r>
              <a:rPr lang="en-US" sz="2400" i="1" dirty="0"/>
              <a:t>Faerie</a:t>
            </a:r>
            <a:r>
              <a:rPr lang="en-US" sz="2400" dirty="0"/>
              <a:t> </a:t>
            </a:r>
            <a:r>
              <a:rPr lang="en-US" sz="2400" dirty="0" err="1"/>
              <a:t>lond</a:t>
            </a:r>
            <a:r>
              <a:rPr lang="en-US" sz="2400" dirty="0"/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To </a:t>
            </a:r>
            <a:r>
              <a:rPr lang="en-US" sz="2400" dirty="0" err="1"/>
              <a:t>winne</a:t>
            </a:r>
            <a:r>
              <a:rPr lang="en-US" sz="2400" dirty="0"/>
              <a:t> him worship, and her grace to </a:t>
            </a:r>
            <a:r>
              <a:rPr lang="en-US" sz="2400" dirty="0" smtClean="0"/>
              <a:t>have</a:t>
            </a:r>
            <a:r>
              <a:rPr lang="en-US" sz="2400" dirty="0"/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Which of all earthly things he most did </a:t>
            </a:r>
            <a:r>
              <a:rPr lang="en-US" sz="2400" dirty="0" smtClean="0"/>
              <a:t>crave</a:t>
            </a:r>
            <a:r>
              <a:rPr lang="en-US" sz="2400" dirty="0"/>
              <a:t>;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And </a:t>
            </a:r>
            <a:r>
              <a:rPr lang="en-US" sz="2400" dirty="0" smtClean="0"/>
              <a:t>ever </a:t>
            </a:r>
            <a:r>
              <a:rPr lang="en-US" sz="2400" dirty="0"/>
              <a:t>as he rode, his hart did </a:t>
            </a:r>
            <a:r>
              <a:rPr lang="en-US" sz="2400" dirty="0" err="1"/>
              <a:t>earne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   To </a:t>
            </a:r>
            <a:r>
              <a:rPr lang="en-US" sz="2400" dirty="0" smtClean="0"/>
              <a:t>prove </a:t>
            </a:r>
            <a:r>
              <a:rPr lang="en-US" sz="2400" dirty="0"/>
              <a:t>his puissance in </a:t>
            </a:r>
            <a:r>
              <a:rPr lang="en-US" sz="2400" dirty="0" err="1"/>
              <a:t>battell</a:t>
            </a:r>
            <a:r>
              <a:rPr lang="en-US" sz="2400" dirty="0"/>
              <a:t> </a:t>
            </a:r>
            <a:r>
              <a:rPr lang="en-US" sz="2400" dirty="0" smtClean="0"/>
              <a:t>brave</a:t>
            </a:r>
            <a:br>
              <a:rPr lang="en-US" sz="2400" dirty="0" smtClean="0"/>
            </a:br>
            <a:r>
              <a:rPr lang="en-US" sz="2400" dirty="0"/>
              <a:t>    </a:t>
            </a:r>
            <a:r>
              <a:rPr lang="en-US" sz="2400" dirty="0" smtClean="0"/>
              <a:t>Upon </a:t>
            </a:r>
            <a:r>
              <a:rPr lang="en-US" sz="2400" dirty="0"/>
              <a:t>his foe, and his new force to </a:t>
            </a:r>
            <a:r>
              <a:rPr lang="en-US" sz="2400" dirty="0" err="1"/>
              <a:t>learne</a:t>
            </a:r>
            <a:r>
              <a:rPr lang="en-US" sz="2400" dirty="0"/>
              <a:t>;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Upon </a:t>
            </a:r>
            <a:r>
              <a:rPr lang="en-US" sz="2400" dirty="0"/>
              <a:t>his foe, a Dragon horrible and </a:t>
            </a:r>
            <a:r>
              <a:rPr lang="en-US" sz="2400" dirty="0" err="1"/>
              <a:t>stearne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074" name="Picture 2" descr="http://yeomen.org/YeomenoftheGuard/Queen_Elizabeth_files/shapeimag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68" y="2160589"/>
            <a:ext cx="3860062" cy="3300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54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7476"/>
            <a:ext cx="8596668" cy="1320800"/>
          </a:xfrm>
        </p:spPr>
        <p:txBody>
          <a:bodyPr/>
          <a:lstStyle/>
          <a:p>
            <a:r>
              <a:rPr lang="en-US" dirty="0" smtClean="0"/>
              <a:t>Allegorical Meanings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68946"/>
            <a:ext cx="6792412" cy="4972417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literal adventure story wherein </a:t>
            </a:r>
            <a:r>
              <a:rPr lang="en-US" sz="2400" dirty="0" err="1"/>
              <a:t>Redcrosse</a:t>
            </a:r>
            <a:r>
              <a:rPr lang="en-US" sz="2400" dirty="0"/>
              <a:t> is an actual </a:t>
            </a:r>
            <a:r>
              <a:rPr lang="en-US" sz="2400" dirty="0" smtClean="0"/>
              <a:t>character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more general Christian allegory wherein </a:t>
            </a:r>
            <a:r>
              <a:rPr lang="en-US" sz="2400" dirty="0" err="1"/>
              <a:t>Redcrosse</a:t>
            </a:r>
            <a:r>
              <a:rPr lang="en-US" sz="2400" dirty="0"/>
              <a:t> is a symbol of the Everyman sinner trying to achieve </a:t>
            </a:r>
            <a:r>
              <a:rPr lang="en-US" sz="2400" dirty="0" smtClean="0"/>
              <a:t>holiness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specific historical-political allegory about the Protestant Reformation wherein </a:t>
            </a:r>
            <a:r>
              <a:rPr lang="en-US" sz="2400" dirty="0" err="1"/>
              <a:t>Redcrosse</a:t>
            </a:r>
            <a:r>
              <a:rPr lang="en-US" sz="2400" dirty="0"/>
              <a:t> is a specifically Protestant hero who is seduced into Catholic </a:t>
            </a:r>
            <a:r>
              <a:rPr lang="en-US" sz="2400" dirty="0" smtClean="0"/>
              <a:t>idolatry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courtly allegory about Queen Elizabeth's court wherein </a:t>
            </a:r>
            <a:r>
              <a:rPr lang="en-US" sz="2400" dirty="0" err="1"/>
              <a:t>Redcrosse</a:t>
            </a:r>
            <a:r>
              <a:rPr lang="en-US" sz="2400" dirty="0"/>
              <a:t> is Spenser's proxy for winning the grace of the </a:t>
            </a:r>
            <a:r>
              <a:rPr lang="en-US" sz="2400" dirty="0" smtClean="0"/>
              <a:t>queen</a:t>
            </a:r>
            <a:endParaRPr lang="en-US" sz="2400" dirty="0"/>
          </a:p>
        </p:txBody>
      </p:sp>
      <p:pic>
        <p:nvPicPr>
          <p:cNvPr id="4098" name="Picture 2" descr="https://jazminjade.files.wordpress.com/2015/03/faeries-quee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25" y="609600"/>
            <a:ext cx="4618775" cy="5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53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413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The Faerie Queene</vt:lpstr>
      <vt:lpstr>Edmund Spenser (1552-1599)</vt:lpstr>
      <vt:lpstr>Faerie Queene</vt:lpstr>
      <vt:lpstr>Terms to know</vt:lpstr>
      <vt:lpstr>The Dedication</vt:lpstr>
      <vt:lpstr>Book I - Redcrosse Knight - Holiness</vt:lpstr>
      <vt:lpstr>Book I – Redcrosse Knight - Holiness</vt:lpstr>
      <vt:lpstr>Book I – Redcrosse Knight - Holiness</vt:lpstr>
      <vt:lpstr>Allegorical Meanings</vt:lpstr>
      <vt:lpstr>PowerPoint Presentation</vt:lpstr>
      <vt:lpstr>PowerPoint Presentation</vt:lpstr>
      <vt:lpstr>Book I, Canto 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Faerie Queene</dc:title>
  <dc:creator>Molly Coffman</dc:creator>
  <cp:lastModifiedBy>Molly Coffman</cp:lastModifiedBy>
  <cp:revision>10</cp:revision>
  <dcterms:created xsi:type="dcterms:W3CDTF">2014-10-15T03:43:39Z</dcterms:created>
  <dcterms:modified xsi:type="dcterms:W3CDTF">2016-03-14T22:12:18Z</dcterms:modified>
</cp:coreProperties>
</file>