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84" r:id="rId1"/>
  </p:sldMasterIdLst>
  <p:sldIdLst>
    <p:sldId id="256" r:id="rId2"/>
    <p:sldId id="257" r:id="rId3"/>
    <p:sldId id="258" r:id="rId4"/>
    <p:sldId id="260" r:id="rId5"/>
    <p:sldId id="263" r:id="rId6"/>
    <p:sldId id="259" r:id="rId7"/>
    <p:sldId id="261" r:id="rId8"/>
    <p:sldId id="264" r:id="rId9"/>
    <p:sldId id="268" r:id="rId10"/>
    <p:sldId id="262" r:id="rId11"/>
    <p:sldId id="265" r:id="rId12"/>
    <p:sldId id="266" r:id="rId13"/>
    <p:sldId id="267" r:id="rId14"/>
    <p:sldId id="269"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60"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accent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109980" y="882376"/>
            <a:ext cx="9966960" cy="2926080"/>
          </a:xfrm>
        </p:spPr>
        <p:txBody>
          <a:bodyPr anchor="b">
            <a:normAutofit/>
          </a:bodyPr>
          <a:lstStyle>
            <a:lvl1pPr algn="ctr">
              <a:lnSpc>
                <a:spcPct val="85000"/>
              </a:lnSpc>
              <a:defRPr sz="7200" b="1" cap="all" baseline="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709530" y="3869634"/>
            <a:ext cx="8767860" cy="1388165"/>
          </a:xfrm>
        </p:spPr>
        <p:txBody>
          <a:bodyPr>
            <a:normAutofit/>
          </a:bodyPr>
          <a:lstStyle>
            <a:lvl1pPr marL="0" indent="0" algn="ctr">
              <a:buNone/>
              <a:defRPr sz="2200">
                <a:solidFill>
                  <a:srgbClr val="FFFFFF"/>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defRPr>
                <a:solidFill>
                  <a:srgbClr val="FFFFFF"/>
                </a:solidFill>
              </a:defRPr>
            </a:lvl1pPr>
          </a:lstStyle>
          <a:p>
            <a:fld id="{96DFF08F-DC6B-4601-B491-B0F83F6DD2DA}" type="datetimeFigureOut">
              <a:rPr lang="en-US" dirty="0"/>
              <a:t>10/7/2016</a:t>
            </a:fld>
            <a:endParaRPr lang="en-US" dirty="0"/>
          </a:p>
        </p:txBody>
      </p:sp>
      <p:sp>
        <p:nvSpPr>
          <p:cNvPr id="5" name="Footer Placeholder 4"/>
          <p:cNvSpPr>
            <a:spLocks noGrp="1"/>
          </p:cNvSpPr>
          <p:nvPr>
            <p:ph type="ftr" sz="quarter" idx="11"/>
          </p:nvPr>
        </p:nvSpPr>
        <p:spPr/>
        <p:txBody>
          <a:bodyPr/>
          <a:lstStyle>
            <a:lvl1pPr>
              <a:defRPr>
                <a:solidFill>
                  <a:srgbClr val="FFFFFF"/>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4FAB73BC-B049-4115-A692-8D63A059BFB8}" type="slidenum">
              <a:rPr lang="en-US" dirty="0"/>
              <a:t>‹#›</a:t>
            </a:fld>
            <a:endParaRPr lang="en-US" dirty="0"/>
          </a:p>
        </p:txBody>
      </p:sp>
      <p:cxnSp>
        <p:nvCxnSpPr>
          <p:cNvPr id="8" name="Straight Connector 7"/>
          <p:cNvCxnSpPr/>
          <p:nvPr/>
        </p:nvCxnSpPr>
        <p:spPr>
          <a:xfrm>
            <a:off x="1978660" y="3733800"/>
            <a:ext cx="8229601" cy="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10/7/2016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762000"/>
            <a:ext cx="2324100" cy="54102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43000" y="762000"/>
            <a:ext cx="74295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10/7/2016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10/7/2016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06424" y="1173575"/>
            <a:ext cx="9966960" cy="2926080"/>
          </a:xfrm>
        </p:spPr>
        <p:txBody>
          <a:bodyPr anchor="b">
            <a:noAutofit/>
          </a:bodyPr>
          <a:lstStyle>
            <a:lvl1pPr algn="ctr">
              <a:lnSpc>
                <a:spcPct val="85000"/>
              </a:lnSpc>
              <a:defRPr sz="7200" b="0" cap="all"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709928" y="4154520"/>
            <a:ext cx="8769096" cy="1363806"/>
          </a:xfrm>
        </p:spPr>
        <p:txBody>
          <a:bodyPr anchor="t">
            <a:normAutofit/>
          </a:bodyPr>
          <a:lstStyle>
            <a:lvl1pPr marL="0" indent="0" algn="ctr">
              <a:buNone/>
              <a:defRPr sz="2200">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6DFF08F-DC6B-4601-B491-B0F83F6DD2DA}" type="datetimeFigureOut">
              <a:rPr lang="en-US" dirty="0"/>
              <a:t>10/7/2016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7" name="Straight Connector 6"/>
          <p:cNvCxnSpPr/>
          <p:nvPr/>
        </p:nvCxnSpPr>
        <p:spPr>
          <a:xfrm>
            <a:off x="1981200" y="4020408"/>
            <a:ext cx="82296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43000" y="2057399"/>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67612" y="2057400"/>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6DFF08F-DC6B-4601-B491-B0F83F6DD2DA}" type="datetimeFigureOut">
              <a:rPr lang="en-US" dirty="0"/>
              <a:t>10/7/2016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143000" y="2001511"/>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43000" y="2721483"/>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69173" y="1999032"/>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69173" y="2719322"/>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6DFF08F-DC6B-4601-B491-B0F83F6DD2DA}" type="datetimeFigureOut">
              <a:rPr lang="en-US" dirty="0"/>
              <a:t>10/7/2016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6DFF08F-DC6B-4601-B491-B0F83F6DD2DA}" type="datetimeFigureOut">
              <a:rPr lang="en-US" dirty="0"/>
              <a:t>10/7/2016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DFF08F-DC6B-4601-B491-B0F83F6DD2DA}" type="datetimeFigureOut">
              <a:rPr lang="en-US" dirty="0"/>
              <a:t>10/7/2016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en-US" smtClean="0"/>
              <a:t>Click to edit Master title style</a:t>
            </a:r>
            <a:endParaRPr lang="en-US" dirty="0"/>
          </a:p>
        </p:txBody>
      </p:sp>
      <p:sp>
        <p:nvSpPr>
          <p:cNvPr id="3" name="Content Placeholder 2"/>
          <p:cNvSpPr>
            <a:spLocks noGrp="1"/>
          </p:cNvSpPr>
          <p:nvPr>
            <p:ph idx="1"/>
          </p:nvPr>
        </p:nvSpPr>
        <p:spPr>
          <a:xfrm>
            <a:off x="5852159" y="1097280"/>
            <a:ext cx="5212080" cy="46634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43000" y="2834640"/>
            <a:ext cx="3931920" cy="301752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6DFF08F-DC6B-4601-B491-B0F83F6DD2DA}" type="datetimeFigureOut">
              <a:rPr lang="en-US" dirty="0"/>
              <a:t>10/7/2016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413248" y="1069847"/>
            <a:ext cx="6099048" cy="4800600"/>
          </a:xfrm>
        </p:spPr>
        <p:txBody>
          <a:bodyPr lIns="274320" tIns="182880" anchor="t">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143000" y="2834640"/>
            <a:ext cx="3931920" cy="288036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6DFF08F-DC6B-4601-B491-B0F83F6DD2DA}" type="datetimeFigureOut">
              <a:rPr lang="en-US" dirty="0"/>
              <a:t>10/7/2016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143000" y="609600"/>
            <a:ext cx="9875520" cy="135636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143000" y="2057400"/>
            <a:ext cx="9872871" cy="4038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142996" y="6223828"/>
            <a:ext cx="2329074" cy="365125"/>
          </a:xfrm>
          <a:prstGeom prst="rect">
            <a:avLst/>
          </a:prstGeom>
        </p:spPr>
        <p:txBody>
          <a:bodyPr vert="horz" lIns="91440" tIns="45720" rIns="91440" bIns="45720" rtlCol="0" anchor="ctr"/>
          <a:lstStyle>
            <a:lvl1pPr algn="l">
              <a:defRPr sz="1200">
                <a:solidFill>
                  <a:schemeClr val="accent1"/>
                </a:solidFill>
              </a:defRPr>
            </a:lvl1pPr>
          </a:lstStyle>
          <a:p>
            <a:fld id="{96DFF08F-DC6B-4601-B491-B0F83F6DD2DA}" type="datetimeFigureOut">
              <a:rPr lang="en-US" dirty="0"/>
              <a:pPr/>
              <a:t>10/7/2016</a:t>
            </a:fld>
            <a:endParaRPr lang="en-US" dirty="0"/>
          </a:p>
        </p:txBody>
      </p:sp>
      <p:sp>
        <p:nvSpPr>
          <p:cNvPr id="5" name="Footer Placeholder 4"/>
          <p:cNvSpPr>
            <a:spLocks noGrp="1"/>
          </p:cNvSpPr>
          <p:nvPr>
            <p:ph type="ftr" sz="quarter" idx="3"/>
          </p:nvPr>
        </p:nvSpPr>
        <p:spPr>
          <a:xfrm>
            <a:off x="3949148" y="6223828"/>
            <a:ext cx="4717774" cy="365125"/>
          </a:xfrm>
          <a:prstGeom prst="rect">
            <a:avLst/>
          </a:prstGeom>
        </p:spPr>
        <p:txBody>
          <a:bodyPr vert="horz" lIns="91440" tIns="45720" rIns="91440" bIns="45720" rtlCol="0" anchor="ctr"/>
          <a:lstStyle>
            <a:lvl1pPr algn="ctr">
              <a:defRPr sz="1200">
                <a:solidFill>
                  <a:schemeClr val="accent1"/>
                </a:solidFill>
              </a:defRPr>
            </a:lvl1pPr>
          </a:lstStyle>
          <a:p>
            <a:endParaRPr lang="en-US" dirty="0"/>
          </a:p>
        </p:txBody>
      </p:sp>
      <p:sp>
        <p:nvSpPr>
          <p:cNvPr id="6" name="Slide Number Placeholder 5"/>
          <p:cNvSpPr>
            <a:spLocks noGrp="1"/>
          </p:cNvSpPr>
          <p:nvPr>
            <p:ph type="sldNum" sz="quarter" idx="4"/>
          </p:nvPr>
        </p:nvSpPr>
        <p:spPr>
          <a:xfrm>
            <a:off x="9329530" y="6223828"/>
            <a:ext cx="1706217" cy="365125"/>
          </a:xfrm>
          <a:prstGeom prst="rect">
            <a:avLst/>
          </a:prstGeom>
        </p:spPr>
        <p:txBody>
          <a:bodyPr vert="horz" lIns="91440" tIns="45720" rIns="91440" bIns="45720" rtlCol="0" anchor="ctr"/>
          <a:lstStyle>
            <a:lvl1pPr algn="r">
              <a:defRPr sz="1200">
                <a:solidFill>
                  <a:schemeClr val="accent1"/>
                </a:solidFill>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p:titleStyle>
    <p:bodyStyle>
      <a:lvl1pPr marL="228600" indent="-182880" algn="l" defTabSz="914400" rtl="0" eaLnBrk="1" latinLnBrk="0" hangingPunct="1">
        <a:lnSpc>
          <a:spcPct val="90000"/>
        </a:lnSpc>
        <a:spcBef>
          <a:spcPts val="1400"/>
        </a:spcBef>
        <a:buClr>
          <a:schemeClr val="accent1"/>
        </a:buClr>
        <a:buSzPct val="80000"/>
        <a:buFont typeface="Corbel" pitchFamily="34" charset="0"/>
        <a:buChar char="•"/>
        <a:defRPr sz="2200" kern="1200">
          <a:solidFill>
            <a:schemeClr val="accent1"/>
          </a:solidFill>
          <a:latin typeface="+mn-lt"/>
          <a:ea typeface="+mn-ea"/>
          <a:cs typeface="+mn-cs"/>
        </a:defRPr>
      </a:lvl1pPr>
      <a:lvl2pPr marL="45720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2000" kern="1200">
          <a:solidFill>
            <a:schemeClr val="accent1"/>
          </a:solidFill>
          <a:latin typeface="+mn-lt"/>
          <a:ea typeface="+mn-ea"/>
          <a:cs typeface="+mn-cs"/>
        </a:defRPr>
      </a:lvl2pPr>
      <a:lvl3pPr marL="73152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800" kern="1200">
          <a:solidFill>
            <a:schemeClr val="accent1"/>
          </a:solidFill>
          <a:latin typeface="+mn-lt"/>
          <a:ea typeface="+mn-ea"/>
          <a:cs typeface="+mn-cs"/>
        </a:defRPr>
      </a:lvl3pPr>
      <a:lvl4pPr marL="100584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4pPr>
      <a:lvl5pPr marL="128016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5pPr>
      <a:lvl6pPr marL="16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6pPr>
      <a:lvl7pPr marL="19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7pPr>
      <a:lvl8pPr marL="22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8pPr>
      <a:lvl9pPr marL="25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Spenserian sonnets</a:t>
            </a:r>
            <a:endParaRPr lang="en-US" dirty="0"/>
          </a:p>
        </p:txBody>
      </p:sp>
      <p:sp>
        <p:nvSpPr>
          <p:cNvPr id="3" name="Subtitle 2"/>
          <p:cNvSpPr>
            <a:spLocks noGrp="1"/>
          </p:cNvSpPr>
          <p:nvPr>
            <p:ph type="subTitle" idx="1"/>
          </p:nvPr>
        </p:nvSpPr>
        <p:spPr>
          <a:xfrm>
            <a:off x="1578901" y="957251"/>
            <a:ext cx="8767860" cy="1388165"/>
          </a:xfrm>
        </p:spPr>
        <p:txBody>
          <a:bodyPr/>
          <a:lstStyle/>
          <a:p>
            <a:r>
              <a:rPr lang="en-US" dirty="0" smtClean="0"/>
              <a:t>Review of </a:t>
            </a:r>
            <a:r>
              <a:rPr lang="en-US" i="1" dirty="0" smtClean="0"/>
              <a:t>The Faerie </a:t>
            </a:r>
            <a:r>
              <a:rPr lang="en-US" i="1" dirty="0" err="1" smtClean="0"/>
              <a:t>Queene</a:t>
            </a:r>
            <a:r>
              <a:rPr lang="en-US" i="1" dirty="0" smtClean="0"/>
              <a:t> </a:t>
            </a:r>
          </a:p>
          <a:p>
            <a:r>
              <a:rPr lang="en-US" dirty="0"/>
              <a:t>b</a:t>
            </a:r>
            <a:r>
              <a:rPr lang="en-US" dirty="0" smtClean="0"/>
              <a:t>y Edmund Spenser </a:t>
            </a:r>
          </a:p>
          <a:p>
            <a:r>
              <a:rPr lang="en-US" dirty="0" smtClean="0"/>
              <a:t>and</a:t>
            </a:r>
            <a:endParaRPr lang="en-US" dirty="0"/>
          </a:p>
        </p:txBody>
      </p:sp>
    </p:spTree>
    <p:extLst>
      <p:ext uri="{BB962C8B-B14F-4D97-AF65-F5344CB8AC3E}">
        <p14:creationId xmlns:p14="http://schemas.microsoft.com/office/powerpoint/2010/main" val="233893468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Sonnet Structure</a:t>
            </a:r>
            <a:endParaRPr lang="en-US" dirty="0"/>
          </a:p>
        </p:txBody>
      </p:sp>
      <p:sp>
        <p:nvSpPr>
          <p:cNvPr id="3" name="Content Placeholder 2"/>
          <p:cNvSpPr>
            <a:spLocks noGrp="1"/>
          </p:cNvSpPr>
          <p:nvPr>
            <p:ph idx="1"/>
          </p:nvPr>
        </p:nvSpPr>
        <p:spPr/>
        <p:txBody>
          <a:bodyPr/>
          <a:lstStyle/>
          <a:p>
            <a:r>
              <a:rPr lang="en-US" dirty="0" smtClean="0"/>
              <a:t>Number of lines?</a:t>
            </a:r>
          </a:p>
          <a:p>
            <a:r>
              <a:rPr lang="en-US" dirty="0" smtClean="0"/>
              <a:t>Meter?</a:t>
            </a:r>
          </a:p>
          <a:p>
            <a:r>
              <a:rPr lang="en-US" dirty="0" smtClean="0"/>
              <a:t>Rhyme?</a:t>
            </a:r>
          </a:p>
          <a:p>
            <a:endParaRPr lang="en-US" dirty="0"/>
          </a:p>
          <a:p>
            <a:pPr marL="45720" indent="0">
              <a:buNone/>
            </a:pPr>
            <a:r>
              <a:rPr lang="en-US" dirty="0" smtClean="0"/>
              <a:t>Revisit your sonnet and write it in the chart provided to show how it conforms to the sonnet structure.</a:t>
            </a:r>
          </a:p>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3320343502"/>
              </p:ext>
            </p:extLst>
          </p:nvPr>
        </p:nvGraphicFramePr>
        <p:xfrm>
          <a:off x="814105" y="4957103"/>
          <a:ext cx="10530660" cy="1138897"/>
        </p:xfrm>
        <a:graphic>
          <a:graphicData uri="http://schemas.openxmlformats.org/drawingml/2006/table">
            <a:tbl>
              <a:tblPr firstRow="1" firstCol="1" bandRow="1">
                <a:tableStyleId>{5C22544A-7EE6-4342-B048-85BDC9FD1C3A}</a:tableStyleId>
              </a:tblPr>
              <a:tblGrid>
                <a:gridCol w="623743"/>
                <a:gridCol w="896329"/>
                <a:gridCol w="897130"/>
                <a:gridCol w="897130"/>
                <a:gridCol w="896329"/>
                <a:gridCol w="897130"/>
                <a:gridCol w="897130"/>
                <a:gridCol w="896329"/>
                <a:gridCol w="897130"/>
                <a:gridCol w="897130"/>
                <a:gridCol w="897130"/>
                <a:gridCol w="216466"/>
                <a:gridCol w="721554"/>
              </a:tblGrid>
              <a:tr h="442786">
                <a:tc>
                  <a:txBody>
                    <a:bodyPr/>
                    <a:lstStyle/>
                    <a:p>
                      <a:pPr marL="0" marR="0">
                        <a:lnSpc>
                          <a:spcPct val="107000"/>
                        </a:lnSpc>
                        <a:spcBef>
                          <a:spcPts val="0"/>
                        </a:spcBef>
                        <a:spcAft>
                          <a:spcPts val="0"/>
                        </a:spcAft>
                      </a:pPr>
                      <a:r>
                        <a:rPr lang="en-US" sz="1400" dirty="0">
                          <a:effectLst/>
                        </a:rPr>
                        <a:t>Line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86553" marR="86553" marT="0" marB="0"/>
                </a:tc>
                <a:tc>
                  <a:txBody>
                    <a:bodyPr/>
                    <a:lstStyle/>
                    <a:p>
                      <a:pPr marL="0" marR="0" algn="ctr">
                        <a:lnSpc>
                          <a:spcPct val="107000"/>
                        </a:lnSpc>
                        <a:spcBef>
                          <a:spcPts val="0"/>
                        </a:spcBef>
                        <a:spcAft>
                          <a:spcPts val="0"/>
                        </a:spcAft>
                      </a:pPr>
                      <a:r>
                        <a:rPr lang="en-US" sz="2000">
                          <a:effectLst/>
                        </a:rPr>
                        <a:t>˘</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86553" marR="86553" marT="0" marB="0" anchor="ctr"/>
                </a:tc>
                <a:tc>
                  <a:txBody>
                    <a:bodyPr/>
                    <a:lstStyle/>
                    <a:p>
                      <a:pPr marL="0" marR="0" algn="ctr">
                        <a:lnSpc>
                          <a:spcPct val="107000"/>
                        </a:lnSpc>
                        <a:spcBef>
                          <a:spcPts val="0"/>
                        </a:spcBef>
                        <a:spcAft>
                          <a:spcPts val="0"/>
                        </a:spcAft>
                      </a:pPr>
                      <a:r>
                        <a:rPr lang="en-US" sz="1400">
                          <a:effectLst/>
                        </a:rPr>
                        <a:t>/</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86553" marR="86553" marT="0" marB="0" anchor="ctr"/>
                </a:tc>
                <a:tc>
                  <a:txBody>
                    <a:bodyPr/>
                    <a:lstStyle/>
                    <a:p>
                      <a:pPr marL="0" marR="0" algn="ctr">
                        <a:lnSpc>
                          <a:spcPct val="107000"/>
                        </a:lnSpc>
                        <a:spcBef>
                          <a:spcPts val="0"/>
                        </a:spcBef>
                        <a:spcAft>
                          <a:spcPts val="0"/>
                        </a:spcAft>
                      </a:pPr>
                      <a:r>
                        <a:rPr lang="en-US" sz="2000">
                          <a:effectLst/>
                        </a:rPr>
                        <a:t>˘</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86553" marR="86553" marT="0" marB="0" anchor="ctr"/>
                </a:tc>
                <a:tc>
                  <a:txBody>
                    <a:bodyPr/>
                    <a:lstStyle/>
                    <a:p>
                      <a:pPr marL="0" marR="0" algn="ctr">
                        <a:lnSpc>
                          <a:spcPct val="107000"/>
                        </a:lnSpc>
                        <a:spcBef>
                          <a:spcPts val="0"/>
                        </a:spcBef>
                        <a:spcAft>
                          <a:spcPts val="0"/>
                        </a:spcAft>
                      </a:pPr>
                      <a:r>
                        <a:rPr lang="en-US" sz="1400">
                          <a:effectLst/>
                        </a:rPr>
                        <a:t>/</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86553" marR="86553" marT="0" marB="0" anchor="ctr"/>
                </a:tc>
                <a:tc>
                  <a:txBody>
                    <a:bodyPr/>
                    <a:lstStyle/>
                    <a:p>
                      <a:pPr marL="0" marR="0" algn="ctr">
                        <a:lnSpc>
                          <a:spcPct val="107000"/>
                        </a:lnSpc>
                        <a:spcBef>
                          <a:spcPts val="0"/>
                        </a:spcBef>
                        <a:spcAft>
                          <a:spcPts val="0"/>
                        </a:spcAft>
                      </a:pPr>
                      <a:r>
                        <a:rPr lang="en-US" sz="2000">
                          <a:effectLst/>
                        </a:rPr>
                        <a:t>˘</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86553" marR="86553" marT="0" marB="0" anchor="ctr"/>
                </a:tc>
                <a:tc>
                  <a:txBody>
                    <a:bodyPr/>
                    <a:lstStyle/>
                    <a:p>
                      <a:pPr marL="0" marR="0" algn="ctr">
                        <a:lnSpc>
                          <a:spcPct val="107000"/>
                        </a:lnSpc>
                        <a:spcBef>
                          <a:spcPts val="0"/>
                        </a:spcBef>
                        <a:spcAft>
                          <a:spcPts val="0"/>
                        </a:spcAft>
                      </a:pPr>
                      <a:r>
                        <a:rPr lang="en-US" sz="1400">
                          <a:effectLst/>
                        </a:rPr>
                        <a:t>/</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86553" marR="86553" marT="0" marB="0" anchor="ctr"/>
                </a:tc>
                <a:tc>
                  <a:txBody>
                    <a:bodyPr/>
                    <a:lstStyle/>
                    <a:p>
                      <a:pPr marL="0" marR="0" algn="ctr">
                        <a:lnSpc>
                          <a:spcPct val="107000"/>
                        </a:lnSpc>
                        <a:spcBef>
                          <a:spcPts val="0"/>
                        </a:spcBef>
                        <a:spcAft>
                          <a:spcPts val="0"/>
                        </a:spcAft>
                      </a:pPr>
                      <a:r>
                        <a:rPr lang="en-US" sz="2000" dirty="0">
                          <a:effectLst/>
                        </a:rPr>
                        <a:t>˘</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86553" marR="86553" marT="0" marB="0" anchor="ctr"/>
                </a:tc>
                <a:tc>
                  <a:txBody>
                    <a:bodyPr/>
                    <a:lstStyle/>
                    <a:p>
                      <a:pPr marL="0" marR="0" algn="ctr">
                        <a:lnSpc>
                          <a:spcPct val="107000"/>
                        </a:lnSpc>
                        <a:spcBef>
                          <a:spcPts val="0"/>
                        </a:spcBef>
                        <a:spcAft>
                          <a:spcPts val="0"/>
                        </a:spcAft>
                      </a:pPr>
                      <a:r>
                        <a:rPr lang="en-US" sz="1400">
                          <a:effectLst/>
                        </a:rPr>
                        <a:t>/</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86553" marR="86553" marT="0" marB="0" anchor="ctr"/>
                </a:tc>
                <a:tc>
                  <a:txBody>
                    <a:bodyPr/>
                    <a:lstStyle/>
                    <a:p>
                      <a:pPr marL="0" marR="0" algn="ctr">
                        <a:lnSpc>
                          <a:spcPct val="107000"/>
                        </a:lnSpc>
                        <a:spcBef>
                          <a:spcPts val="0"/>
                        </a:spcBef>
                        <a:spcAft>
                          <a:spcPts val="0"/>
                        </a:spcAft>
                      </a:pPr>
                      <a:r>
                        <a:rPr lang="en-US" sz="2000">
                          <a:effectLst/>
                        </a:rPr>
                        <a:t>˘</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86553" marR="86553" marT="0" marB="0" anchor="ctr"/>
                </a:tc>
                <a:tc>
                  <a:txBody>
                    <a:bodyPr/>
                    <a:lstStyle/>
                    <a:p>
                      <a:pPr marL="0" marR="0" algn="ctr">
                        <a:lnSpc>
                          <a:spcPct val="107000"/>
                        </a:lnSpc>
                        <a:spcBef>
                          <a:spcPts val="0"/>
                        </a:spcBef>
                        <a:spcAft>
                          <a:spcPts val="0"/>
                        </a:spcAft>
                      </a:pPr>
                      <a:r>
                        <a:rPr lang="en-US" sz="1400">
                          <a:effectLst/>
                        </a:rPr>
                        <a:t>/</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86553" marR="86553" marT="0" marB="0" anchor="ctr"/>
                </a:tc>
                <a:tc rowSpan="3">
                  <a:txBody>
                    <a:bodyPr/>
                    <a:lstStyle/>
                    <a:p>
                      <a:pPr marL="0" marR="0" algn="ctr">
                        <a:lnSpc>
                          <a:spcPct val="107000"/>
                        </a:lnSpc>
                        <a:spcBef>
                          <a:spcPts val="0"/>
                        </a:spcBef>
                        <a:spcAft>
                          <a:spcPts val="0"/>
                        </a:spcAft>
                      </a:pPr>
                      <a:r>
                        <a:rPr lang="en-US" sz="1400">
                          <a:effectLst/>
                        </a:rPr>
                        <a:t>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86553" marR="86553" marT="0" marB="0"/>
                </a:tc>
                <a:tc>
                  <a:txBody>
                    <a:bodyPr/>
                    <a:lstStyle/>
                    <a:p>
                      <a:pPr marL="0" marR="0" algn="ctr">
                        <a:lnSpc>
                          <a:spcPct val="107000"/>
                        </a:lnSpc>
                        <a:spcBef>
                          <a:spcPts val="0"/>
                        </a:spcBef>
                        <a:spcAft>
                          <a:spcPts val="0"/>
                        </a:spcAft>
                      </a:pPr>
                      <a:r>
                        <a:rPr lang="en-US" sz="1100">
                          <a:effectLst/>
                        </a:rPr>
                        <a:t>Rhyme</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86553" marR="86553" marT="0" marB="0"/>
                </a:tc>
              </a:tr>
              <a:tr h="346214">
                <a:tc>
                  <a:txBody>
                    <a:bodyPr/>
                    <a:lstStyle/>
                    <a:p>
                      <a:pPr marL="0" marR="0">
                        <a:lnSpc>
                          <a:spcPct val="107000"/>
                        </a:lnSpc>
                        <a:spcBef>
                          <a:spcPts val="0"/>
                        </a:spcBef>
                        <a:spcAft>
                          <a:spcPts val="0"/>
                        </a:spcAft>
                      </a:pPr>
                      <a:r>
                        <a:rPr lang="en-US" sz="1400" dirty="0" smtClean="0">
                          <a:effectLst/>
                          <a:latin typeface="+mn-lt"/>
                          <a:ea typeface="+mn-ea"/>
                          <a:cs typeface="+mn-cs"/>
                        </a:rPr>
                        <a:t>3.</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86553" marR="86553" marT="0" marB="0"/>
                </a:tc>
                <a:tc>
                  <a:txBody>
                    <a:bodyPr/>
                    <a:lstStyle/>
                    <a:p>
                      <a:pPr marL="0" marR="0">
                        <a:lnSpc>
                          <a:spcPct val="107000"/>
                        </a:lnSpc>
                        <a:spcBef>
                          <a:spcPts val="0"/>
                        </a:spcBef>
                        <a:spcAft>
                          <a:spcPts val="0"/>
                        </a:spcAft>
                      </a:pPr>
                      <a:r>
                        <a:rPr lang="en-US" sz="1400" dirty="0" smtClean="0">
                          <a:effectLst/>
                        </a:rPr>
                        <a:t>Is</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86553" marR="86553" marT="0" marB="0"/>
                </a:tc>
                <a:tc>
                  <a:txBody>
                    <a:bodyPr/>
                    <a:lstStyle/>
                    <a:p>
                      <a:pPr marL="0" marR="0">
                        <a:lnSpc>
                          <a:spcPct val="107000"/>
                        </a:lnSpc>
                        <a:spcBef>
                          <a:spcPts val="0"/>
                        </a:spcBef>
                        <a:spcAft>
                          <a:spcPts val="0"/>
                        </a:spcAft>
                      </a:pPr>
                      <a:r>
                        <a:rPr lang="en-US" sz="1400" dirty="0" smtClean="0">
                          <a:effectLst/>
                          <a:latin typeface="Calibri" panose="020F0502020204030204" pitchFamily="34" charset="0"/>
                          <a:ea typeface="Calibri" panose="020F0502020204030204" pitchFamily="34" charset="0"/>
                          <a:cs typeface="Times New Roman" panose="02020603050405020304" pitchFamily="18" charset="0"/>
                        </a:rPr>
                        <a:t>not</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86553" marR="86553" marT="0" marB="0"/>
                </a:tc>
                <a:tc>
                  <a:txBody>
                    <a:bodyPr/>
                    <a:lstStyle/>
                    <a:p>
                      <a:pPr marL="0" marR="0">
                        <a:lnSpc>
                          <a:spcPct val="107000"/>
                        </a:lnSpc>
                        <a:spcBef>
                          <a:spcPts val="0"/>
                        </a:spcBef>
                        <a:spcAft>
                          <a:spcPts val="0"/>
                        </a:spcAft>
                      </a:pPr>
                      <a:r>
                        <a:rPr lang="en-US" sz="1400" dirty="0" smtClean="0">
                          <a:effectLst/>
                          <a:latin typeface="Calibri" panose="020F0502020204030204" pitchFamily="34" charset="0"/>
                          <a:ea typeface="Calibri" panose="020F0502020204030204" pitchFamily="34" charset="0"/>
                          <a:cs typeface="Times New Roman" panose="02020603050405020304" pitchFamily="18" charset="0"/>
                        </a:rPr>
                        <a:t>dis-</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86553" marR="86553" marT="0" marB="0"/>
                </a:tc>
                <a:tc>
                  <a:txBody>
                    <a:bodyPr/>
                    <a:lstStyle/>
                    <a:p>
                      <a:pPr marL="0" marR="0">
                        <a:lnSpc>
                          <a:spcPct val="107000"/>
                        </a:lnSpc>
                        <a:spcBef>
                          <a:spcPts val="0"/>
                        </a:spcBef>
                        <a:spcAft>
                          <a:spcPts val="0"/>
                        </a:spcAft>
                      </a:pPr>
                      <a:r>
                        <a:rPr lang="en-US" sz="1400" dirty="0" smtClean="0">
                          <a:effectLst/>
                          <a:latin typeface="Calibri" panose="020F0502020204030204" pitchFamily="34" charset="0"/>
                          <a:ea typeface="Calibri" panose="020F0502020204030204" pitchFamily="34" charset="0"/>
                          <a:cs typeface="Times New Roman" panose="02020603050405020304" pitchFamily="18" charset="0"/>
                        </a:rPr>
                        <a:t>solved</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86553" marR="86553" marT="0" marB="0"/>
                </a:tc>
                <a:tc>
                  <a:txBody>
                    <a:bodyPr/>
                    <a:lstStyle/>
                    <a:p>
                      <a:pPr marL="0" marR="0">
                        <a:lnSpc>
                          <a:spcPct val="107000"/>
                        </a:lnSpc>
                        <a:spcBef>
                          <a:spcPts val="0"/>
                        </a:spcBef>
                        <a:spcAft>
                          <a:spcPts val="0"/>
                        </a:spcAft>
                      </a:pPr>
                      <a:r>
                        <a:rPr lang="en-US" sz="1400" dirty="0" smtClean="0">
                          <a:effectLst/>
                          <a:latin typeface="Calibri" panose="020F0502020204030204" pitchFamily="34" charset="0"/>
                          <a:ea typeface="Calibri" panose="020F0502020204030204" pitchFamily="34" charset="0"/>
                          <a:cs typeface="Times New Roman" panose="02020603050405020304" pitchFamily="18" charset="0"/>
                        </a:rPr>
                        <a:t>through</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86553" marR="86553" marT="0" marB="0"/>
                </a:tc>
                <a:tc>
                  <a:txBody>
                    <a:bodyPr/>
                    <a:lstStyle/>
                    <a:p>
                      <a:pPr marL="0" marR="0">
                        <a:lnSpc>
                          <a:spcPct val="107000"/>
                        </a:lnSpc>
                        <a:spcBef>
                          <a:spcPts val="0"/>
                        </a:spcBef>
                        <a:spcAft>
                          <a:spcPts val="0"/>
                        </a:spcAft>
                      </a:pPr>
                      <a:r>
                        <a:rPr lang="en-US" sz="1400" dirty="0" smtClean="0">
                          <a:effectLst/>
                          <a:latin typeface="Calibri" panose="020F0502020204030204" pitchFamily="34" charset="0"/>
                          <a:ea typeface="Calibri" panose="020F0502020204030204" pitchFamily="34" charset="0"/>
                          <a:cs typeface="Times New Roman" panose="02020603050405020304" pitchFamily="18" charset="0"/>
                        </a:rPr>
                        <a:t>my</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86553" marR="86553" marT="0" marB="0"/>
                </a:tc>
                <a:tc>
                  <a:txBody>
                    <a:bodyPr/>
                    <a:lstStyle/>
                    <a:p>
                      <a:pPr marL="0" marR="0">
                        <a:lnSpc>
                          <a:spcPct val="107000"/>
                        </a:lnSpc>
                        <a:spcBef>
                          <a:spcPts val="0"/>
                        </a:spcBef>
                        <a:spcAft>
                          <a:spcPts val="0"/>
                        </a:spcAft>
                      </a:pPr>
                      <a:r>
                        <a:rPr lang="en-US" sz="1400" dirty="0" smtClean="0">
                          <a:effectLst/>
                          <a:latin typeface="Calibri" panose="020F0502020204030204" pitchFamily="34" charset="0"/>
                          <a:ea typeface="Calibri" panose="020F0502020204030204" pitchFamily="34" charset="0"/>
                          <a:cs typeface="Times New Roman" panose="02020603050405020304" pitchFamily="18" charset="0"/>
                        </a:rPr>
                        <a:t>so</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86553" marR="86553" marT="0" marB="0"/>
                </a:tc>
                <a:tc>
                  <a:txBody>
                    <a:bodyPr/>
                    <a:lstStyle/>
                    <a:p>
                      <a:pPr marL="0" marR="0">
                        <a:lnSpc>
                          <a:spcPct val="107000"/>
                        </a:lnSpc>
                        <a:spcBef>
                          <a:spcPts val="0"/>
                        </a:spcBef>
                        <a:spcAft>
                          <a:spcPts val="0"/>
                        </a:spcAft>
                      </a:pPr>
                      <a:r>
                        <a:rPr lang="en-US" sz="1400" dirty="0" smtClean="0">
                          <a:effectLst/>
                          <a:latin typeface="Calibri" panose="020F0502020204030204" pitchFamily="34" charset="0"/>
                          <a:ea typeface="Calibri" panose="020F0502020204030204" pitchFamily="34" charset="0"/>
                          <a:cs typeface="Times New Roman" panose="02020603050405020304" pitchFamily="18" charset="0"/>
                        </a:rPr>
                        <a:t>hot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86553" marR="86553" marT="0" marB="0"/>
                </a:tc>
                <a:tc>
                  <a:txBody>
                    <a:bodyPr/>
                    <a:lstStyle/>
                    <a:p>
                      <a:pPr marL="0" marR="0">
                        <a:lnSpc>
                          <a:spcPct val="107000"/>
                        </a:lnSpc>
                        <a:spcBef>
                          <a:spcPts val="0"/>
                        </a:spcBef>
                        <a:spcAft>
                          <a:spcPts val="0"/>
                        </a:spcAft>
                      </a:pPr>
                      <a:r>
                        <a:rPr lang="en-US" sz="1400" dirty="0" smtClean="0">
                          <a:effectLst/>
                          <a:latin typeface="Calibri" panose="020F0502020204030204" pitchFamily="34" charset="0"/>
                          <a:ea typeface="Calibri" panose="020F0502020204030204" pitchFamily="34" charset="0"/>
                          <a:cs typeface="Times New Roman" panose="02020603050405020304" pitchFamily="18" charset="0"/>
                        </a:rPr>
                        <a:t>de-</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86553" marR="86553" marT="0" marB="0"/>
                </a:tc>
                <a:tc>
                  <a:txBody>
                    <a:bodyPr/>
                    <a:lstStyle/>
                    <a:p>
                      <a:pPr marL="0" marR="0">
                        <a:lnSpc>
                          <a:spcPct val="107000"/>
                        </a:lnSpc>
                        <a:spcBef>
                          <a:spcPts val="0"/>
                        </a:spcBef>
                        <a:spcAft>
                          <a:spcPts val="0"/>
                        </a:spcAft>
                      </a:pPr>
                      <a:r>
                        <a:rPr lang="en-US" sz="1400" dirty="0" smtClean="0">
                          <a:effectLst/>
                          <a:latin typeface="Calibri" panose="020F0502020204030204" pitchFamily="34" charset="0"/>
                          <a:ea typeface="Calibri" panose="020F0502020204030204" pitchFamily="34" charset="0"/>
                          <a:cs typeface="Times New Roman" panose="02020603050405020304" pitchFamily="18" charset="0"/>
                        </a:rPr>
                        <a:t>sire</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86553" marR="86553" marT="0" marB="0"/>
                </a:tc>
                <a:tc vMerge="1">
                  <a:txBody>
                    <a:bodyPr/>
                    <a:lstStyle/>
                    <a:p>
                      <a:endParaRPr lang="en-US"/>
                    </a:p>
                  </a:txBody>
                  <a:tcPr/>
                </a:tc>
                <a:tc>
                  <a:txBody>
                    <a:bodyPr/>
                    <a:lstStyle/>
                    <a:p>
                      <a:pPr marL="0" marR="0">
                        <a:lnSpc>
                          <a:spcPct val="107000"/>
                        </a:lnSpc>
                        <a:spcBef>
                          <a:spcPts val="0"/>
                        </a:spcBef>
                        <a:spcAft>
                          <a:spcPts val="0"/>
                        </a:spcAft>
                      </a:pPr>
                      <a:r>
                        <a:rPr lang="en-US" sz="1400" dirty="0" smtClean="0">
                          <a:effectLst/>
                          <a:latin typeface="Calibri" panose="020F0502020204030204" pitchFamily="34" charset="0"/>
                          <a:ea typeface="Calibri" panose="020F0502020204030204" pitchFamily="34" charset="0"/>
                          <a:cs typeface="Times New Roman" panose="02020603050405020304" pitchFamily="18" charset="0"/>
                        </a:rPr>
                        <a:t>A</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86553" marR="86553" marT="0" marB="0"/>
                </a:tc>
              </a:tr>
              <a:tr h="346214">
                <a:tc>
                  <a:txBody>
                    <a:bodyPr/>
                    <a:lstStyle/>
                    <a:p>
                      <a:pPr marL="0" marR="0">
                        <a:lnSpc>
                          <a:spcPct val="107000"/>
                        </a:lnSpc>
                        <a:spcBef>
                          <a:spcPts val="0"/>
                        </a:spcBef>
                        <a:spcAft>
                          <a:spcPts val="0"/>
                        </a:spcAft>
                      </a:pPr>
                      <a:r>
                        <a:rPr lang="en-US" sz="1400" dirty="0" smtClean="0">
                          <a:effectLst/>
                          <a:latin typeface="+mn-lt"/>
                          <a:ea typeface="+mn-ea"/>
                          <a:cs typeface="+mn-cs"/>
                        </a:rPr>
                        <a:t>4.</a:t>
                      </a:r>
                      <a:r>
                        <a:rPr lang="en-US" sz="1400" baseline="0" dirty="0" smtClean="0">
                          <a:effectLst/>
                          <a:latin typeface="+mn-lt"/>
                          <a:ea typeface="+mn-ea"/>
                          <a:cs typeface="+mn-cs"/>
                        </a:rPr>
                        <a:t>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86553" marR="86553" marT="0" marB="0"/>
                </a:tc>
                <a:tc>
                  <a:txBody>
                    <a:bodyPr/>
                    <a:lstStyle/>
                    <a:p>
                      <a:pPr marL="0" marR="0">
                        <a:lnSpc>
                          <a:spcPct val="107000"/>
                        </a:lnSpc>
                        <a:spcBef>
                          <a:spcPts val="0"/>
                        </a:spcBef>
                        <a:spcAft>
                          <a:spcPts val="0"/>
                        </a:spcAft>
                      </a:pPr>
                      <a:r>
                        <a:rPr lang="en-US" sz="1400" dirty="0">
                          <a:effectLst/>
                        </a:rPr>
                        <a:t> </a:t>
                      </a:r>
                      <a:r>
                        <a:rPr lang="en-US" sz="1400" dirty="0" smtClean="0">
                          <a:effectLst/>
                        </a:rPr>
                        <a:t>But</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86553" marR="86553" marT="0" marB="0"/>
                </a:tc>
                <a:tc>
                  <a:txBody>
                    <a:bodyPr/>
                    <a:lstStyle/>
                    <a:p>
                      <a:pPr marL="0" marR="0">
                        <a:lnSpc>
                          <a:spcPct val="107000"/>
                        </a:lnSpc>
                        <a:spcBef>
                          <a:spcPts val="0"/>
                        </a:spcBef>
                        <a:spcAft>
                          <a:spcPts val="0"/>
                        </a:spcAft>
                      </a:pPr>
                      <a:r>
                        <a:rPr lang="en-US" sz="1400" dirty="0" err="1" smtClean="0">
                          <a:effectLst/>
                          <a:latin typeface="Calibri" panose="020F0502020204030204" pitchFamily="34" charset="0"/>
                          <a:ea typeface="Calibri" panose="020F0502020204030204" pitchFamily="34" charset="0"/>
                          <a:cs typeface="Times New Roman" panose="02020603050405020304" pitchFamily="18" charset="0"/>
                        </a:rPr>
                        <a:t>har</a:t>
                      </a:r>
                      <a:r>
                        <a:rPr lang="en-US" sz="1400" dirty="0" smtClean="0">
                          <a:effectLst/>
                          <a:latin typeface="Calibri" panose="020F0502020204030204" pitchFamily="34" charset="0"/>
                          <a:ea typeface="Calibri" panose="020F0502020204030204" pitchFamily="34" charset="0"/>
                          <a:cs typeface="Times New Roman" panose="02020603050405020304" pitchFamily="18" charset="0"/>
                        </a:rPr>
                        <a:t>-</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86553" marR="86553" marT="0" marB="0"/>
                </a:tc>
                <a:tc>
                  <a:txBody>
                    <a:bodyPr/>
                    <a:lstStyle/>
                    <a:p>
                      <a:pPr marL="0" marR="0">
                        <a:lnSpc>
                          <a:spcPct val="107000"/>
                        </a:lnSpc>
                        <a:spcBef>
                          <a:spcPts val="0"/>
                        </a:spcBef>
                        <a:spcAft>
                          <a:spcPts val="0"/>
                        </a:spcAft>
                      </a:pPr>
                      <a:r>
                        <a:rPr lang="en-US" sz="1400" dirty="0" smtClean="0">
                          <a:effectLst/>
                          <a:latin typeface="Calibri" panose="020F0502020204030204" pitchFamily="34" charset="0"/>
                          <a:ea typeface="Calibri" panose="020F0502020204030204" pitchFamily="34" charset="0"/>
                          <a:cs typeface="Times New Roman" panose="02020603050405020304" pitchFamily="18" charset="0"/>
                        </a:rPr>
                        <a:t>der</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86553" marR="86553" marT="0" marB="0"/>
                </a:tc>
                <a:tc>
                  <a:txBody>
                    <a:bodyPr/>
                    <a:lstStyle/>
                    <a:p>
                      <a:pPr marL="0" marR="0">
                        <a:lnSpc>
                          <a:spcPct val="107000"/>
                        </a:lnSpc>
                        <a:spcBef>
                          <a:spcPts val="0"/>
                        </a:spcBef>
                        <a:spcAft>
                          <a:spcPts val="0"/>
                        </a:spcAft>
                      </a:pPr>
                      <a:r>
                        <a:rPr lang="en-US" sz="1400" dirty="0" smtClean="0">
                          <a:effectLst/>
                          <a:latin typeface="Calibri" panose="020F0502020204030204" pitchFamily="34" charset="0"/>
                          <a:ea typeface="Calibri" panose="020F0502020204030204" pitchFamily="34" charset="0"/>
                          <a:cs typeface="Times New Roman" panose="02020603050405020304" pitchFamily="18" charset="0"/>
                        </a:rPr>
                        <a:t>grows</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86553" marR="86553" marT="0" marB="0"/>
                </a:tc>
                <a:tc>
                  <a:txBody>
                    <a:bodyPr/>
                    <a:lstStyle/>
                    <a:p>
                      <a:pPr marL="0" marR="0">
                        <a:lnSpc>
                          <a:spcPct val="107000"/>
                        </a:lnSpc>
                        <a:spcBef>
                          <a:spcPts val="0"/>
                        </a:spcBef>
                        <a:spcAft>
                          <a:spcPts val="0"/>
                        </a:spcAft>
                      </a:pPr>
                      <a:r>
                        <a:rPr lang="en-US" sz="1400" dirty="0" smtClean="0">
                          <a:effectLst/>
                          <a:latin typeface="Calibri" panose="020F0502020204030204" pitchFamily="34" charset="0"/>
                          <a:ea typeface="Calibri" panose="020F0502020204030204" pitchFamily="34" charset="0"/>
                          <a:cs typeface="Times New Roman" panose="02020603050405020304" pitchFamily="18" charset="0"/>
                        </a:rPr>
                        <a:t>the</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86553" marR="86553" marT="0" marB="0"/>
                </a:tc>
                <a:tc>
                  <a:txBody>
                    <a:bodyPr/>
                    <a:lstStyle/>
                    <a:p>
                      <a:pPr marL="0" marR="0">
                        <a:lnSpc>
                          <a:spcPct val="107000"/>
                        </a:lnSpc>
                        <a:spcBef>
                          <a:spcPts val="0"/>
                        </a:spcBef>
                        <a:spcAft>
                          <a:spcPts val="0"/>
                        </a:spcAft>
                      </a:pPr>
                      <a:r>
                        <a:rPr lang="en-US" sz="1400" dirty="0" smtClean="0">
                          <a:effectLst/>
                          <a:latin typeface="Calibri" panose="020F0502020204030204" pitchFamily="34" charset="0"/>
                          <a:ea typeface="Calibri" panose="020F0502020204030204" pitchFamily="34" charset="0"/>
                          <a:cs typeface="Times New Roman" panose="02020603050405020304" pitchFamily="18" charset="0"/>
                        </a:rPr>
                        <a:t>more</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86553" marR="86553" marT="0" marB="0"/>
                </a:tc>
                <a:tc>
                  <a:txBody>
                    <a:bodyPr/>
                    <a:lstStyle/>
                    <a:p>
                      <a:pPr marL="0" marR="0">
                        <a:lnSpc>
                          <a:spcPct val="107000"/>
                        </a:lnSpc>
                        <a:spcBef>
                          <a:spcPts val="0"/>
                        </a:spcBef>
                        <a:spcAft>
                          <a:spcPts val="0"/>
                        </a:spcAft>
                      </a:pPr>
                      <a:r>
                        <a:rPr lang="en-US" sz="1400" dirty="0" smtClean="0">
                          <a:effectLst/>
                        </a:rPr>
                        <a:t>I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86553" marR="86553" marT="0" marB="0"/>
                </a:tc>
                <a:tc>
                  <a:txBody>
                    <a:bodyPr/>
                    <a:lstStyle/>
                    <a:p>
                      <a:pPr marL="0" marR="0">
                        <a:lnSpc>
                          <a:spcPct val="107000"/>
                        </a:lnSpc>
                        <a:spcBef>
                          <a:spcPts val="0"/>
                        </a:spcBef>
                        <a:spcAft>
                          <a:spcPts val="0"/>
                        </a:spcAft>
                      </a:pPr>
                      <a:r>
                        <a:rPr lang="en-US" sz="1400" dirty="0" smtClean="0">
                          <a:effectLst/>
                        </a:rPr>
                        <a:t>her</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86553" marR="86553" marT="0" marB="0"/>
                </a:tc>
                <a:tc>
                  <a:txBody>
                    <a:bodyPr/>
                    <a:lstStyle/>
                    <a:p>
                      <a:pPr marL="0" marR="0">
                        <a:lnSpc>
                          <a:spcPct val="107000"/>
                        </a:lnSpc>
                        <a:spcBef>
                          <a:spcPts val="0"/>
                        </a:spcBef>
                        <a:spcAft>
                          <a:spcPts val="0"/>
                        </a:spcAft>
                      </a:pPr>
                      <a:r>
                        <a:rPr lang="en-US" sz="1400" dirty="0" err="1" smtClean="0">
                          <a:effectLst/>
                        </a:rPr>
                        <a:t>en</a:t>
                      </a:r>
                      <a:r>
                        <a:rPr lang="en-US" sz="1400" dirty="0" smtClean="0">
                          <a:effectLst/>
                        </a:rPr>
                        <a:t>-</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86553" marR="86553" marT="0" marB="0"/>
                </a:tc>
                <a:tc>
                  <a:txBody>
                    <a:bodyPr/>
                    <a:lstStyle/>
                    <a:p>
                      <a:pPr marL="0" marR="0">
                        <a:lnSpc>
                          <a:spcPct val="107000"/>
                        </a:lnSpc>
                        <a:spcBef>
                          <a:spcPts val="0"/>
                        </a:spcBef>
                        <a:spcAft>
                          <a:spcPts val="0"/>
                        </a:spcAft>
                      </a:pPr>
                      <a:r>
                        <a:rPr lang="en-US" sz="1400" dirty="0" smtClean="0">
                          <a:effectLst/>
                        </a:rPr>
                        <a:t>treat</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86553" marR="86553" marT="0" marB="0"/>
                </a:tc>
                <a:tc vMerge="1">
                  <a:txBody>
                    <a:bodyPr/>
                    <a:lstStyle/>
                    <a:p>
                      <a:endParaRPr lang="en-US"/>
                    </a:p>
                  </a:txBody>
                  <a:tcPr/>
                </a:tc>
                <a:tc>
                  <a:txBody>
                    <a:bodyPr/>
                    <a:lstStyle/>
                    <a:p>
                      <a:pPr marL="0" marR="0">
                        <a:lnSpc>
                          <a:spcPct val="107000"/>
                        </a:lnSpc>
                        <a:spcBef>
                          <a:spcPts val="0"/>
                        </a:spcBef>
                        <a:spcAft>
                          <a:spcPts val="0"/>
                        </a:spcAft>
                      </a:pPr>
                      <a:r>
                        <a:rPr lang="en-US" sz="1400" dirty="0" smtClean="0">
                          <a:effectLst/>
                        </a:rPr>
                        <a:t>B</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86553" marR="86553" marT="0" marB="0"/>
                </a:tc>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1428765028"/>
              </p:ext>
            </p:extLst>
          </p:nvPr>
        </p:nvGraphicFramePr>
        <p:xfrm>
          <a:off x="5447212" y="609600"/>
          <a:ext cx="6126480" cy="3114040"/>
        </p:xfrm>
        <a:graphic>
          <a:graphicData uri="http://schemas.openxmlformats.org/drawingml/2006/table">
            <a:tbl>
              <a:tblPr firstRow="1" bandRow="1">
                <a:tableStyleId>{5C22544A-7EE6-4342-B048-85BDC9FD1C3A}</a:tableStyleId>
              </a:tblPr>
              <a:tblGrid>
                <a:gridCol w="2042160"/>
                <a:gridCol w="2042160"/>
                <a:gridCol w="2042160"/>
              </a:tblGrid>
              <a:tr h="370840">
                <a:tc>
                  <a:txBody>
                    <a:bodyPr/>
                    <a:lstStyle/>
                    <a:p>
                      <a:pPr algn="ctr"/>
                      <a:r>
                        <a:rPr lang="en-US" dirty="0" smtClean="0"/>
                        <a:t>Type</a:t>
                      </a:r>
                      <a:endParaRPr lang="en-US" dirty="0"/>
                    </a:p>
                  </a:txBody>
                  <a:tcPr/>
                </a:tc>
                <a:tc>
                  <a:txBody>
                    <a:bodyPr/>
                    <a:lstStyle/>
                    <a:p>
                      <a:pPr algn="ctr"/>
                      <a:r>
                        <a:rPr lang="en-US" dirty="0" smtClean="0"/>
                        <a:t>Stanzas</a:t>
                      </a:r>
                      <a:endParaRPr lang="en-US" dirty="0"/>
                    </a:p>
                  </a:txBody>
                  <a:tcPr/>
                </a:tc>
                <a:tc>
                  <a:txBody>
                    <a:bodyPr/>
                    <a:lstStyle/>
                    <a:p>
                      <a:pPr algn="ctr"/>
                      <a:r>
                        <a:rPr lang="en-US" dirty="0" smtClean="0"/>
                        <a:t>Rhyme Scheme</a:t>
                      </a:r>
                      <a:endParaRPr lang="en-US" dirty="0"/>
                    </a:p>
                  </a:txBody>
                  <a:tcPr/>
                </a:tc>
              </a:tr>
              <a:tr h="370840">
                <a:tc>
                  <a:txBody>
                    <a:bodyPr/>
                    <a:lstStyle/>
                    <a:p>
                      <a:r>
                        <a:rPr lang="en-US" dirty="0" smtClean="0"/>
                        <a:t>Italian or Petrarchan</a:t>
                      </a:r>
                      <a:endParaRPr lang="en-US" dirty="0"/>
                    </a:p>
                  </a:txBody>
                  <a:tcPr/>
                </a:tc>
                <a:tc>
                  <a:txBody>
                    <a:bodyPr/>
                    <a:lstStyle/>
                    <a:p>
                      <a:r>
                        <a:rPr lang="en-US" dirty="0" smtClean="0"/>
                        <a:t>Octave and a sestet with “turn” or “</a:t>
                      </a:r>
                      <a:r>
                        <a:rPr lang="en-US" dirty="0" err="1" smtClean="0"/>
                        <a:t>volta</a:t>
                      </a:r>
                      <a:r>
                        <a:rPr lang="en-US" dirty="0" smtClean="0"/>
                        <a:t>” after octave</a:t>
                      </a:r>
                      <a:endParaRPr lang="en-US" dirty="0"/>
                    </a:p>
                  </a:txBody>
                  <a:tcPr/>
                </a:tc>
                <a:tc>
                  <a:txBody>
                    <a:bodyPr/>
                    <a:lstStyle/>
                    <a:p>
                      <a:r>
                        <a:rPr lang="en-US" dirty="0" err="1" smtClean="0"/>
                        <a:t>abbaabba</a:t>
                      </a:r>
                      <a:r>
                        <a:rPr lang="en-US" baseline="0" dirty="0" smtClean="0"/>
                        <a:t> </a:t>
                      </a:r>
                      <a:r>
                        <a:rPr lang="en-US" baseline="0" dirty="0" err="1" smtClean="0"/>
                        <a:t>cdecde</a:t>
                      </a:r>
                      <a:endParaRPr lang="en-US" baseline="0" dirty="0" smtClean="0"/>
                    </a:p>
                    <a:p>
                      <a:r>
                        <a:rPr lang="en-US" baseline="0" dirty="0" err="1" smtClean="0"/>
                        <a:t>abbaabba</a:t>
                      </a:r>
                      <a:r>
                        <a:rPr lang="en-US" baseline="0" dirty="0" smtClean="0"/>
                        <a:t> </a:t>
                      </a:r>
                      <a:r>
                        <a:rPr lang="en-US" baseline="0" dirty="0" err="1" smtClean="0"/>
                        <a:t>cdcdee</a:t>
                      </a:r>
                      <a:endParaRPr lang="en-US" baseline="0" dirty="0" smtClean="0"/>
                    </a:p>
                    <a:p>
                      <a:r>
                        <a:rPr lang="en-US" baseline="0" dirty="0" err="1" smtClean="0"/>
                        <a:t>abbaabba</a:t>
                      </a:r>
                      <a:r>
                        <a:rPr lang="en-US" baseline="0" dirty="0" smtClean="0"/>
                        <a:t> </a:t>
                      </a:r>
                      <a:r>
                        <a:rPr lang="en-US" baseline="0" dirty="0" err="1" smtClean="0"/>
                        <a:t>ccddee</a:t>
                      </a:r>
                      <a:endParaRPr lang="en-US" dirty="0"/>
                    </a:p>
                  </a:txBody>
                  <a:tcPr/>
                </a:tc>
              </a:tr>
              <a:tr h="370840">
                <a:tc>
                  <a:txBody>
                    <a:bodyPr/>
                    <a:lstStyle/>
                    <a:p>
                      <a:r>
                        <a:rPr lang="en-US" dirty="0" smtClean="0"/>
                        <a:t>English</a:t>
                      </a:r>
                      <a:r>
                        <a:rPr lang="en-US" baseline="0" dirty="0" smtClean="0"/>
                        <a:t> or Spenserian</a:t>
                      </a:r>
                      <a:endParaRPr lang="en-US" dirty="0"/>
                    </a:p>
                  </a:txBody>
                  <a:tcPr/>
                </a:tc>
                <a:tc>
                  <a:txBody>
                    <a:bodyPr/>
                    <a:lstStyle/>
                    <a:p>
                      <a:r>
                        <a:rPr lang="en-US" dirty="0" smtClean="0"/>
                        <a:t>3 quatrains</a:t>
                      </a:r>
                      <a:r>
                        <a:rPr lang="en-US" baseline="0" dirty="0" smtClean="0"/>
                        <a:t> and a couplet (theme in couplet)</a:t>
                      </a:r>
                      <a:endParaRPr lang="en-US" dirty="0"/>
                    </a:p>
                  </a:txBody>
                  <a:tcPr/>
                </a:tc>
                <a:tc>
                  <a:txBody>
                    <a:bodyPr/>
                    <a:lstStyle/>
                    <a:p>
                      <a:r>
                        <a:rPr lang="en-US" dirty="0" err="1" smtClean="0"/>
                        <a:t>abab</a:t>
                      </a:r>
                      <a:r>
                        <a:rPr lang="en-US" dirty="0" smtClean="0"/>
                        <a:t> </a:t>
                      </a:r>
                      <a:r>
                        <a:rPr lang="en-US" dirty="0" err="1" smtClean="0"/>
                        <a:t>bcbc</a:t>
                      </a:r>
                      <a:r>
                        <a:rPr lang="en-US" dirty="0" smtClean="0"/>
                        <a:t> </a:t>
                      </a:r>
                      <a:r>
                        <a:rPr lang="en-US" dirty="0" err="1" smtClean="0"/>
                        <a:t>cdcd</a:t>
                      </a:r>
                      <a:r>
                        <a:rPr lang="en-US" dirty="0" smtClean="0"/>
                        <a:t> </a:t>
                      </a:r>
                      <a:r>
                        <a:rPr lang="en-US" dirty="0" err="1" smtClean="0"/>
                        <a:t>ee</a:t>
                      </a:r>
                      <a:endParaRPr lang="en-US" dirty="0"/>
                    </a:p>
                  </a:txBody>
                  <a:tcPr/>
                </a:tc>
              </a:tr>
              <a:tr h="370840">
                <a:tc>
                  <a:txBody>
                    <a:bodyPr/>
                    <a:lstStyle/>
                    <a:p>
                      <a:r>
                        <a:rPr lang="en-US" dirty="0" smtClean="0"/>
                        <a:t>Elizabethan</a:t>
                      </a:r>
                      <a:r>
                        <a:rPr lang="en-US" baseline="0" dirty="0" smtClean="0"/>
                        <a:t> or Shakespearean</a:t>
                      </a:r>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3 quatrains</a:t>
                      </a:r>
                      <a:r>
                        <a:rPr lang="en-US" baseline="0" dirty="0" smtClean="0"/>
                        <a:t> and a couplet (theme in couplet)</a:t>
                      </a:r>
                      <a:endParaRPr lang="en-US" dirty="0" smtClean="0"/>
                    </a:p>
                  </a:txBody>
                  <a:tcPr/>
                </a:tc>
                <a:tc>
                  <a:txBody>
                    <a:bodyPr/>
                    <a:lstStyle/>
                    <a:p>
                      <a:r>
                        <a:rPr lang="en-US" dirty="0" err="1" smtClean="0"/>
                        <a:t>abab</a:t>
                      </a:r>
                      <a:r>
                        <a:rPr lang="en-US" dirty="0" smtClean="0"/>
                        <a:t> </a:t>
                      </a:r>
                      <a:r>
                        <a:rPr lang="en-US" dirty="0" err="1" smtClean="0"/>
                        <a:t>cdcd</a:t>
                      </a:r>
                      <a:r>
                        <a:rPr lang="en-US" dirty="0" smtClean="0"/>
                        <a:t> </a:t>
                      </a:r>
                      <a:r>
                        <a:rPr lang="en-US" dirty="0" err="1" smtClean="0"/>
                        <a:t>efef</a:t>
                      </a:r>
                      <a:r>
                        <a:rPr lang="en-US" dirty="0" smtClean="0"/>
                        <a:t> gg</a:t>
                      </a:r>
                      <a:endParaRPr lang="en-US" dirty="0"/>
                    </a:p>
                  </a:txBody>
                  <a:tcPr/>
                </a:tc>
              </a:tr>
            </a:tbl>
          </a:graphicData>
        </a:graphic>
      </p:graphicFrame>
    </p:spTree>
    <p:extLst>
      <p:ext uri="{BB962C8B-B14F-4D97-AF65-F5344CB8AC3E}">
        <p14:creationId xmlns:p14="http://schemas.microsoft.com/office/powerpoint/2010/main" val="7928453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Sonnet Overview</a:t>
            </a:r>
            <a:endParaRPr lang="en-US" dirty="0"/>
          </a:p>
        </p:txBody>
      </p:sp>
      <p:pic>
        <p:nvPicPr>
          <p:cNvPr id="4" name="Content Placeholder 3"/>
          <p:cNvPicPr>
            <a:picLocks noGrp="1" noChangeAspect="1"/>
          </p:cNvPicPr>
          <p:nvPr>
            <p:ph idx="1"/>
          </p:nvPr>
        </p:nvPicPr>
        <p:blipFill>
          <a:blip r:embed="rId2"/>
          <a:stretch>
            <a:fillRect/>
          </a:stretch>
        </p:blipFill>
        <p:spPr>
          <a:xfrm>
            <a:off x="2233749" y="2053109"/>
            <a:ext cx="7955280" cy="4186162"/>
          </a:xfrm>
          <a:prstGeom prst="rect">
            <a:avLst/>
          </a:prstGeom>
        </p:spPr>
      </p:pic>
    </p:spTree>
    <p:extLst>
      <p:ext uri="{BB962C8B-B14F-4D97-AF65-F5344CB8AC3E}">
        <p14:creationId xmlns:p14="http://schemas.microsoft.com/office/powerpoint/2010/main" val="15350297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Shakespearean Sonnet Presentation</a:t>
            </a:r>
            <a:endParaRPr lang="en-US" dirty="0"/>
          </a:p>
        </p:txBody>
      </p:sp>
      <p:sp>
        <p:nvSpPr>
          <p:cNvPr id="3" name="Content Placeholder 2"/>
          <p:cNvSpPr>
            <a:spLocks noGrp="1"/>
          </p:cNvSpPr>
          <p:nvPr>
            <p:ph idx="1"/>
          </p:nvPr>
        </p:nvSpPr>
        <p:spPr>
          <a:xfrm>
            <a:off x="640080" y="1776549"/>
            <a:ext cx="11011989" cy="4663440"/>
          </a:xfrm>
        </p:spPr>
        <p:txBody>
          <a:bodyPr>
            <a:normAutofit fontScale="92500" lnSpcReduction="10000"/>
          </a:bodyPr>
          <a:lstStyle/>
          <a:p>
            <a:pPr lvl="0"/>
            <a:r>
              <a:rPr lang="en-US" dirty="0"/>
              <a:t>Read the sonnet carefully as well as any surrounding notes or text in the literature book. </a:t>
            </a:r>
          </a:p>
          <a:p>
            <a:pPr lvl="0"/>
            <a:r>
              <a:rPr lang="en-US" dirty="0"/>
              <a:t>Write a line by line paraphrase of the sonnet.</a:t>
            </a:r>
          </a:p>
          <a:p>
            <a:pPr lvl="0"/>
            <a:r>
              <a:rPr lang="en-US" dirty="0"/>
              <a:t>Discuss the sonnet’s meaning, structure, literary elements &amp; their effects, and theme.</a:t>
            </a:r>
          </a:p>
          <a:p>
            <a:pPr lvl="0"/>
            <a:r>
              <a:rPr lang="en-US" dirty="0"/>
              <a:t>Research the poem. Find and read at least two credible and scholarly articles about your group’s sonnet. Consider searching the literature databases. Do not use Wikipedia. You will need to include something from your research in your presentation.</a:t>
            </a:r>
          </a:p>
          <a:p>
            <a:pPr lvl="0"/>
            <a:r>
              <a:rPr lang="en-US" dirty="0"/>
              <a:t>Create a multimedia presentation to teach your group’s sonnet to the class. You may use PowerPoint or other presentation method, but should include visuals and sound to enhance your presentation. You may wish to browse YouTube or other internet sites to see what others’ have done with the sonnet and you may even choose to incorporate one of these videos into your presentation. Make the presentation as interesting, engaging, and thorough as you can. Be sure to cite information from your research in your presentation (e.g., you could include parenthetical citations within a PowerPoint with a Works Cited slide at the end).</a:t>
            </a:r>
          </a:p>
          <a:p>
            <a:pPr lvl="0"/>
            <a:r>
              <a:rPr lang="en-US" dirty="0"/>
              <a:t>This presentation counts as a quiz grade.</a:t>
            </a:r>
          </a:p>
          <a:p>
            <a:endParaRPr lang="en-US" dirty="0"/>
          </a:p>
        </p:txBody>
      </p:sp>
    </p:spTree>
    <p:extLst>
      <p:ext uri="{BB962C8B-B14F-4D97-AF65-F5344CB8AC3E}">
        <p14:creationId xmlns:p14="http://schemas.microsoft.com/office/powerpoint/2010/main" val="10147490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Writing an Original Sonnet</a:t>
            </a:r>
            <a:endParaRPr lang="en-US" dirty="0"/>
          </a:p>
        </p:txBody>
      </p:sp>
      <p:sp>
        <p:nvSpPr>
          <p:cNvPr id="3" name="Content Placeholder 2"/>
          <p:cNvSpPr>
            <a:spLocks noGrp="1"/>
          </p:cNvSpPr>
          <p:nvPr>
            <p:ph idx="1"/>
          </p:nvPr>
        </p:nvSpPr>
        <p:spPr>
          <a:xfrm>
            <a:off x="1143000" y="1776549"/>
            <a:ext cx="9875520" cy="4319451"/>
          </a:xfrm>
        </p:spPr>
        <p:txBody>
          <a:bodyPr>
            <a:normAutofit/>
          </a:bodyPr>
          <a:lstStyle/>
          <a:p>
            <a:r>
              <a:rPr lang="en-US" dirty="0"/>
              <a:t>As an individual, </a:t>
            </a:r>
            <a:r>
              <a:rPr lang="en-US" dirty="0" smtClean="0"/>
              <a:t>you are going to write an original </a:t>
            </a:r>
            <a:r>
              <a:rPr lang="en-US" dirty="0"/>
              <a:t>sonnet. </a:t>
            </a:r>
            <a:endParaRPr lang="en-US" dirty="0" smtClean="0"/>
          </a:p>
          <a:p>
            <a:r>
              <a:rPr lang="en-US" dirty="0" smtClean="0"/>
              <a:t>You </a:t>
            </a:r>
            <a:r>
              <a:rPr lang="en-US" dirty="0"/>
              <a:t>may use Petrarchan, Spenserian, or Shakespearean rhyme scheme. Of course, your sonnet needs to be written in iambic pentameter and have 14 lines. </a:t>
            </a:r>
            <a:endParaRPr lang="en-US" dirty="0" smtClean="0"/>
          </a:p>
          <a:p>
            <a:r>
              <a:rPr lang="en-US" dirty="0" smtClean="0"/>
              <a:t>Think </a:t>
            </a:r>
            <a:r>
              <a:rPr lang="en-US" dirty="0"/>
              <a:t>about the meaning of your sonnet and how you will use the structure of the sonnet to develop your main idea. </a:t>
            </a:r>
            <a:endParaRPr lang="en-US" dirty="0" smtClean="0"/>
          </a:p>
          <a:p>
            <a:r>
              <a:rPr lang="en-US" dirty="0" smtClean="0"/>
              <a:t>Use </a:t>
            </a:r>
            <a:r>
              <a:rPr lang="en-US" dirty="0"/>
              <a:t>various literary elements such as the ones you’ve seen in the sonnets we’ve read (conceit, paradox, metaphor, imagery</a:t>
            </a:r>
            <a:r>
              <a:rPr lang="en-US" dirty="0" smtClean="0"/>
              <a:t>).</a:t>
            </a:r>
          </a:p>
          <a:p>
            <a:r>
              <a:rPr lang="en-US" dirty="0" smtClean="0"/>
              <a:t> </a:t>
            </a:r>
            <a:r>
              <a:rPr lang="en-US" dirty="0"/>
              <a:t>Type your sonnet and decorate the page to reflect the poem’s theme.  </a:t>
            </a:r>
            <a:endParaRPr lang="en-US" dirty="0" smtClean="0"/>
          </a:p>
          <a:p>
            <a:r>
              <a:rPr lang="en-US" dirty="0" smtClean="0"/>
              <a:t>On </a:t>
            </a:r>
            <a:r>
              <a:rPr lang="en-US" dirty="0"/>
              <a:t>the back, include a sonnet chart with your sonnet filled in to show its structure. </a:t>
            </a:r>
            <a:endParaRPr lang="en-US" dirty="0" smtClean="0"/>
          </a:p>
          <a:p>
            <a:r>
              <a:rPr lang="en-US" dirty="0" smtClean="0"/>
              <a:t>Your </a:t>
            </a:r>
            <a:r>
              <a:rPr lang="en-US" dirty="0"/>
              <a:t>sonnet counts as a quiz grade. </a:t>
            </a:r>
          </a:p>
          <a:p>
            <a:endParaRPr lang="en-US" dirty="0"/>
          </a:p>
        </p:txBody>
      </p:sp>
    </p:spTree>
    <p:extLst>
      <p:ext uri="{BB962C8B-B14F-4D97-AF65-F5344CB8AC3E}">
        <p14:creationId xmlns:p14="http://schemas.microsoft.com/office/powerpoint/2010/main" val="319464877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Reflection Acronym</a:t>
            </a:r>
            <a:endParaRPr lang="en-US" dirty="0"/>
          </a:p>
        </p:txBody>
      </p:sp>
      <p:sp>
        <p:nvSpPr>
          <p:cNvPr id="3" name="Content Placeholder 2"/>
          <p:cNvSpPr>
            <a:spLocks noGrp="1"/>
          </p:cNvSpPr>
          <p:nvPr>
            <p:ph idx="1"/>
          </p:nvPr>
        </p:nvSpPr>
        <p:spPr/>
        <p:txBody>
          <a:bodyPr/>
          <a:lstStyle/>
          <a:p>
            <a:r>
              <a:rPr lang="en-US" dirty="0"/>
              <a:t>Today we examined two sonnets by Edmund Spenser. Thinking about what we’ve learned about sonnets, write an acronym using the word “Sonnet” that lists or describes some of the sonnet’s key </a:t>
            </a:r>
            <a:r>
              <a:rPr lang="en-US" dirty="0" smtClean="0"/>
              <a:t>features.</a:t>
            </a:r>
          </a:p>
          <a:p>
            <a:r>
              <a:rPr lang="en-US" dirty="0" smtClean="0"/>
              <a:t>S</a:t>
            </a:r>
          </a:p>
          <a:p>
            <a:r>
              <a:rPr lang="en-US" dirty="0" smtClean="0"/>
              <a:t>O</a:t>
            </a:r>
          </a:p>
          <a:p>
            <a:r>
              <a:rPr lang="en-US" dirty="0" smtClean="0"/>
              <a:t>N</a:t>
            </a:r>
          </a:p>
          <a:p>
            <a:r>
              <a:rPr lang="en-US" dirty="0" smtClean="0"/>
              <a:t>N</a:t>
            </a:r>
          </a:p>
          <a:p>
            <a:r>
              <a:rPr lang="en-US" dirty="0" smtClean="0"/>
              <a:t>E</a:t>
            </a:r>
          </a:p>
          <a:p>
            <a:r>
              <a:rPr lang="en-US" dirty="0"/>
              <a:t>T</a:t>
            </a:r>
          </a:p>
        </p:txBody>
      </p:sp>
    </p:spTree>
    <p:extLst>
      <p:ext uri="{BB962C8B-B14F-4D97-AF65-F5344CB8AC3E}">
        <p14:creationId xmlns:p14="http://schemas.microsoft.com/office/powerpoint/2010/main" val="21924752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 of Spenser – True or False</a:t>
            </a:r>
            <a:endParaRPr lang="en-US" dirty="0"/>
          </a:p>
        </p:txBody>
      </p:sp>
      <p:sp>
        <p:nvSpPr>
          <p:cNvPr id="3" name="Content Placeholder 2"/>
          <p:cNvSpPr>
            <a:spLocks noGrp="1"/>
          </p:cNvSpPr>
          <p:nvPr>
            <p:ph idx="1"/>
          </p:nvPr>
        </p:nvSpPr>
        <p:spPr>
          <a:xfrm>
            <a:off x="2009104" y="2057400"/>
            <a:ext cx="9006767" cy="4038600"/>
          </a:xfrm>
        </p:spPr>
        <p:txBody>
          <a:bodyPr>
            <a:normAutofit/>
          </a:bodyPr>
          <a:lstStyle/>
          <a:p>
            <a:r>
              <a:rPr lang="en-US" dirty="0" smtClean="0"/>
              <a:t>1. </a:t>
            </a:r>
            <a:r>
              <a:rPr lang="en-US" dirty="0"/>
              <a:t>generally regarded as the greatest nondramatic poet of the </a:t>
            </a:r>
            <a:r>
              <a:rPr lang="en-US" dirty="0" smtClean="0"/>
              <a:t>Elizabethan </a:t>
            </a:r>
            <a:r>
              <a:rPr lang="en-US" dirty="0"/>
              <a:t>Age</a:t>
            </a:r>
          </a:p>
          <a:p>
            <a:r>
              <a:rPr lang="en-US" dirty="0" smtClean="0"/>
              <a:t>2. supported the Irish in their quest for independence from the British</a:t>
            </a:r>
          </a:p>
          <a:p>
            <a:r>
              <a:rPr lang="en-US" dirty="0" smtClean="0"/>
              <a:t>3. lived in an castle in Ireland </a:t>
            </a:r>
          </a:p>
          <a:p>
            <a:r>
              <a:rPr lang="en-US" dirty="0" smtClean="0"/>
              <a:t>4. criticized Queen Elizabeth’s policies</a:t>
            </a:r>
          </a:p>
          <a:p>
            <a:r>
              <a:rPr lang="en-US" dirty="0" smtClean="0"/>
              <a:t>5. sought to write a vast allegory with 12 books, but only completed 6</a:t>
            </a:r>
          </a:p>
          <a:p>
            <a:r>
              <a:rPr lang="en-US" dirty="0" smtClean="0"/>
              <a:t>6. returned to London after his castle was burned by Irish rebels in 1598</a:t>
            </a:r>
          </a:p>
          <a:p>
            <a:r>
              <a:rPr lang="en-US" dirty="0" smtClean="0"/>
              <a:t>7. died in 1599 and buried near Chaucer in the Poet’s Corner in Westminster Abbey</a:t>
            </a:r>
            <a:endParaRPr lang="en-US" dirty="0"/>
          </a:p>
        </p:txBody>
      </p:sp>
      <p:sp>
        <p:nvSpPr>
          <p:cNvPr id="4" name="TextBox 3"/>
          <p:cNvSpPr txBox="1"/>
          <p:nvPr/>
        </p:nvSpPr>
        <p:spPr>
          <a:xfrm>
            <a:off x="927279" y="2070463"/>
            <a:ext cx="1081825" cy="369332"/>
          </a:xfrm>
          <a:prstGeom prst="rect">
            <a:avLst/>
          </a:prstGeom>
          <a:noFill/>
        </p:spPr>
        <p:txBody>
          <a:bodyPr wrap="square" rtlCol="0">
            <a:spAutoFit/>
          </a:bodyPr>
          <a:lstStyle/>
          <a:p>
            <a:r>
              <a:rPr lang="en-US" dirty="0" smtClean="0"/>
              <a:t>TRUE</a:t>
            </a:r>
            <a:endParaRPr lang="en-US" dirty="0"/>
          </a:p>
        </p:txBody>
      </p:sp>
      <p:sp>
        <p:nvSpPr>
          <p:cNvPr id="5" name="TextBox 4"/>
          <p:cNvSpPr txBox="1"/>
          <p:nvPr/>
        </p:nvSpPr>
        <p:spPr>
          <a:xfrm>
            <a:off x="953403" y="3337921"/>
            <a:ext cx="1081825" cy="369332"/>
          </a:xfrm>
          <a:prstGeom prst="rect">
            <a:avLst/>
          </a:prstGeom>
          <a:noFill/>
        </p:spPr>
        <p:txBody>
          <a:bodyPr wrap="square" rtlCol="0">
            <a:spAutoFit/>
          </a:bodyPr>
          <a:lstStyle/>
          <a:p>
            <a:r>
              <a:rPr lang="en-US" dirty="0" smtClean="0"/>
              <a:t>TRUE</a:t>
            </a:r>
            <a:endParaRPr lang="en-US" dirty="0"/>
          </a:p>
        </p:txBody>
      </p:sp>
      <p:sp>
        <p:nvSpPr>
          <p:cNvPr id="6" name="TextBox 5"/>
          <p:cNvSpPr txBox="1"/>
          <p:nvPr/>
        </p:nvSpPr>
        <p:spPr>
          <a:xfrm>
            <a:off x="952852" y="4308027"/>
            <a:ext cx="1081825" cy="369332"/>
          </a:xfrm>
          <a:prstGeom prst="rect">
            <a:avLst/>
          </a:prstGeom>
          <a:noFill/>
        </p:spPr>
        <p:txBody>
          <a:bodyPr wrap="square" rtlCol="0">
            <a:spAutoFit/>
          </a:bodyPr>
          <a:lstStyle/>
          <a:p>
            <a:r>
              <a:rPr lang="en-US" dirty="0" smtClean="0"/>
              <a:t>TRUE</a:t>
            </a:r>
            <a:endParaRPr lang="en-US" dirty="0"/>
          </a:p>
        </p:txBody>
      </p:sp>
      <p:sp>
        <p:nvSpPr>
          <p:cNvPr id="7" name="TextBox 6"/>
          <p:cNvSpPr txBox="1"/>
          <p:nvPr/>
        </p:nvSpPr>
        <p:spPr>
          <a:xfrm>
            <a:off x="952852" y="2877149"/>
            <a:ext cx="1081825" cy="369332"/>
          </a:xfrm>
          <a:prstGeom prst="rect">
            <a:avLst/>
          </a:prstGeom>
          <a:noFill/>
        </p:spPr>
        <p:txBody>
          <a:bodyPr wrap="square" rtlCol="0">
            <a:spAutoFit/>
          </a:bodyPr>
          <a:lstStyle/>
          <a:p>
            <a:r>
              <a:rPr lang="en-US" dirty="0" smtClean="0"/>
              <a:t>FALSE</a:t>
            </a:r>
            <a:endParaRPr lang="en-US" dirty="0"/>
          </a:p>
        </p:txBody>
      </p:sp>
      <p:sp>
        <p:nvSpPr>
          <p:cNvPr id="8" name="TextBox 7"/>
          <p:cNvSpPr txBox="1"/>
          <p:nvPr/>
        </p:nvSpPr>
        <p:spPr>
          <a:xfrm>
            <a:off x="965915" y="3848060"/>
            <a:ext cx="1081825" cy="369332"/>
          </a:xfrm>
          <a:prstGeom prst="rect">
            <a:avLst/>
          </a:prstGeom>
          <a:noFill/>
        </p:spPr>
        <p:txBody>
          <a:bodyPr wrap="square" rtlCol="0">
            <a:spAutoFit/>
          </a:bodyPr>
          <a:lstStyle/>
          <a:p>
            <a:r>
              <a:rPr lang="en-US" dirty="0" smtClean="0"/>
              <a:t>FALSE</a:t>
            </a:r>
            <a:endParaRPr lang="en-US" dirty="0"/>
          </a:p>
        </p:txBody>
      </p:sp>
      <p:sp>
        <p:nvSpPr>
          <p:cNvPr id="9" name="TextBox 8"/>
          <p:cNvSpPr txBox="1"/>
          <p:nvPr/>
        </p:nvSpPr>
        <p:spPr>
          <a:xfrm>
            <a:off x="953403" y="4780888"/>
            <a:ext cx="1081825" cy="369332"/>
          </a:xfrm>
          <a:prstGeom prst="rect">
            <a:avLst/>
          </a:prstGeom>
          <a:noFill/>
        </p:spPr>
        <p:txBody>
          <a:bodyPr wrap="square" rtlCol="0">
            <a:spAutoFit/>
          </a:bodyPr>
          <a:lstStyle/>
          <a:p>
            <a:r>
              <a:rPr lang="en-US" dirty="0" smtClean="0"/>
              <a:t>TRUE</a:t>
            </a:r>
            <a:endParaRPr lang="en-US" dirty="0"/>
          </a:p>
        </p:txBody>
      </p:sp>
      <p:sp>
        <p:nvSpPr>
          <p:cNvPr id="10" name="TextBox 9"/>
          <p:cNvSpPr txBox="1"/>
          <p:nvPr/>
        </p:nvSpPr>
        <p:spPr>
          <a:xfrm>
            <a:off x="978977" y="5291027"/>
            <a:ext cx="1081825" cy="369332"/>
          </a:xfrm>
          <a:prstGeom prst="rect">
            <a:avLst/>
          </a:prstGeom>
          <a:noFill/>
        </p:spPr>
        <p:txBody>
          <a:bodyPr wrap="square" rtlCol="0">
            <a:spAutoFit/>
          </a:bodyPr>
          <a:lstStyle/>
          <a:p>
            <a:r>
              <a:rPr lang="en-US" dirty="0" smtClean="0"/>
              <a:t>TRUE</a:t>
            </a:r>
            <a:endParaRPr lang="en-US" dirty="0"/>
          </a:p>
        </p:txBody>
      </p:sp>
    </p:spTree>
    <p:extLst>
      <p:ext uri="{BB962C8B-B14F-4D97-AF65-F5344CB8AC3E}">
        <p14:creationId xmlns:p14="http://schemas.microsoft.com/office/powerpoint/2010/main" val="8408159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8"/>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6"/>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9"/>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p:bldP spid="5" grpId="0"/>
      <p:bldP spid="6" grpId="0"/>
      <p:bldP spid="7" grpId="0"/>
      <p:bldP spid="8" grpId="0"/>
      <p:bldP spid="9" grpId="0"/>
      <p:bldP spid="10"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THE FAERIE QUEENE </a:t>
            </a:r>
            <a:r>
              <a:rPr lang="en-US" dirty="0" smtClean="0"/>
              <a:t>BINGO/TIC TAC TOE</a:t>
            </a:r>
            <a:endParaRPr lang="en-US" i="1" dirty="0"/>
          </a:p>
        </p:txBody>
      </p:sp>
      <p:sp>
        <p:nvSpPr>
          <p:cNvPr id="7" name="Content Placeholder 6"/>
          <p:cNvSpPr>
            <a:spLocks noGrp="1"/>
          </p:cNvSpPr>
          <p:nvPr>
            <p:ph idx="1"/>
          </p:nvPr>
        </p:nvSpPr>
        <p:spPr/>
        <p:txBody>
          <a:bodyPr/>
          <a:lstStyle/>
          <a:p>
            <a:r>
              <a:rPr lang="en-US" dirty="0" smtClean="0"/>
              <a:t>We are now going to review some of the key words related to </a:t>
            </a:r>
            <a:r>
              <a:rPr lang="en-US" i="1" dirty="0" smtClean="0"/>
              <a:t>The Faerie </a:t>
            </a:r>
            <a:r>
              <a:rPr lang="en-US" i="1" dirty="0" err="1" smtClean="0"/>
              <a:t>Queene</a:t>
            </a:r>
            <a:r>
              <a:rPr lang="en-US" dirty="0" smtClean="0"/>
              <a:t>. </a:t>
            </a:r>
          </a:p>
          <a:p>
            <a:r>
              <a:rPr lang="en-US" dirty="0" smtClean="0"/>
              <a:t>You will receive a Bingo board with terms inside each box. You will need to create “chips” to use as markers. As I call out the identification/definition, mark the corresponding term if it appears on your card.</a:t>
            </a:r>
          </a:p>
          <a:p>
            <a:r>
              <a:rPr lang="en-US" dirty="0" smtClean="0"/>
              <a:t>When you get three in a row (like in tic-tac-toe), you will call out the last name of the author of this Renaissance masterpiece (i.e., “Spenser”). </a:t>
            </a:r>
          </a:p>
          <a:p>
            <a:r>
              <a:rPr lang="en-US" dirty="0" smtClean="0"/>
              <a:t>When a person calls out “Spenser,” he or she will tell the class the three terms that he/she matched along with their definition. Do not clear your board since we will continue to find a second winner.</a:t>
            </a:r>
            <a:endParaRPr lang="en-US" dirty="0"/>
          </a:p>
        </p:txBody>
      </p:sp>
    </p:spTree>
    <p:extLst>
      <p:ext uri="{BB962C8B-B14F-4D97-AF65-F5344CB8AC3E}">
        <p14:creationId xmlns:p14="http://schemas.microsoft.com/office/powerpoint/2010/main" val="138839575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 what was Spenser’s point?</a:t>
            </a:r>
            <a:endParaRPr lang="en-US" dirty="0"/>
          </a:p>
        </p:txBody>
      </p:sp>
      <p:sp>
        <p:nvSpPr>
          <p:cNvPr id="3" name="Content Placeholder 2"/>
          <p:cNvSpPr>
            <a:spLocks noGrp="1"/>
          </p:cNvSpPr>
          <p:nvPr>
            <p:ph idx="1"/>
          </p:nvPr>
        </p:nvSpPr>
        <p:spPr/>
        <p:txBody>
          <a:bodyPr/>
          <a:lstStyle/>
          <a:p>
            <a:r>
              <a:rPr lang="en-US" dirty="0" smtClean="0"/>
              <a:t>Remember two of the overarching question we asked at the beginning of this unit:</a:t>
            </a:r>
          </a:p>
          <a:p>
            <a:pPr marL="45720" indent="0" algn="ctr">
              <a:buNone/>
            </a:pPr>
            <a:r>
              <a:rPr lang="en-US" i="1" dirty="0" smtClean="0"/>
              <a:t>What </a:t>
            </a:r>
            <a:r>
              <a:rPr lang="en-US" i="1" dirty="0"/>
              <a:t>is the</a:t>
            </a:r>
            <a:r>
              <a:rPr lang="en-US" dirty="0"/>
              <a:t> IDEAL SOCIETY?</a:t>
            </a:r>
          </a:p>
          <a:p>
            <a:pPr marL="45720" indent="0" algn="ctr">
              <a:buNone/>
            </a:pPr>
            <a:r>
              <a:rPr lang="en-US" i="1" dirty="0" smtClean="0"/>
              <a:t>Should </a:t>
            </a:r>
            <a:r>
              <a:rPr lang="en-US" i="1" dirty="0"/>
              <a:t>religion be tied to</a:t>
            </a:r>
            <a:r>
              <a:rPr lang="en-US" dirty="0"/>
              <a:t> POLITICS</a:t>
            </a:r>
            <a:r>
              <a:rPr lang="en-US" dirty="0" smtClean="0"/>
              <a:t>?</a:t>
            </a:r>
          </a:p>
          <a:p>
            <a:r>
              <a:rPr lang="en-US" dirty="0" smtClean="0"/>
              <a:t>Spenser comments on both of these questions in </a:t>
            </a:r>
            <a:r>
              <a:rPr lang="en-US" i="1" dirty="0" smtClean="0"/>
              <a:t>The Faerie </a:t>
            </a:r>
            <a:r>
              <a:rPr lang="en-US" i="1" dirty="0" err="1" smtClean="0"/>
              <a:t>Queene</a:t>
            </a:r>
            <a:r>
              <a:rPr lang="en-US" dirty="0" smtClean="0"/>
              <a:t>. What do you think his response to these questions would be and why?</a:t>
            </a:r>
            <a:endParaRPr lang="en-US" dirty="0"/>
          </a:p>
          <a:p>
            <a:r>
              <a:rPr lang="en-US" dirty="0" smtClean="0"/>
              <a:t>Now, we will present our own allegories based on Spenser’s </a:t>
            </a:r>
            <a:r>
              <a:rPr lang="en-US" i="1" dirty="0" smtClean="0"/>
              <a:t>Faerie </a:t>
            </a:r>
            <a:r>
              <a:rPr lang="en-US" i="1" dirty="0" err="1" smtClean="0"/>
              <a:t>Queene</a:t>
            </a:r>
            <a:r>
              <a:rPr lang="en-US" dirty="0" smtClean="0"/>
              <a:t>. Explain what you’re group was trying to do and then present your project. </a:t>
            </a:r>
            <a:endParaRPr lang="en-US" dirty="0"/>
          </a:p>
        </p:txBody>
      </p:sp>
    </p:spTree>
    <p:extLst>
      <p:ext uri="{BB962C8B-B14F-4D97-AF65-F5344CB8AC3E}">
        <p14:creationId xmlns:p14="http://schemas.microsoft.com/office/powerpoint/2010/main" val="34146052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Reflecting on Allegory and </a:t>
            </a:r>
            <a:br>
              <a:rPr lang="en-US" dirty="0" smtClean="0"/>
            </a:br>
            <a:r>
              <a:rPr lang="en-US" i="1" dirty="0" smtClean="0"/>
              <a:t>The Faerie </a:t>
            </a:r>
            <a:r>
              <a:rPr lang="en-US" i="1" dirty="0" err="1" smtClean="0"/>
              <a:t>Queene</a:t>
            </a:r>
            <a:endParaRPr lang="en-US" dirty="0"/>
          </a:p>
        </p:txBody>
      </p:sp>
      <p:sp>
        <p:nvSpPr>
          <p:cNvPr id="3" name="Content Placeholder 2"/>
          <p:cNvSpPr>
            <a:spLocks noGrp="1"/>
          </p:cNvSpPr>
          <p:nvPr>
            <p:ph idx="1"/>
          </p:nvPr>
        </p:nvSpPr>
        <p:spPr/>
        <p:txBody>
          <a:bodyPr>
            <a:normAutofit/>
          </a:bodyPr>
          <a:lstStyle/>
          <a:p>
            <a:r>
              <a:rPr lang="en-US" sz="2400" dirty="0" smtClean="0"/>
              <a:t>In thinking about Edmund Spenser, </a:t>
            </a:r>
            <a:r>
              <a:rPr lang="en-US" sz="2400" i="1" dirty="0" smtClean="0"/>
              <a:t>The Faerie </a:t>
            </a:r>
            <a:r>
              <a:rPr lang="en-US" sz="2400" i="1" dirty="0" err="1" smtClean="0"/>
              <a:t>Queene</a:t>
            </a:r>
            <a:r>
              <a:rPr lang="en-US" sz="2400" dirty="0" smtClean="0"/>
              <a:t>, and my group’s allegory</a:t>
            </a:r>
          </a:p>
          <a:p>
            <a:r>
              <a:rPr lang="en-US" sz="3600" dirty="0" smtClean="0"/>
              <a:t>3</a:t>
            </a:r>
            <a:r>
              <a:rPr lang="en-US" sz="2400" dirty="0" smtClean="0"/>
              <a:t> things I learned</a:t>
            </a:r>
          </a:p>
          <a:p>
            <a:r>
              <a:rPr lang="en-US" sz="3600" dirty="0" smtClean="0"/>
              <a:t>2</a:t>
            </a:r>
            <a:r>
              <a:rPr lang="en-US" sz="2400" dirty="0" smtClean="0"/>
              <a:t> ways I contributed</a:t>
            </a:r>
          </a:p>
          <a:p>
            <a:r>
              <a:rPr lang="en-US" sz="3600" dirty="0" smtClean="0"/>
              <a:t>1</a:t>
            </a:r>
            <a:r>
              <a:rPr lang="en-US" sz="2400" dirty="0" smtClean="0"/>
              <a:t> question I have or connection I make</a:t>
            </a:r>
            <a:endParaRPr lang="en-US" sz="2400" dirty="0"/>
          </a:p>
        </p:txBody>
      </p:sp>
    </p:spTree>
    <p:extLst>
      <p:ext uri="{BB962C8B-B14F-4D97-AF65-F5344CB8AC3E}">
        <p14:creationId xmlns:p14="http://schemas.microsoft.com/office/powerpoint/2010/main" val="11053700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is love so complicated?</a:t>
            </a:r>
            <a:endParaRPr lang="en-US" dirty="0"/>
          </a:p>
        </p:txBody>
      </p:sp>
      <p:sp>
        <p:nvSpPr>
          <p:cNvPr id="3" name="Content Placeholder 2"/>
          <p:cNvSpPr>
            <a:spLocks noGrp="1"/>
          </p:cNvSpPr>
          <p:nvPr>
            <p:ph idx="1"/>
          </p:nvPr>
        </p:nvSpPr>
        <p:spPr/>
        <p:txBody>
          <a:bodyPr/>
          <a:lstStyle/>
          <a:p>
            <a:r>
              <a:rPr lang="en-US" dirty="0" smtClean="0"/>
              <a:t>That’s another one of those overarching questions we asked at the beginning of this unit. </a:t>
            </a:r>
            <a:endParaRPr lang="en-US" dirty="0"/>
          </a:p>
          <a:p>
            <a:r>
              <a:rPr lang="en-US" dirty="0" smtClean="0"/>
              <a:t>For centuries, writers have explored this topic and the many forms of love. We have discussed various love metaphors and what those metaphors suggest.</a:t>
            </a:r>
          </a:p>
          <a:p>
            <a:r>
              <a:rPr lang="en-US" dirty="0" smtClean="0"/>
              <a:t>We also looked at Sir Thomas Wyatt’s “Whoso List to Hunt,” a sonnet about his love for Anne Boleyn. What metaphor did Wyatt use in his sonnet? What was this metaphor suggesting?</a:t>
            </a:r>
          </a:p>
          <a:p>
            <a:r>
              <a:rPr lang="en-US" dirty="0" smtClean="0"/>
              <a:t>Today, we are going to look at two more sonnets that look at various aspects of love. Each sonnet uses metaphors to express their main ideas.</a:t>
            </a:r>
            <a:endParaRPr lang="en-US" dirty="0"/>
          </a:p>
        </p:txBody>
      </p:sp>
    </p:spTree>
    <p:extLst>
      <p:ext uri="{BB962C8B-B14F-4D97-AF65-F5344CB8AC3E}">
        <p14:creationId xmlns:p14="http://schemas.microsoft.com/office/powerpoint/2010/main" val="222395892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Sonnet 30 &amp; Sonnet 75 (pp. 218-219)</a:t>
            </a:r>
            <a:endParaRPr lang="en-US" dirty="0"/>
          </a:p>
        </p:txBody>
      </p:sp>
      <p:sp>
        <p:nvSpPr>
          <p:cNvPr id="3" name="Content Placeholder 2"/>
          <p:cNvSpPr>
            <a:spLocks noGrp="1"/>
          </p:cNvSpPr>
          <p:nvPr>
            <p:ph idx="1"/>
          </p:nvPr>
        </p:nvSpPr>
        <p:spPr/>
        <p:txBody>
          <a:bodyPr/>
          <a:lstStyle/>
          <a:p>
            <a:pPr marL="45720" indent="0">
              <a:buNone/>
            </a:pPr>
            <a:r>
              <a:rPr lang="en-US" dirty="0" smtClean="0"/>
              <a:t>Spenser wrote a series of 89 love sonnets called </a:t>
            </a:r>
            <a:r>
              <a:rPr lang="en-US" i="1" dirty="0" smtClean="0"/>
              <a:t>Amoretti (</a:t>
            </a:r>
            <a:r>
              <a:rPr lang="en-US" dirty="0" smtClean="0"/>
              <a:t>“little love poems”) recording a man’s two-year courtship of a woman named Elizabeth (perhaps Spenser’s courtship of his bride, Elizabeth Boyle, </a:t>
            </a:r>
            <a:r>
              <a:rPr lang="en-US" dirty="0"/>
              <a:t>an Anglo-Irish woman </a:t>
            </a:r>
            <a:r>
              <a:rPr lang="en-US" dirty="0" smtClean="0"/>
              <a:t>whom Spenser married after his first wife died).</a:t>
            </a:r>
          </a:p>
          <a:p>
            <a:pPr marL="502920" indent="-457200">
              <a:buFont typeface="+mj-lt"/>
              <a:buAutoNum type="arabicPeriod"/>
            </a:pPr>
            <a:r>
              <a:rPr lang="en-US" dirty="0" smtClean="0"/>
              <a:t>What metaphor does the sonnet employ?</a:t>
            </a:r>
          </a:p>
          <a:p>
            <a:pPr marL="502920" indent="-457200">
              <a:buFont typeface="+mj-lt"/>
              <a:buAutoNum type="arabicPeriod"/>
            </a:pPr>
            <a:r>
              <a:rPr lang="en-US" dirty="0" smtClean="0"/>
              <a:t>What does this metaphor suggest about love?</a:t>
            </a:r>
          </a:p>
          <a:p>
            <a:pPr marL="502920" indent="-457200">
              <a:buFont typeface="+mj-lt"/>
              <a:buAutoNum type="arabicPeriod"/>
            </a:pPr>
            <a:r>
              <a:rPr lang="en-US" dirty="0" smtClean="0"/>
              <a:t>What paradoxical idea does each sonnet contain? How does this paradox actually make sense?</a:t>
            </a:r>
            <a:endParaRPr lang="en-US" dirty="0"/>
          </a:p>
        </p:txBody>
      </p:sp>
    </p:spTree>
    <p:extLst>
      <p:ext uri="{BB962C8B-B14F-4D97-AF65-F5344CB8AC3E}">
        <p14:creationId xmlns:p14="http://schemas.microsoft.com/office/powerpoint/2010/main" val="1551773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Conceits</a:t>
            </a:r>
            <a:endParaRPr lang="en-US" dirty="0"/>
          </a:p>
        </p:txBody>
      </p:sp>
      <p:sp>
        <p:nvSpPr>
          <p:cNvPr id="3" name="Content Placeholder 2"/>
          <p:cNvSpPr>
            <a:spLocks noGrp="1"/>
          </p:cNvSpPr>
          <p:nvPr>
            <p:ph idx="1"/>
          </p:nvPr>
        </p:nvSpPr>
        <p:spPr>
          <a:xfrm>
            <a:off x="1143000" y="1802674"/>
            <a:ext cx="9872871" cy="4293326"/>
          </a:xfrm>
        </p:spPr>
        <p:txBody>
          <a:bodyPr>
            <a:normAutofit/>
          </a:bodyPr>
          <a:lstStyle/>
          <a:p>
            <a:r>
              <a:rPr lang="en-US" dirty="0" smtClean="0"/>
              <a:t>A fanciful comparison of two apparently very different things</a:t>
            </a:r>
          </a:p>
          <a:p>
            <a:r>
              <a:rPr lang="en-US" dirty="0" smtClean="0"/>
              <a:t>Remember, Edward Taylor’s poem “</a:t>
            </a:r>
            <a:r>
              <a:rPr lang="en-US" dirty="0" err="1" smtClean="0"/>
              <a:t>Huswifery</a:t>
            </a:r>
            <a:r>
              <a:rPr lang="en-US" dirty="0" smtClean="0"/>
              <a:t>” that we read last year in which he compared God’s grace to the process of making cloth.</a:t>
            </a:r>
          </a:p>
          <a:p>
            <a:r>
              <a:rPr lang="en-US" dirty="0" smtClean="0"/>
              <a:t>The</a:t>
            </a:r>
            <a:r>
              <a:rPr lang="en-US" dirty="0"/>
              <a:t> Petrarchan conceit </a:t>
            </a:r>
            <a:r>
              <a:rPr lang="en-US" dirty="0" smtClean="0"/>
              <a:t>- a </a:t>
            </a:r>
            <a:r>
              <a:rPr lang="en-US" dirty="0"/>
              <a:t>man's love interest is referred to in hyperbole. For instance, the lover is a ship on a stormy sea, and his mistress is either </a:t>
            </a:r>
            <a:r>
              <a:rPr lang="en-US" dirty="0" smtClean="0"/>
              <a:t>“a </a:t>
            </a:r>
            <a:r>
              <a:rPr lang="en-US" dirty="0"/>
              <a:t>cloud of dark </a:t>
            </a:r>
            <a:r>
              <a:rPr lang="en-US" dirty="0" smtClean="0"/>
              <a:t>disdain” </a:t>
            </a:r>
            <a:r>
              <a:rPr lang="en-US" dirty="0"/>
              <a:t>or the </a:t>
            </a:r>
            <a:r>
              <a:rPr lang="en-US" dirty="0" smtClean="0"/>
              <a:t>sun.</a:t>
            </a:r>
            <a:endParaRPr lang="en-US" dirty="0"/>
          </a:p>
          <a:p>
            <a:r>
              <a:rPr lang="en-US" dirty="0" smtClean="0"/>
              <a:t>Once inventive images in the early sonnets became </a:t>
            </a:r>
            <a:r>
              <a:rPr lang="en-US" dirty="0"/>
              <a:t>clichés in the poetry of later imitators. Romeo uses hackneyed Petrarchan conceits when describing his love for </a:t>
            </a:r>
            <a:r>
              <a:rPr lang="en-US" dirty="0" smtClean="0"/>
              <a:t>Rosalind </a:t>
            </a:r>
            <a:r>
              <a:rPr lang="en-US" dirty="0"/>
              <a:t>as </a:t>
            </a:r>
            <a:r>
              <a:rPr lang="en-US" dirty="0" smtClean="0"/>
              <a:t>“bright </a:t>
            </a:r>
            <a:r>
              <a:rPr lang="en-US" dirty="0"/>
              <a:t>smoke, cold fire, sick </a:t>
            </a:r>
            <a:r>
              <a:rPr lang="en-US" dirty="0" smtClean="0"/>
              <a:t>health.”</a:t>
            </a:r>
            <a:endParaRPr lang="en-US" dirty="0"/>
          </a:p>
          <a:p>
            <a:r>
              <a:rPr lang="en-US" dirty="0" smtClean="0"/>
              <a:t>In “Sonnet 75,” Spenser uses what is called the </a:t>
            </a:r>
            <a:r>
              <a:rPr lang="en-US" i="1" dirty="0" smtClean="0"/>
              <a:t>eternizing conceit</a:t>
            </a:r>
            <a:r>
              <a:rPr lang="en-US" dirty="0"/>
              <a:t> </a:t>
            </a:r>
            <a:r>
              <a:rPr lang="en-US" dirty="0" smtClean="0"/>
              <a:t>- </a:t>
            </a:r>
            <a:r>
              <a:rPr lang="en-US" dirty="0"/>
              <a:t>making the human subject of a poem immortal through </a:t>
            </a:r>
            <a:r>
              <a:rPr lang="en-US" dirty="0" smtClean="0"/>
              <a:t>poetry. </a:t>
            </a:r>
            <a:endParaRPr lang="en-US" dirty="0"/>
          </a:p>
        </p:txBody>
      </p:sp>
    </p:spTree>
    <p:extLst>
      <p:ext uri="{BB962C8B-B14F-4D97-AF65-F5344CB8AC3E}">
        <p14:creationId xmlns:p14="http://schemas.microsoft.com/office/powerpoint/2010/main" val="63621180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Images of Love</a:t>
            </a:r>
            <a:endParaRPr lang="en-US" dirty="0"/>
          </a:p>
        </p:txBody>
      </p:sp>
      <p:sp>
        <p:nvSpPr>
          <p:cNvPr id="3" name="Content Placeholder 2"/>
          <p:cNvSpPr>
            <a:spLocks noGrp="1"/>
          </p:cNvSpPr>
          <p:nvPr>
            <p:ph idx="1"/>
          </p:nvPr>
        </p:nvSpPr>
        <p:spPr/>
        <p:txBody>
          <a:bodyPr/>
          <a:lstStyle/>
          <a:p>
            <a:r>
              <a:rPr lang="en-US" dirty="0" smtClean="0"/>
              <a:t>In Sonnet 30, what images suggest desire or indifference?</a:t>
            </a:r>
          </a:p>
          <a:p>
            <a:r>
              <a:rPr lang="en-US" dirty="0" smtClean="0"/>
              <a:t>In Sonnet 75, what images suggest love’s impermanence? </a:t>
            </a:r>
          </a:p>
          <a:p>
            <a:r>
              <a:rPr lang="en-US" dirty="0" smtClean="0"/>
              <a:t>What are some comparisons you might make about love?</a:t>
            </a:r>
          </a:p>
          <a:p>
            <a:pPr lvl="1"/>
            <a:r>
              <a:rPr lang="en-US" dirty="0" smtClean="0"/>
              <a:t>Love’s passion is like ____________.</a:t>
            </a:r>
          </a:p>
          <a:p>
            <a:pPr lvl="1"/>
            <a:r>
              <a:rPr lang="en-US" dirty="0" smtClean="0"/>
              <a:t>Falling out of love is like ____________.</a:t>
            </a:r>
          </a:p>
          <a:p>
            <a:pPr lvl="1"/>
            <a:r>
              <a:rPr lang="en-US" dirty="0" smtClean="0"/>
              <a:t>Commitment even in the rough times is like ___________.</a:t>
            </a:r>
            <a:endParaRPr lang="en-US" dirty="0"/>
          </a:p>
        </p:txBody>
      </p:sp>
    </p:spTree>
    <p:extLst>
      <p:ext uri="{BB962C8B-B14F-4D97-AF65-F5344CB8AC3E}">
        <p14:creationId xmlns:p14="http://schemas.microsoft.com/office/powerpoint/2010/main" val="820955099"/>
      </p:ext>
    </p:extLst>
  </p:cSld>
  <p:clrMapOvr>
    <a:masterClrMapping/>
  </p:clrMapOvr>
  <p:timing>
    <p:tnLst>
      <p:par>
        <p:cTn id="1" dur="indefinite" restart="never" nodeType="tmRoot"/>
      </p:par>
    </p:tnLst>
  </p:timing>
</p:sld>
</file>

<file path=ppt/theme/theme1.xml><?xml version="1.0" encoding="utf-8"?>
<a:theme xmlns:a="http://schemas.openxmlformats.org/drawingml/2006/main" name="Basis">
  <a:themeElements>
    <a:clrScheme name="Basis">
      <a:dk1>
        <a:srgbClr val="000000"/>
      </a:dk1>
      <a:lt1>
        <a:srgbClr val="FFFFFF"/>
      </a:lt1>
      <a:dk2>
        <a:srgbClr val="565349"/>
      </a:dk2>
      <a:lt2>
        <a:srgbClr val="DDDDDD"/>
      </a:lt2>
      <a:accent1>
        <a:srgbClr val="A6B727"/>
      </a:accent1>
      <a:accent2>
        <a:srgbClr val="DF5327"/>
      </a:accent2>
      <a:accent3>
        <a:srgbClr val="FE9E00"/>
      </a:accent3>
      <a:accent4>
        <a:srgbClr val="418AB3"/>
      </a:accent4>
      <a:accent5>
        <a:srgbClr val="D7D447"/>
      </a:accent5>
      <a:accent6>
        <a:srgbClr val="818183"/>
      </a:accent6>
      <a:hlink>
        <a:srgbClr val="F59E00"/>
      </a:hlink>
      <a:folHlink>
        <a:srgbClr val="B2B2B2"/>
      </a:folHlink>
    </a:clrScheme>
    <a:fontScheme name="Basis">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sis">
      <a:fillStyleLst>
        <a:solidFill>
          <a:schemeClr val="phClr"/>
        </a:solidFill>
        <a:solidFill>
          <a:schemeClr val="phClr">
            <a:tint val="55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Basis" id="{5665723A-49BA-4B57-8411-A56F8F207965}" vid="{90E45F77-AEFC-46EF-A7C1-5B338C297B02}"/>
    </a:ext>
  </a:extLst>
</a:theme>
</file>

<file path=docProps/app.xml><?xml version="1.0" encoding="utf-8"?>
<Properties xmlns="http://schemas.openxmlformats.org/officeDocument/2006/extended-properties" xmlns:vt="http://schemas.openxmlformats.org/officeDocument/2006/docPropsVTypes">
  <Template>TM03457444[[fn=Basis]]</Template>
  <TotalTime>286</TotalTime>
  <Words>1188</Words>
  <Application>Microsoft Office PowerPoint</Application>
  <PresentationFormat>Widescreen</PresentationFormat>
  <Paragraphs>139</Paragraphs>
  <Slides>14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Calibri</vt:lpstr>
      <vt:lpstr>Corbel</vt:lpstr>
      <vt:lpstr>Times New Roman</vt:lpstr>
      <vt:lpstr>Basis</vt:lpstr>
      <vt:lpstr>Spenserian sonnets</vt:lpstr>
      <vt:lpstr>Review of Spenser – True or False</vt:lpstr>
      <vt:lpstr>THE FAERIE QUEENE BINGO/TIC TAC TOE</vt:lpstr>
      <vt:lpstr>So what was Spenser’s point?</vt:lpstr>
      <vt:lpstr>Reflecting on Allegory and  The Faerie Queene</vt:lpstr>
      <vt:lpstr>Why is love so complicated?</vt:lpstr>
      <vt:lpstr>Sonnet 30 &amp; Sonnet 75 (pp. 218-219)</vt:lpstr>
      <vt:lpstr>Conceits</vt:lpstr>
      <vt:lpstr>Images of Love</vt:lpstr>
      <vt:lpstr>Sonnet Structure</vt:lpstr>
      <vt:lpstr>Sonnet Overview</vt:lpstr>
      <vt:lpstr>Shakespearean Sonnet Presentation</vt:lpstr>
      <vt:lpstr>Writing an Original Sonnet</vt:lpstr>
      <vt:lpstr>Reflection Acronym</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Spenserian sonnets</dc:title>
  <dc:creator>Molly Coffman</dc:creator>
  <cp:lastModifiedBy>Molly Coffman</cp:lastModifiedBy>
  <cp:revision>16</cp:revision>
  <dcterms:created xsi:type="dcterms:W3CDTF">2016-10-07T16:53:22Z</dcterms:created>
  <dcterms:modified xsi:type="dcterms:W3CDTF">2016-10-07T21:39:57Z</dcterms:modified>
</cp:coreProperties>
</file>