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63" r:id="rId6"/>
    <p:sldId id="278" r:id="rId7"/>
    <p:sldId id="259" r:id="rId8"/>
    <p:sldId id="264" r:id="rId9"/>
    <p:sldId id="279" r:id="rId10"/>
    <p:sldId id="260" r:id="rId11"/>
    <p:sldId id="261" r:id="rId12"/>
    <p:sldId id="265" r:id="rId13"/>
    <p:sldId id="280" r:id="rId14"/>
    <p:sldId id="266" r:id="rId15"/>
    <p:sldId id="281" r:id="rId16"/>
    <p:sldId id="271" r:id="rId17"/>
    <p:sldId id="267" r:id="rId18"/>
    <p:sldId id="287" r:id="rId19"/>
    <p:sldId id="268" r:id="rId20"/>
    <p:sldId id="282" r:id="rId21"/>
    <p:sldId id="269" r:id="rId22"/>
    <p:sldId id="283" r:id="rId23"/>
    <p:sldId id="270" r:id="rId24"/>
    <p:sldId id="284" r:id="rId25"/>
    <p:sldId id="274" r:id="rId26"/>
    <p:sldId id="275" r:id="rId27"/>
    <p:sldId id="272" r:id="rId28"/>
    <p:sldId id="285" r:id="rId29"/>
    <p:sldId id="289" r:id="rId30"/>
    <p:sldId id="276" r:id="rId31"/>
    <p:sldId id="288" r:id="rId32"/>
    <p:sldId id="286" r:id="rId33"/>
    <p:sldId id="277" r:id="rId34"/>
    <p:sldId id="273"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0FEA05-9B04-913F-20F8-AE61B5522DFE}" v="775" dt="2023-09-26T00:16:56.619"/>
    <p1510:client id="{ACF1B8FE-A54C-D221-097A-BB631B7E69B2}" v="12" dt="2020-10-29T14:56:37.167"/>
    <p1510:client id="{F8174ABC-BA4F-2C91-7A29-BE910ADD2BAA}" v="18" dt="2020-10-30T12:53:02.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285"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L. Coffman" userId="S::mlcoffman@jmcss.org::2ed183d1-ceb8-4be9-a4ba-1a0778a92ba5" providerId="AD" clId="Web-{F8174ABC-BA4F-2C91-7A29-BE910ADD2BAA}"/>
    <pc:docChg chg="modSld">
      <pc:chgData name="Molly L. Coffman" userId="S::mlcoffman@jmcss.org::2ed183d1-ceb8-4be9-a4ba-1a0778a92ba5" providerId="AD" clId="Web-{F8174ABC-BA4F-2C91-7A29-BE910ADD2BAA}" dt="2020-10-30T12:53:01.186" v="13" actId="20577"/>
      <pc:docMkLst>
        <pc:docMk/>
      </pc:docMkLst>
      <pc:sldChg chg="modSp">
        <pc:chgData name="Molly L. Coffman" userId="S::mlcoffman@jmcss.org::2ed183d1-ceb8-4be9-a4ba-1a0778a92ba5" providerId="AD" clId="Web-{F8174ABC-BA4F-2C91-7A29-BE910ADD2BAA}" dt="2020-10-30T12:52:31.076" v="0" actId="20577"/>
        <pc:sldMkLst>
          <pc:docMk/>
          <pc:sldMk cId="626261273" sldId="272"/>
        </pc:sldMkLst>
        <pc:spChg chg="mod">
          <ac:chgData name="Molly L. Coffman" userId="S::mlcoffman@jmcss.org::2ed183d1-ceb8-4be9-a4ba-1a0778a92ba5" providerId="AD" clId="Web-{F8174ABC-BA4F-2C91-7A29-BE910ADD2BAA}" dt="2020-10-30T12:52:31.076" v="0" actId="20577"/>
          <ac:spMkLst>
            <pc:docMk/>
            <pc:sldMk cId="626261273" sldId="272"/>
            <ac:spMk id="4" creationId="{00000000-0000-0000-0000-000000000000}"/>
          </ac:spMkLst>
        </pc:spChg>
      </pc:sldChg>
      <pc:sldChg chg="modSp">
        <pc:chgData name="Molly L. Coffman" userId="S::mlcoffman@jmcss.org::2ed183d1-ceb8-4be9-a4ba-1a0778a92ba5" providerId="AD" clId="Web-{F8174ABC-BA4F-2C91-7A29-BE910ADD2BAA}" dt="2020-10-30T12:52:38.530" v="5" actId="20577"/>
        <pc:sldMkLst>
          <pc:docMk/>
          <pc:sldMk cId="44893634" sldId="276"/>
        </pc:sldMkLst>
        <pc:spChg chg="mod">
          <ac:chgData name="Molly L. Coffman" userId="S::mlcoffman@jmcss.org::2ed183d1-ceb8-4be9-a4ba-1a0778a92ba5" providerId="AD" clId="Web-{F8174ABC-BA4F-2C91-7A29-BE910ADD2BAA}" dt="2020-10-30T12:52:38.530" v="5" actId="20577"/>
          <ac:spMkLst>
            <pc:docMk/>
            <pc:sldMk cId="44893634" sldId="276"/>
            <ac:spMk id="4" creationId="{00000000-0000-0000-0000-000000000000}"/>
          </ac:spMkLst>
        </pc:spChg>
      </pc:sldChg>
      <pc:sldChg chg="modSp">
        <pc:chgData name="Molly L. Coffman" userId="S::mlcoffman@jmcss.org::2ed183d1-ceb8-4be9-a4ba-1a0778a92ba5" providerId="AD" clId="Web-{F8174ABC-BA4F-2C91-7A29-BE910ADD2BAA}" dt="2020-10-30T12:52:59.655" v="11" actId="20577"/>
        <pc:sldMkLst>
          <pc:docMk/>
          <pc:sldMk cId="1085820542" sldId="277"/>
        </pc:sldMkLst>
        <pc:spChg chg="mod">
          <ac:chgData name="Molly L. Coffman" userId="S::mlcoffman@jmcss.org::2ed183d1-ceb8-4be9-a4ba-1a0778a92ba5" providerId="AD" clId="Web-{F8174ABC-BA4F-2C91-7A29-BE910ADD2BAA}" dt="2020-10-30T12:52:59.655" v="11" actId="20577"/>
          <ac:spMkLst>
            <pc:docMk/>
            <pc:sldMk cId="1085820542" sldId="277"/>
            <ac:spMk id="4" creationId="{00000000-0000-0000-0000-000000000000}"/>
          </ac:spMkLst>
        </pc:spChg>
      </pc:sldChg>
      <pc:sldChg chg="modSp">
        <pc:chgData name="Molly L. Coffman" userId="S::mlcoffman@jmcss.org::2ed183d1-ceb8-4be9-a4ba-1a0778a92ba5" providerId="AD" clId="Web-{F8174ABC-BA4F-2C91-7A29-BE910ADD2BAA}" dt="2020-10-30T12:52:50.499" v="8" actId="20577"/>
        <pc:sldMkLst>
          <pc:docMk/>
          <pc:sldMk cId="4247970981" sldId="288"/>
        </pc:sldMkLst>
        <pc:spChg chg="mod">
          <ac:chgData name="Molly L. Coffman" userId="S::mlcoffman@jmcss.org::2ed183d1-ceb8-4be9-a4ba-1a0778a92ba5" providerId="AD" clId="Web-{F8174ABC-BA4F-2C91-7A29-BE910ADD2BAA}" dt="2020-10-30T12:52:50.499" v="8" actId="20577"/>
          <ac:spMkLst>
            <pc:docMk/>
            <pc:sldMk cId="4247970981" sldId="288"/>
            <ac:spMk id="4" creationId="{00000000-0000-0000-0000-000000000000}"/>
          </ac:spMkLst>
        </pc:spChg>
      </pc:sldChg>
    </pc:docChg>
  </pc:docChgLst>
  <pc:docChgLst>
    <pc:chgData name="Molly L. Coffman" userId="S::mlcoffman@jmcss.org::2ed183d1-ceb8-4be9-a4ba-1a0778a92ba5" providerId="AD" clId="Web-{020FEA05-9B04-913F-20F8-AE61B5522DFE}"/>
    <pc:docChg chg="addSld delSld modSld sldOrd">
      <pc:chgData name="Molly L. Coffman" userId="S::mlcoffman@jmcss.org::2ed183d1-ceb8-4be9-a4ba-1a0778a92ba5" providerId="AD" clId="Web-{020FEA05-9B04-913F-20F8-AE61B5522DFE}" dt="2023-09-26T00:16:52.963" v="511" actId="20577"/>
      <pc:docMkLst>
        <pc:docMk/>
      </pc:docMkLst>
      <pc:sldChg chg="ord">
        <pc:chgData name="Molly L. Coffman" userId="S::mlcoffman@jmcss.org::2ed183d1-ceb8-4be9-a4ba-1a0778a92ba5" providerId="AD" clId="Web-{020FEA05-9B04-913F-20F8-AE61B5522DFE}" dt="2023-09-25T23:50:50.457" v="234"/>
        <pc:sldMkLst>
          <pc:docMk/>
          <pc:sldMk cId="1600127533" sldId="273"/>
        </pc:sldMkLst>
      </pc:sldChg>
      <pc:sldChg chg="modSp">
        <pc:chgData name="Molly L. Coffman" userId="S::mlcoffman@jmcss.org::2ed183d1-ceb8-4be9-a4ba-1a0778a92ba5" providerId="AD" clId="Web-{020FEA05-9B04-913F-20F8-AE61B5522DFE}" dt="2023-09-25T23:25:43.623" v="5" actId="20577"/>
        <pc:sldMkLst>
          <pc:docMk/>
          <pc:sldMk cId="1971295632" sldId="274"/>
        </pc:sldMkLst>
        <pc:spChg chg="mod">
          <ac:chgData name="Molly L. Coffman" userId="S::mlcoffman@jmcss.org::2ed183d1-ceb8-4be9-a4ba-1a0778a92ba5" providerId="AD" clId="Web-{020FEA05-9B04-913F-20F8-AE61B5522DFE}" dt="2023-09-25T23:25:43.623" v="5" actId="20577"/>
          <ac:spMkLst>
            <pc:docMk/>
            <pc:sldMk cId="1971295632" sldId="274"/>
            <ac:spMk id="3" creationId="{00000000-0000-0000-0000-000000000000}"/>
          </ac:spMkLst>
        </pc:spChg>
      </pc:sldChg>
      <pc:sldChg chg="modSp">
        <pc:chgData name="Molly L. Coffman" userId="S::mlcoffman@jmcss.org::2ed183d1-ceb8-4be9-a4ba-1a0778a92ba5" providerId="AD" clId="Web-{020FEA05-9B04-913F-20F8-AE61B5522DFE}" dt="2023-09-25T23:32:14.340" v="106" actId="20577"/>
        <pc:sldMkLst>
          <pc:docMk/>
          <pc:sldMk cId="24248204" sldId="285"/>
        </pc:sldMkLst>
        <pc:spChg chg="mod">
          <ac:chgData name="Molly L. Coffman" userId="S::mlcoffman@jmcss.org::2ed183d1-ceb8-4be9-a4ba-1a0778a92ba5" providerId="AD" clId="Web-{020FEA05-9B04-913F-20F8-AE61B5522DFE}" dt="2023-09-25T23:32:14.340" v="106" actId="20577"/>
          <ac:spMkLst>
            <pc:docMk/>
            <pc:sldMk cId="24248204" sldId="285"/>
            <ac:spMk id="3" creationId="{00000000-0000-0000-0000-000000000000}"/>
          </ac:spMkLst>
        </pc:spChg>
      </pc:sldChg>
      <pc:sldChg chg="modSp">
        <pc:chgData name="Molly L. Coffman" userId="S::mlcoffman@jmcss.org::2ed183d1-ceb8-4be9-a4ba-1a0778a92ba5" providerId="AD" clId="Web-{020FEA05-9B04-913F-20F8-AE61B5522DFE}" dt="2023-09-25T23:50:04.471" v="231" actId="14100"/>
        <pc:sldMkLst>
          <pc:docMk/>
          <pc:sldMk cId="401203457" sldId="286"/>
        </pc:sldMkLst>
        <pc:spChg chg="mod">
          <ac:chgData name="Molly L. Coffman" userId="S::mlcoffman@jmcss.org::2ed183d1-ceb8-4be9-a4ba-1a0778a92ba5" providerId="AD" clId="Web-{020FEA05-9B04-913F-20F8-AE61B5522DFE}" dt="2023-09-25T23:50:04.471" v="231" actId="14100"/>
          <ac:spMkLst>
            <pc:docMk/>
            <pc:sldMk cId="401203457" sldId="286"/>
            <ac:spMk id="3" creationId="{00000000-0000-0000-0000-000000000000}"/>
          </ac:spMkLst>
        </pc:spChg>
      </pc:sldChg>
      <pc:sldChg chg="modSp add replId">
        <pc:chgData name="Molly L. Coffman" userId="S::mlcoffman@jmcss.org::2ed183d1-ceb8-4be9-a4ba-1a0778a92ba5" providerId="AD" clId="Web-{020FEA05-9B04-913F-20F8-AE61B5522DFE}" dt="2023-09-25T23:40:57.296" v="190" actId="20577"/>
        <pc:sldMkLst>
          <pc:docMk/>
          <pc:sldMk cId="1293973904" sldId="289"/>
        </pc:sldMkLst>
        <pc:spChg chg="mod">
          <ac:chgData name="Molly L. Coffman" userId="S::mlcoffman@jmcss.org::2ed183d1-ceb8-4be9-a4ba-1a0778a92ba5" providerId="AD" clId="Web-{020FEA05-9B04-913F-20F8-AE61B5522DFE}" dt="2023-09-25T23:40:57.296" v="190" actId="20577"/>
          <ac:spMkLst>
            <pc:docMk/>
            <pc:sldMk cId="1293973904" sldId="289"/>
            <ac:spMk id="3" creationId="{00000000-0000-0000-0000-000000000000}"/>
          </ac:spMkLst>
        </pc:spChg>
      </pc:sldChg>
      <pc:sldChg chg="modSp add ord replId">
        <pc:chgData name="Molly L. Coffman" userId="S::mlcoffman@jmcss.org::2ed183d1-ceb8-4be9-a4ba-1a0778a92ba5" providerId="AD" clId="Web-{020FEA05-9B04-913F-20F8-AE61B5522DFE}" dt="2023-09-25T23:56:22.062" v="308" actId="20577"/>
        <pc:sldMkLst>
          <pc:docMk/>
          <pc:sldMk cId="3236039508" sldId="290"/>
        </pc:sldMkLst>
        <pc:spChg chg="mod">
          <ac:chgData name="Molly L. Coffman" userId="S::mlcoffman@jmcss.org::2ed183d1-ceb8-4be9-a4ba-1a0778a92ba5" providerId="AD" clId="Web-{020FEA05-9B04-913F-20F8-AE61B5522DFE}" dt="2023-09-25T23:56:22.062" v="308" actId="20577"/>
          <ac:spMkLst>
            <pc:docMk/>
            <pc:sldMk cId="3236039508" sldId="290"/>
            <ac:spMk id="3" creationId="{00000000-0000-0000-0000-000000000000}"/>
          </ac:spMkLst>
        </pc:spChg>
      </pc:sldChg>
      <pc:sldChg chg="modSp add replId">
        <pc:chgData name="Molly L. Coffman" userId="S::mlcoffman@jmcss.org::2ed183d1-ceb8-4be9-a4ba-1a0778a92ba5" providerId="AD" clId="Web-{020FEA05-9B04-913F-20F8-AE61B5522DFE}" dt="2023-09-26T00:12:12.734" v="501" actId="20577"/>
        <pc:sldMkLst>
          <pc:docMk/>
          <pc:sldMk cId="3280624045" sldId="291"/>
        </pc:sldMkLst>
        <pc:spChg chg="mod">
          <ac:chgData name="Molly L. Coffman" userId="S::mlcoffman@jmcss.org::2ed183d1-ceb8-4be9-a4ba-1a0778a92ba5" providerId="AD" clId="Web-{020FEA05-9B04-913F-20F8-AE61B5522DFE}" dt="2023-09-26T00:12:12.734" v="501" actId="20577"/>
          <ac:spMkLst>
            <pc:docMk/>
            <pc:sldMk cId="3280624045" sldId="291"/>
            <ac:spMk id="3" creationId="{00000000-0000-0000-0000-000000000000}"/>
          </ac:spMkLst>
        </pc:spChg>
      </pc:sldChg>
      <pc:sldChg chg="modSp add ord replId">
        <pc:chgData name="Molly L. Coffman" userId="S::mlcoffman@jmcss.org::2ed183d1-ceb8-4be9-a4ba-1a0778a92ba5" providerId="AD" clId="Web-{020FEA05-9B04-913F-20F8-AE61B5522DFE}" dt="2023-09-26T00:16:52.963" v="511" actId="20577"/>
        <pc:sldMkLst>
          <pc:docMk/>
          <pc:sldMk cId="16344838" sldId="292"/>
        </pc:sldMkLst>
        <pc:spChg chg="mod">
          <ac:chgData name="Molly L. Coffman" userId="S::mlcoffman@jmcss.org::2ed183d1-ceb8-4be9-a4ba-1a0778a92ba5" providerId="AD" clId="Web-{020FEA05-9B04-913F-20F8-AE61B5522DFE}" dt="2023-09-26T00:16:52.963" v="511" actId="20577"/>
          <ac:spMkLst>
            <pc:docMk/>
            <pc:sldMk cId="16344838" sldId="292"/>
            <ac:spMk id="3" creationId="{00000000-0000-0000-0000-000000000000}"/>
          </ac:spMkLst>
        </pc:spChg>
      </pc:sldChg>
      <pc:sldChg chg="modSp add replId">
        <pc:chgData name="Molly L. Coffman" userId="S::mlcoffman@jmcss.org::2ed183d1-ceb8-4be9-a4ba-1a0778a92ba5" providerId="AD" clId="Web-{020FEA05-9B04-913F-20F8-AE61B5522DFE}" dt="2023-09-26T00:11:12.779" v="489" actId="20577"/>
        <pc:sldMkLst>
          <pc:docMk/>
          <pc:sldMk cId="3826461575" sldId="293"/>
        </pc:sldMkLst>
        <pc:spChg chg="mod">
          <ac:chgData name="Molly L. Coffman" userId="S::mlcoffman@jmcss.org::2ed183d1-ceb8-4be9-a4ba-1a0778a92ba5" providerId="AD" clId="Web-{020FEA05-9B04-913F-20F8-AE61B5522DFE}" dt="2023-09-26T00:11:12.779" v="489" actId="20577"/>
          <ac:spMkLst>
            <pc:docMk/>
            <pc:sldMk cId="3826461575" sldId="293"/>
            <ac:spMk id="3" creationId="{00000000-0000-0000-0000-000000000000}"/>
          </ac:spMkLst>
        </pc:spChg>
      </pc:sldChg>
      <pc:sldChg chg="modSp add del replId">
        <pc:chgData name="Molly L. Coffman" userId="S::mlcoffman@jmcss.org::2ed183d1-ceb8-4be9-a4ba-1a0778a92ba5" providerId="AD" clId="Web-{020FEA05-9B04-913F-20F8-AE61B5522DFE}" dt="2023-09-26T00:00:21.445" v="366"/>
        <pc:sldMkLst>
          <pc:docMk/>
          <pc:sldMk cId="1448388436" sldId="294"/>
        </pc:sldMkLst>
        <pc:spChg chg="mod">
          <ac:chgData name="Molly L. Coffman" userId="S::mlcoffman@jmcss.org::2ed183d1-ceb8-4be9-a4ba-1a0778a92ba5" providerId="AD" clId="Web-{020FEA05-9B04-913F-20F8-AE61B5522DFE}" dt="2023-09-26T00:00:16.976" v="365" actId="20577"/>
          <ac:spMkLst>
            <pc:docMk/>
            <pc:sldMk cId="1448388436" sldId="294"/>
            <ac:spMk id="3" creationId="{00000000-0000-0000-0000-000000000000}"/>
          </ac:spMkLst>
        </pc:spChg>
      </pc:sldChg>
      <pc:sldChg chg="modSp add replId">
        <pc:chgData name="Molly L. Coffman" userId="S::mlcoffman@jmcss.org::2ed183d1-ceb8-4be9-a4ba-1a0778a92ba5" providerId="AD" clId="Web-{020FEA05-9B04-913F-20F8-AE61B5522DFE}" dt="2023-09-26T00:01:44.760" v="412" actId="14100"/>
        <pc:sldMkLst>
          <pc:docMk/>
          <pc:sldMk cId="4194606942" sldId="294"/>
        </pc:sldMkLst>
        <pc:spChg chg="mod">
          <ac:chgData name="Molly L. Coffman" userId="S::mlcoffman@jmcss.org::2ed183d1-ceb8-4be9-a4ba-1a0778a92ba5" providerId="AD" clId="Web-{020FEA05-9B04-913F-20F8-AE61B5522DFE}" dt="2023-09-26T00:01:44.760" v="412" actId="14100"/>
          <ac:spMkLst>
            <pc:docMk/>
            <pc:sldMk cId="4194606942" sldId="294"/>
            <ac:spMk id="3" creationId="{00000000-0000-0000-0000-000000000000}"/>
          </ac:spMkLst>
        </pc:spChg>
      </pc:sldChg>
    </pc:docChg>
  </pc:docChgLst>
  <pc:docChgLst>
    <pc:chgData name="Molly L. Coffman" userId="10033FFF8B25067B@LIVE.COM" providerId="AD" clId="Web-{D205A811-2073-4FB5-BB8D-AF667ADA1A39}"/>
    <pc:docChg chg="addSld modSld modSection">
      <pc:chgData name="Molly L. Coffman" userId="10033FFF8B25067B@LIVE.COM" providerId="AD" clId="Web-{D205A811-2073-4FB5-BB8D-AF667ADA1A39}" dt="2018-02-22T01:21:11.193" v="200"/>
      <pc:docMkLst>
        <pc:docMk/>
      </pc:docMkLst>
      <pc:sldChg chg="modSp">
        <pc:chgData name="Molly L. Coffman" userId="10033FFF8B25067B@LIVE.COM" providerId="AD" clId="Web-{D205A811-2073-4FB5-BB8D-AF667ADA1A39}" dt="2018-02-22T01:12:26.461" v="41"/>
        <pc:sldMkLst>
          <pc:docMk/>
          <pc:sldMk cId="3622625124" sldId="256"/>
        </pc:sldMkLst>
        <pc:spChg chg="mod">
          <ac:chgData name="Molly L. Coffman" userId="10033FFF8B25067B@LIVE.COM" providerId="AD" clId="Web-{D205A811-2073-4FB5-BB8D-AF667ADA1A39}" dt="2018-02-22T01:12:06.414" v="26"/>
          <ac:spMkLst>
            <pc:docMk/>
            <pc:sldMk cId="3622625124" sldId="256"/>
            <ac:spMk id="2" creationId="{00000000-0000-0000-0000-000000000000}"/>
          </ac:spMkLst>
        </pc:spChg>
        <pc:spChg chg="mod">
          <ac:chgData name="Molly L. Coffman" userId="10033FFF8B25067B@LIVE.COM" providerId="AD" clId="Web-{D205A811-2073-4FB5-BB8D-AF667ADA1A39}" dt="2018-02-22T01:12:26.461" v="41"/>
          <ac:spMkLst>
            <pc:docMk/>
            <pc:sldMk cId="3622625124" sldId="256"/>
            <ac:spMk id="3" creationId="{00000000-0000-0000-0000-000000000000}"/>
          </ac:spMkLst>
        </pc:spChg>
      </pc:sldChg>
      <pc:sldChg chg="modSp new">
        <pc:chgData name="Molly L. Coffman" userId="10033FFF8B25067B@LIVE.COM" providerId="AD" clId="Web-{D205A811-2073-4FB5-BB8D-AF667ADA1A39}" dt="2018-02-22T01:13:20.119" v="70"/>
        <pc:sldMkLst>
          <pc:docMk/>
          <pc:sldMk cId="1460714693" sldId="257"/>
        </pc:sldMkLst>
        <pc:spChg chg="mod">
          <ac:chgData name="Molly L. Coffman" userId="10033FFF8B25067B@LIVE.COM" providerId="AD" clId="Web-{D205A811-2073-4FB5-BB8D-AF667ADA1A39}" dt="2018-02-22T01:13:03.681" v="61"/>
          <ac:spMkLst>
            <pc:docMk/>
            <pc:sldMk cId="1460714693" sldId="257"/>
            <ac:spMk id="2" creationId="{803745BF-F057-46A7-BB53-2ED7D0115E9B}"/>
          </ac:spMkLst>
        </pc:spChg>
        <pc:spChg chg="mod">
          <ac:chgData name="Molly L. Coffman" userId="10033FFF8B25067B@LIVE.COM" providerId="AD" clId="Web-{D205A811-2073-4FB5-BB8D-AF667ADA1A39}" dt="2018-02-22T01:13:20.119" v="70"/>
          <ac:spMkLst>
            <pc:docMk/>
            <pc:sldMk cId="1460714693" sldId="257"/>
            <ac:spMk id="3" creationId="{752E7EA1-F933-4549-B310-E930312D5335}"/>
          </ac:spMkLst>
        </pc:spChg>
      </pc:sldChg>
      <pc:sldChg chg="addSp modSp new addAnim modAnim">
        <pc:chgData name="Molly L. Coffman" userId="10033FFF8B25067B@LIVE.COM" providerId="AD" clId="Web-{D205A811-2073-4FB5-BB8D-AF667ADA1A39}" dt="2018-02-22T01:21:11.193" v="200"/>
        <pc:sldMkLst>
          <pc:docMk/>
          <pc:sldMk cId="1659712008" sldId="258"/>
        </pc:sldMkLst>
        <pc:spChg chg="mod">
          <ac:chgData name="Molly L. Coffman" userId="10033FFF8B25067B@LIVE.COM" providerId="AD" clId="Web-{D205A811-2073-4FB5-BB8D-AF667ADA1A39}" dt="2018-02-22T01:14:15.495" v="89"/>
          <ac:spMkLst>
            <pc:docMk/>
            <pc:sldMk cId="1659712008" sldId="258"/>
            <ac:spMk id="2" creationId="{0F0D051C-ED3A-4BF9-8D34-4955CA18A087}"/>
          </ac:spMkLst>
        </pc:spChg>
        <pc:spChg chg="mod">
          <ac:chgData name="Molly L. Coffman" userId="10033FFF8B25067B@LIVE.COM" providerId="AD" clId="Web-{D205A811-2073-4FB5-BB8D-AF667ADA1A39}" dt="2018-02-22T01:17:28.359" v="143"/>
          <ac:spMkLst>
            <pc:docMk/>
            <pc:sldMk cId="1659712008" sldId="258"/>
            <ac:spMk id="3" creationId="{10B6ED34-D0E1-4DBD-A05C-8D358F8A472D}"/>
          </ac:spMkLst>
        </pc:spChg>
        <pc:spChg chg="add mod">
          <ac:chgData name="Molly L. Coffman" userId="10033FFF8B25067B@LIVE.COM" providerId="AD" clId="Web-{D205A811-2073-4FB5-BB8D-AF667ADA1A39}" dt="2018-02-22T01:18:17.189" v="151"/>
          <ac:spMkLst>
            <pc:docMk/>
            <pc:sldMk cId="1659712008" sldId="258"/>
            <ac:spMk id="4" creationId="{B8986381-D520-4783-BE92-F53DE3C38ED1}"/>
          </ac:spMkLst>
        </pc:spChg>
        <pc:spChg chg="add mod">
          <ac:chgData name="Molly L. Coffman" userId="10033FFF8B25067B@LIVE.COM" providerId="AD" clId="Web-{D205A811-2073-4FB5-BB8D-AF667ADA1A39}" dt="2018-02-22T01:19:06.768" v="171"/>
          <ac:spMkLst>
            <pc:docMk/>
            <pc:sldMk cId="1659712008" sldId="258"/>
            <ac:spMk id="5" creationId="{23496FBE-0E90-478E-BF8F-CB065DC2419B}"/>
          </ac:spMkLst>
        </pc:spChg>
        <pc:spChg chg="add mod">
          <ac:chgData name="Molly L. Coffman" userId="10033FFF8B25067B@LIVE.COM" providerId="AD" clId="Web-{D205A811-2073-4FB5-BB8D-AF667ADA1A39}" dt="2018-02-22T01:19:25.441" v="173"/>
          <ac:spMkLst>
            <pc:docMk/>
            <pc:sldMk cId="1659712008" sldId="258"/>
            <ac:spMk id="6" creationId="{3676EA0D-E382-4035-9988-6BFD442033B8}"/>
          </ac:spMkLst>
        </pc:spChg>
        <pc:spChg chg="add mod">
          <ac:chgData name="Molly L. Coffman" userId="10033FFF8B25067B@LIVE.COM" providerId="AD" clId="Web-{D205A811-2073-4FB5-BB8D-AF667ADA1A39}" dt="2018-02-22T01:20:01.535" v="196"/>
          <ac:spMkLst>
            <pc:docMk/>
            <pc:sldMk cId="1659712008" sldId="258"/>
            <ac:spMk id="7" creationId="{CDE8361B-6898-44BA-8CA1-DC6CD47A7538}"/>
          </ac:spMkLst>
        </pc:spChg>
      </pc:sldChg>
    </pc:docChg>
  </pc:docChgLst>
  <pc:docChgLst>
    <pc:chgData name="Molly L. Coffman" userId="S::mlcoffman@jmcss.org::2ed183d1-ceb8-4be9-a4ba-1a0778a92ba5" providerId="AD" clId="Web-{ACF1B8FE-A54C-D221-097A-BB631B7E69B2}"/>
    <pc:docChg chg="modSld">
      <pc:chgData name="Molly L. Coffman" userId="S::mlcoffman@jmcss.org::2ed183d1-ceb8-4be9-a4ba-1a0778a92ba5" providerId="AD" clId="Web-{ACF1B8FE-A54C-D221-097A-BB631B7E69B2}" dt="2020-10-29T14:56:37.167" v="11" actId="20577"/>
      <pc:docMkLst>
        <pc:docMk/>
      </pc:docMkLst>
      <pc:sldChg chg="modSp">
        <pc:chgData name="Molly L. Coffman" userId="S::mlcoffman@jmcss.org::2ed183d1-ceb8-4be9-a4ba-1a0778a92ba5" providerId="AD" clId="Web-{ACF1B8FE-A54C-D221-097A-BB631B7E69B2}" dt="2020-10-29T14:56:19.885" v="3" actId="20577"/>
        <pc:sldMkLst>
          <pc:docMk/>
          <pc:sldMk cId="3638751847" sldId="282"/>
        </pc:sldMkLst>
        <pc:spChg chg="mod">
          <ac:chgData name="Molly L. Coffman" userId="S::mlcoffman@jmcss.org::2ed183d1-ceb8-4be9-a4ba-1a0778a92ba5" providerId="AD" clId="Web-{ACF1B8FE-A54C-D221-097A-BB631B7E69B2}" dt="2020-10-29T14:56:19.885" v="3" actId="20577"/>
          <ac:spMkLst>
            <pc:docMk/>
            <pc:sldMk cId="3638751847" sldId="282"/>
            <ac:spMk id="4" creationId="{00000000-0000-0000-0000-000000000000}"/>
          </ac:spMkLst>
        </pc:spChg>
      </pc:sldChg>
      <pc:sldChg chg="modSp">
        <pc:chgData name="Molly L. Coffman" userId="S::mlcoffman@jmcss.org::2ed183d1-ceb8-4be9-a4ba-1a0778a92ba5" providerId="AD" clId="Web-{ACF1B8FE-A54C-D221-097A-BB631B7E69B2}" dt="2020-10-29T14:56:25.744" v="6" actId="20577"/>
        <pc:sldMkLst>
          <pc:docMk/>
          <pc:sldMk cId="2503835184" sldId="283"/>
        </pc:sldMkLst>
        <pc:spChg chg="mod">
          <ac:chgData name="Molly L. Coffman" userId="S::mlcoffman@jmcss.org::2ed183d1-ceb8-4be9-a4ba-1a0778a92ba5" providerId="AD" clId="Web-{ACF1B8FE-A54C-D221-097A-BB631B7E69B2}" dt="2020-10-29T14:56:25.744" v="6" actId="20577"/>
          <ac:spMkLst>
            <pc:docMk/>
            <pc:sldMk cId="2503835184" sldId="283"/>
            <ac:spMk id="4" creationId="{00000000-0000-0000-0000-000000000000}"/>
          </ac:spMkLst>
        </pc:spChg>
      </pc:sldChg>
      <pc:sldChg chg="modSp">
        <pc:chgData name="Molly L. Coffman" userId="S::mlcoffman@jmcss.org::2ed183d1-ceb8-4be9-a4ba-1a0778a92ba5" providerId="AD" clId="Web-{ACF1B8FE-A54C-D221-097A-BB631B7E69B2}" dt="2020-10-29T14:56:33.026" v="9" actId="20577"/>
        <pc:sldMkLst>
          <pc:docMk/>
          <pc:sldMk cId="3075802619" sldId="284"/>
        </pc:sldMkLst>
        <pc:spChg chg="mod">
          <ac:chgData name="Molly L. Coffman" userId="S::mlcoffman@jmcss.org::2ed183d1-ceb8-4be9-a4ba-1a0778a92ba5" providerId="AD" clId="Web-{ACF1B8FE-A54C-D221-097A-BB631B7E69B2}" dt="2020-10-29T14:56:33.026" v="9" actId="20577"/>
          <ac:spMkLst>
            <pc:docMk/>
            <pc:sldMk cId="3075802619" sldId="284"/>
            <ac:spMk id="4" creationId="{00000000-0000-0000-0000-000000000000}"/>
          </ac:spMkLst>
        </pc:spChg>
      </pc:sldChg>
      <pc:sldChg chg="modSp">
        <pc:chgData name="Molly L. Coffman" userId="S::mlcoffman@jmcss.org::2ed183d1-ceb8-4be9-a4ba-1a0778a92ba5" providerId="AD" clId="Web-{ACF1B8FE-A54C-D221-097A-BB631B7E69B2}" dt="2020-10-29T14:54:20.585" v="0" actId="20577"/>
        <pc:sldMkLst>
          <pc:docMk/>
          <pc:sldMk cId="888906091" sldId="287"/>
        </pc:sldMkLst>
        <pc:spChg chg="mod">
          <ac:chgData name="Molly L. Coffman" userId="S::mlcoffman@jmcss.org::2ed183d1-ceb8-4be9-a4ba-1a0778a92ba5" providerId="AD" clId="Web-{ACF1B8FE-A54C-D221-097A-BB631B7E69B2}" dt="2020-10-29T14:54:20.585" v="0" actId="20577"/>
          <ac:spMkLst>
            <pc:docMk/>
            <pc:sldMk cId="888906091" sldId="287"/>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9/25/2023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9/25/2023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9/25/2023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chrome-extension:/efaidnbmnnnibpcajpcglclefindmkaj/https:/beaconpointservices.org/wp-content/uploads/2017/10/Vary-Sentence-Beginnings.pdf" TargetMode="External"/><Relationship Id="rId2" Type="http://schemas.openxmlformats.org/officeDocument/2006/relationships/hyperlink" Target="https://owl.purdue.edu/owl/general_writing/academic_writing/sentence_variety/index.html" TargetMode="External"/><Relationship Id="rId1" Type="http://schemas.openxmlformats.org/officeDocument/2006/relationships/slideLayout" Target="../slideLayouts/slideLayout7.xml"/><Relationship Id="rId4" Type="http://schemas.openxmlformats.org/officeDocument/2006/relationships/hyperlink" Target="https://www.youtube.com/watch?v=odJBEnBeiM0"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library.guilford.edu/c.php?g=111810&amp;p=1832540"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RPoBE-E8V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RPoBE-E8V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Simple, Compound, Complex, &amp; Compound Complex</a:t>
            </a:r>
          </a:p>
        </p:txBody>
      </p:sp>
      <p:sp>
        <p:nvSpPr>
          <p:cNvPr id="3" name="Subtitle 2"/>
          <p:cNvSpPr>
            <a:spLocks noGrp="1"/>
          </p:cNvSpPr>
          <p:nvPr>
            <p:ph type="subTitle" idx="1"/>
          </p:nvPr>
        </p:nvSpPr>
        <p:spPr/>
        <p:txBody>
          <a:bodyPr/>
          <a:lstStyle/>
          <a:p>
            <a:r>
              <a:rPr lang="en-US"/>
              <a:t>Adding Variety and Concision to Writing</a:t>
            </a:r>
          </a:p>
        </p:txBody>
      </p:sp>
    </p:spTree>
    <p:extLst>
      <p:ext uri="{BB962C8B-B14F-4D97-AF65-F5344CB8AC3E}">
        <p14:creationId xmlns:p14="http://schemas.microsoft.com/office/powerpoint/2010/main" val="362262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Sentences</a:t>
            </a:r>
          </a:p>
        </p:txBody>
      </p:sp>
      <p:sp>
        <p:nvSpPr>
          <p:cNvPr id="3" name="Content Placeholder 2"/>
          <p:cNvSpPr>
            <a:spLocks noGrp="1"/>
          </p:cNvSpPr>
          <p:nvPr>
            <p:ph idx="1"/>
          </p:nvPr>
        </p:nvSpPr>
        <p:spPr>
          <a:xfrm>
            <a:off x="2589212" y="1433015"/>
            <a:ext cx="8915400" cy="5424985"/>
          </a:xfrm>
        </p:spPr>
        <p:txBody>
          <a:bodyPr>
            <a:normAutofit/>
          </a:bodyPr>
          <a:lstStyle/>
          <a:p>
            <a:r>
              <a:rPr lang="en-US" dirty="0"/>
              <a:t>A complex sentence has an independent clause joined by one or more dependent clauses.</a:t>
            </a:r>
          </a:p>
          <a:p>
            <a:r>
              <a:rPr lang="en-US" dirty="0"/>
              <a:t>A complex sentence always has a subordinator such as </a:t>
            </a:r>
            <a:r>
              <a:rPr lang="en-US" u="sng" dirty="0"/>
              <a:t>because</a:t>
            </a:r>
            <a:r>
              <a:rPr lang="en-US" dirty="0"/>
              <a:t>, </a:t>
            </a:r>
            <a:r>
              <a:rPr lang="en-US" u="sng" dirty="0"/>
              <a:t>since</a:t>
            </a:r>
            <a:r>
              <a:rPr lang="en-US" dirty="0"/>
              <a:t>, </a:t>
            </a:r>
            <a:r>
              <a:rPr lang="en-US" u="sng" dirty="0"/>
              <a:t>after</a:t>
            </a:r>
            <a:r>
              <a:rPr lang="en-US" dirty="0"/>
              <a:t>, </a:t>
            </a:r>
            <a:r>
              <a:rPr lang="en-US" u="sng" dirty="0"/>
              <a:t>although</a:t>
            </a:r>
            <a:r>
              <a:rPr lang="en-US" dirty="0"/>
              <a:t>, or </a:t>
            </a:r>
            <a:r>
              <a:rPr lang="en-US" u="sng" dirty="0"/>
              <a:t>when</a:t>
            </a:r>
            <a:r>
              <a:rPr lang="en-US" dirty="0"/>
              <a:t> or a relative pronoun such as </a:t>
            </a:r>
            <a:r>
              <a:rPr lang="en-US" u="sng" dirty="0"/>
              <a:t>that</a:t>
            </a:r>
            <a:r>
              <a:rPr lang="en-US" dirty="0"/>
              <a:t>, </a:t>
            </a:r>
            <a:r>
              <a:rPr lang="en-US" u="sng" dirty="0"/>
              <a:t>who</a:t>
            </a:r>
            <a:r>
              <a:rPr lang="en-US" dirty="0"/>
              <a:t>, or </a:t>
            </a:r>
            <a:r>
              <a:rPr lang="en-US" u="sng" dirty="0"/>
              <a:t>which</a:t>
            </a:r>
            <a:r>
              <a:rPr lang="en-US" dirty="0"/>
              <a:t>. (These are just examples—there are more!)</a:t>
            </a:r>
          </a:p>
          <a:p>
            <a:r>
              <a:rPr lang="en-US" b="1" dirty="0"/>
              <a:t>“A WHITE BUS” Subordinators</a:t>
            </a:r>
          </a:p>
          <a:p>
            <a:pPr lvl="1"/>
            <a:r>
              <a:rPr lang="en-US" dirty="0"/>
              <a:t>A : after, although, as</a:t>
            </a:r>
          </a:p>
          <a:p>
            <a:pPr lvl="1"/>
            <a:r>
              <a:rPr lang="en-US" dirty="0"/>
              <a:t>WH : when, whereas, while, whenever, wherever, whether or not</a:t>
            </a:r>
          </a:p>
          <a:p>
            <a:pPr lvl="1"/>
            <a:r>
              <a:rPr lang="en-US" dirty="0"/>
              <a:t>I : in case, if</a:t>
            </a:r>
          </a:p>
          <a:p>
            <a:pPr lvl="1"/>
            <a:r>
              <a:rPr lang="en-US" dirty="0"/>
              <a:t>T : though</a:t>
            </a:r>
          </a:p>
          <a:p>
            <a:pPr lvl="1"/>
            <a:r>
              <a:rPr lang="en-US" dirty="0"/>
              <a:t>E : even though, even if</a:t>
            </a:r>
          </a:p>
          <a:p>
            <a:pPr lvl="1"/>
            <a:r>
              <a:rPr lang="en-US" dirty="0"/>
              <a:t>B : before, because</a:t>
            </a:r>
          </a:p>
          <a:p>
            <a:pPr lvl="1"/>
            <a:r>
              <a:rPr lang="en-US" dirty="0"/>
              <a:t>U : until, unless</a:t>
            </a:r>
          </a:p>
          <a:p>
            <a:pPr lvl="1"/>
            <a:r>
              <a:rPr lang="en-US" dirty="0"/>
              <a:t>S : since, so (that)</a:t>
            </a:r>
          </a:p>
          <a:p>
            <a:endParaRPr lang="en-US" dirty="0"/>
          </a:p>
          <a:p>
            <a:endParaRPr lang="en-US" dirty="0"/>
          </a:p>
        </p:txBody>
      </p:sp>
    </p:spTree>
    <p:extLst>
      <p:ext uri="{BB962C8B-B14F-4D97-AF65-F5344CB8AC3E}">
        <p14:creationId xmlns:p14="http://schemas.microsoft.com/office/powerpoint/2010/main" val="160434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Sentences</a:t>
            </a:r>
          </a:p>
        </p:txBody>
      </p:sp>
      <p:sp>
        <p:nvSpPr>
          <p:cNvPr id="3" name="Content Placeholder 2"/>
          <p:cNvSpPr>
            <a:spLocks noGrp="1"/>
          </p:cNvSpPr>
          <p:nvPr>
            <p:ph idx="1"/>
          </p:nvPr>
        </p:nvSpPr>
        <p:spPr>
          <a:xfrm>
            <a:off x="2589212" y="1419367"/>
            <a:ext cx="8915400" cy="4491855"/>
          </a:xfrm>
        </p:spPr>
        <p:txBody>
          <a:bodyPr>
            <a:noAutofit/>
          </a:bodyPr>
          <a:lstStyle/>
          <a:p>
            <a:r>
              <a:rPr lang="en-US" sz="2000" dirty="0"/>
              <a:t>In the following complex sentences, subjects are in pink, verbs are in green, and the subordinators and their commas (when required) are in brown.</a:t>
            </a:r>
          </a:p>
          <a:p>
            <a:r>
              <a:rPr lang="en-US" sz="2000" dirty="0"/>
              <a:t>A. </a:t>
            </a:r>
            <a:r>
              <a:rPr lang="en-US" sz="2000" dirty="0">
                <a:solidFill>
                  <a:schemeClr val="accent2">
                    <a:lumMod val="75000"/>
                  </a:schemeClr>
                </a:solidFill>
              </a:rPr>
              <a:t>When</a:t>
            </a:r>
            <a:r>
              <a:rPr lang="en-US" sz="2000" dirty="0"/>
              <a:t> </a:t>
            </a:r>
            <a:r>
              <a:rPr lang="en-US" sz="2000" dirty="0">
                <a:solidFill>
                  <a:schemeClr val="accent1">
                    <a:lumMod val="60000"/>
                    <a:lumOff val="40000"/>
                  </a:schemeClr>
                </a:solidFill>
              </a:rPr>
              <a:t>he</a:t>
            </a:r>
            <a:r>
              <a:rPr lang="en-US" sz="2000" dirty="0"/>
              <a:t> </a:t>
            </a:r>
            <a:r>
              <a:rPr lang="en-US" sz="2000" dirty="0">
                <a:solidFill>
                  <a:schemeClr val="bg2">
                    <a:lumMod val="50000"/>
                  </a:schemeClr>
                </a:solidFill>
              </a:rPr>
              <a:t>handed</a:t>
            </a:r>
            <a:r>
              <a:rPr lang="en-US" sz="2000" dirty="0"/>
              <a:t> in his homework</a:t>
            </a:r>
            <a:r>
              <a:rPr lang="en-US" sz="2000" dirty="0">
                <a:solidFill>
                  <a:schemeClr val="accent2">
                    <a:lumMod val="75000"/>
                  </a:schemeClr>
                </a:solidFill>
              </a:rPr>
              <a:t>,</a:t>
            </a:r>
            <a:r>
              <a:rPr lang="en-US" sz="2000" dirty="0"/>
              <a:t> </a:t>
            </a:r>
            <a:r>
              <a:rPr lang="en-US" sz="2000" dirty="0">
                <a:solidFill>
                  <a:schemeClr val="accent1">
                    <a:lumMod val="60000"/>
                    <a:lumOff val="40000"/>
                  </a:schemeClr>
                </a:solidFill>
              </a:rPr>
              <a:t>he</a:t>
            </a:r>
            <a:r>
              <a:rPr lang="en-US" sz="2000" dirty="0"/>
              <a:t> </a:t>
            </a:r>
            <a:r>
              <a:rPr lang="en-US" sz="2000" dirty="0">
                <a:solidFill>
                  <a:schemeClr val="bg2">
                    <a:lumMod val="50000"/>
                  </a:schemeClr>
                </a:solidFill>
              </a:rPr>
              <a:t>forgot</a:t>
            </a:r>
            <a:r>
              <a:rPr lang="en-US" sz="2000" dirty="0"/>
              <a:t> to give the teacher the last page. </a:t>
            </a:r>
          </a:p>
          <a:p>
            <a:pPr marL="0" indent="0">
              <a:buNone/>
            </a:pPr>
            <a:endParaRPr lang="en-US" sz="2000" dirty="0"/>
          </a:p>
          <a:p>
            <a:endParaRPr lang="en-US" sz="2000" dirty="0"/>
          </a:p>
        </p:txBody>
      </p:sp>
    </p:spTree>
    <p:extLst>
      <p:ext uri="{BB962C8B-B14F-4D97-AF65-F5344CB8AC3E}">
        <p14:creationId xmlns:p14="http://schemas.microsoft.com/office/powerpoint/2010/main" val="227881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4" y="201022"/>
            <a:ext cx="9737377" cy="1280890"/>
          </a:xfrm>
        </p:spPr>
        <p:txBody>
          <a:bodyPr>
            <a:normAutofit/>
          </a:bodyPr>
          <a:lstStyle/>
          <a:p>
            <a:r>
              <a:rPr lang="en-US" dirty="0">
                <a:solidFill>
                  <a:schemeClr val="accent2">
                    <a:lumMod val="75000"/>
                  </a:schemeClr>
                </a:solidFill>
              </a:rPr>
              <a:t>When</a:t>
            </a:r>
            <a:r>
              <a:rPr lang="en-US" dirty="0"/>
              <a:t> </a:t>
            </a:r>
            <a:r>
              <a:rPr lang="en-US" dirty="0">
                <a:solidFill>
                  <a:schemeClr val="accent1">
                    <a:lumMod val="60000"/>
                    <a:lumOff val="40000"/>
                  </a:schemeClr>
                </a:solidFill>
              </a:rPr>
              <a:t>he</a:t>
            </a:r>
            <a:r>
              <a:rPr lang="en-US" dirty="0"/>
              <a:t> </a:t>
            </a:r>
            <a:r>
              <a:rPr lang="en-US" dirty="0">
                <a:solidFill>
                  <a:schemeClr val="bg2">
                    <a:lumMod val="50000"/>
                  </a:schemeClr>
                </a:solidFill>
              </a:rPr>
              <a:t>handed</a:t>
            </a:r>
            <a:r>
              <a:rPr lang="en-US" dirty="0"/>
              <a:t> in his homework</a:t>
            </a:r>
            <a:r>
              <a:rPr lang="en-US" dirty="0">
                <a:solidFill>
                  <a:schemeClr val="accent2">
                    <a:lumMod val="75000"/>
                  </a:schemeClr>
                </a:solidFill>
              </a:rPr>
              <a:t>,</a:t>
            </a:r>
            <a:r>
              <a:rPr lang="en-US" dirty="0"/>
              <a:t> </a:t>
            </a:r>
            <a:r>
              <a:rPr lang="en-US" dirty="0">
                <a:solidFill>
                  <a:schemeClr val="accent1">
                    <a:lumMod val="60000"/>
                    <a:lumOff val="40000"/>
                  </a:schemeClr>
                </a:solidFill>
              </a:rPr>
              <a:t>he</a:t>
            </a:r>
            <a:r>
              <a:rPr lang="en-US" dirty="0"/>
              <a:t> </a:t>
            </a:r>
            <a:r>
              <a:rPr lang="en-US" dirty="0">
                <a:solidFill>
                  <a:schemeClr val="bg2">
                    <a:lumMod val="50000"/>
                  </a:schemeClr>
                </a:solidFill>
              </a:rPr>
              <a:t>forgot</a:t>
            </a:r>
            <a:r>
              <a:rPr lang="en-US" dirty="0"/>
              <a:t> to give the teacher the last page. </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 name="Double Bracket 1"/>
          <p:cNvSpPr/>
          <p:nvPr/>
        </p:nvSpPr>
        <p:spPr>
          <a:xfrm>
            <a:off x="1767234" y="201022"/>
            <a:ext cx="7845337" cy="604196"/>
          </a:xfrm>
          <a:prstGeom prst="bracket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8595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grpId="1" nodeType="clickEffect">
                                  <p:stCondLst>
                                    <p:cond delay="0"/>
                                  </p:stCondLst>
                                  <p:childTnLst>
                                    <p:animClr clrSpc="rgb" dir="cw">
                                      <p:cBhvr override="childStyle">
                                        <p:cTn id="25" dur="250" autoRev="1" fill="remove"/>
                                        <p:tgtEl>
                                          <p:spTgt spid="8"/>
                                        </p:tgtEl>
                                        <p:attrNameLst>
                                          <p:attrName>style.color</p:attrName>
                                        </p:attrNameLst>
                                      </p:cBhvr>
                                      <p:to>
                                        <a:schemeClr val="bg1"/>
                                      </p:to>
                                    </p:animClr>
                                    <p:animClr clrSpc="rgb" dir="cw">
                                      <p:cBhvr>
                                        <p:cTn id="26" dur="250" autoRev="1" fill="remove"/>
                                        <p:tgtEl>
                                          <p:spTgt spid="8"/>
                                        </p:tgtEl>
                                        <p:attrNameLst>
                                          <p:attrName>fillcolor</p:attrName>
                                        </p:attrNameLst>
                                      </p:cBhvr>
                                      <p:to>
                                        <a:schemeClr val="bg1"/>
                                      </p:to>
                                    </p:animClr>
                                    <p:set>
                                      <p:cBhvr>
                                        <p:cTn id="27" dur="250" autoRev="1" fill="remove"/>
                                        <p:tgtEl>
                                          <p:spTgt spid="8"/>
                                        </p:tgtEl>
                                        <p:attrNameLst>
                                          <p:attrName>fill.type</p:attrName>
                                        </p:attrNameLst>
                                      </p:cBhvr>
                                      <p:to>
                                        <p:strVal val="solid"/>
                                      </p:to>
                                    </p:set>
                                    <p:set>
                                      <p:cBhvr>
                                        <p:cTn id="28" dur="250" autoRev="1" fill="remove"/>
                                        <p:tgtEl>
                                          <p:spTgt spid="8"/>
                                        </p:tgtEl>
                                        <p:attrNameLst>
                                          <p:attrName>fill.on</p:attrName>
                                        </p:attrNameLst>
                                      </p:cBhvr>
                                      <p:to>
                                        <p:strVal val="true"/>
                                      </p:to>
                                    </p:set>
                                  </p:childTnLst>
                                </p:cTn>
                              </p:par>
                              <p:par>
                                <p:cTn id="29" presetID="21" presetClass="emph" presetSubtype="0" fill="hold" grpId="2" nodeType="withEffect">
                                  <p:stCondLst>
                                    <p:cond delay="0"/>
                                  </p:stCondLst>
                                  <p:childTnLst>
                                    <p:animClr clrSpc="hsl" dir="cw">
                                      <p:cBhvr override="childStyle">
                                        <p:cTn id="30" dur="500" fill="hold"/>
                                        <p:tgtEl>
                                          <p:spTgt spid="8"/>
                                        </p:tgtEl>
                                        <p:attrNameLst>
                                          <p:attrName>style.color</p:attrName>
                                        </p:attrNameLst>
                                      </p:cBhvr>
                                      <p:by>
                                        <p:hsl h="7200000" s="0" l="0"/>
                                      </p:by>
                                    </p:animClr>
                                    <p:animClr clrSpc="hsl" dir="cw">
                                      <p:cBhvr>
                                        <p:cTn id="31" dur="500" fill="hold"/>
                                        <p:tgtEl>
                                          <p:spTgt spid="8"/>
                                        </p:tgtEl>
                                        <p:attrNameLst>
                                          <p:attrName>fillcolor</p:attrName>
                                        </p:attrNameLst>
                                      </p:cBhvr>
                                      <p:by>
                                        <p:hsl h="7200000" s="0" l="0"/>
                                      </p:by>
                                    </p:animClr>
                                    <p:animClr clrSpc="hsl" dir="cw">
                                      <p:cBhvr>
                                        <p:cTn id="32" dur="500" fill="hold"/>
                                        <p:tgtEl>
                                          <p:spTgt spid="8"/>
                                        </p:tgtEl>
                                        <p:attrNameLst>
                                          <p:attrName>stroke.color</p:attrName>
                                        </p:attrNameLst>
                                      </p:cBhvr>
                                      <p:by>
                                        <p:hsl h="7200000" s="0" l="0"/>
                                      </p:by>
                                    </p:animClr>
                                    <p:set>
                                      <p:cBhvr>
                                        <p:cTn id="33" dur="500" fill="hold"/>
                                        <p:tgtEl>
                                          <p:spTgt spid="8"/>
                                        </p:tgtEl>
                                        <p:attrNameLst>
                                          <p:attrName>fill.type</p:attrName>
                                        </p:attrNameLst>
                                      </p:cBhvr>
                                      <p:to>
                                        <p:strVal val="solid"/>
                                      </p:to>
                                    </p:set>
                                  </p:childTnLst>
                                </p:cTn>
                              </p:par>
                              <p:par>
                                <p:cTn id="34" presetID="1" presetClass="entr" presetSubtype="0"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childTnLst>
                                </p:cTn>
                              </p:par>
                              <p:par>
                                <p:cTn id="36" presetID="10" presetClass="exit" presetSubtype="0" fill="hold" grpId="1" nodeType="withEffect">
                                  <p:stCondLst>
                                    <p:cond delay="0"/>
                                  </p:stCondLst>
                                  <p:childTnLst>
                                    <p:animEffect transition="out" filter="fade">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arn(outVertical)">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ppt_x"/>
                                          </p:val>
                                        </p:tav>
                                        <p:tav tm="100000">
                                          <p:val>
                                            <p:strVal val="#ppt_x"/>
                                          </p:val>
                                        </p:tav>
                                      </p:tavLst>
                                    </p:anim>
                                    <p:anim calcmode="lin" valueType="num">
                                      <p:cBhvr additive="base">
                                        <p:cTn id="49" dur="500" fill="hold"/>
                                        <p:tgtEl>
                                          <p:spTgt spid="11"/>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7" presetClass="emph" presetSubtype="0" fill="remove" grpId="1" nodeType="clickEffect">
                                  <p:stCondLst>
                                    <p:cond delay="0"/>
                                  </p:stCondLst>
                                  <p:childTnLst>
                                    <p:animClr clrSpc="rgb" dir="cw">
                                      <p:cBhvr override="childStyle">
                                        <p:cTn id="57" dur="250" autoRev="1" fill="remove"/>
                                        <p:tgtEl>
                                          <p:spTgt spid="11"/>
                                        </p:tgtEl>
                                        <p:attrNameLst>
                                          <p:attrName>style.color</p:attrName>
                                        </p:attrNameLst>
                                      </p:cBhvr>
                                      <p:to>
                                        <a:schemeClr val="bg1"/>
                                      </p:to>
                                    </p:animClr>
                                    <p:animClr clrSpc="rgb" dir="cw">
                                      <p:cBhvr>
                                        <p:cTn id="58" dur="250" autoRev="1" fill="remove"/>
                                        <p:tgtEl>
                                          <p:spTgt spid="11"/>
                                        </p:tgtEl>
                                        <p:attrNameLst>
                                          <p:attrName>fillcolor</p:attrName>
                                        </p:attrNameLst>
                                      </p:cBhvr>
                                      <p:to>
                                        <a:schemeClr val="bg1"/>
                                      </p:to>
                                    </p:animClr>
                                    <p:set>
                                      <p:cBhvr>
                                        <p:cTn id="59" dur="250" autoRev="1" fill="remove"/>
                                        <p:tgtEl>
                                          <p:spTgt spid="11"/>
                                        </p:tgtEl>
                                        <p:attrNameLst>
                                          <p:attrName>fill.type</p:attrName>
                                        </p:attrNameLst>
                                      </p:cBhvr>
                                      <p:to>
                                        <p:strVal val="solid"/>
                                      </p:to>
                                    </p:set>
                                    <p:set>
                                      <p:cBhvr>
                                        <p:cTn id="60" dur="250" autoRev="1" fill="remove"/>
                                        <p:tgtEl>
                                          <p:spTgt spid="11"/>
                                        </p:tgtEl>
                                        <p:attrNameLst>
                                          <p:attrName>fill.on</p:attrName>
                                        </p:attrNameLst>
                                      </p:cBhvr>
                                      <p:to>
                                        <p:strVal val="true"/>
                                      </p:to>
                                    </p:set>
                                  </p:childTnLst>
                                </p:cTn>
                              </p:par>
                            </p:childTnLst>
                          </p:cTn>
                        </p:par>
                        <p:par>
                          <p:cTn id="61" fill="hold">
                            <p:stCondLst>
                              <p:cond delay="500"/>
                            </p:stCondLst>
                            <p:childTnLst>
                              <p:par>
                                <p:cTn id="62" presetID="21" presetClass="emph" presetSubtype="0" fill="hold" grpId="2" nodeType="afterEffect">
                                  <p:stCondLst>
                                    <p:cond delay="0"/>
                                  </p:stCondLst>
                                  <p:childTnLst>
                                    <p:animClr clrSpc="hsl" dir="cw">
                                      <p:cBhvr override="childStyle">
                                        <p:cTn id="63" dur="500" fill="hold"/>
                                        <p:tgtEl>
                                          <p:spTgt spid="11"/>
                                        </p:tgtEl>
                                        <p:attrNameLst>
                                          <p:attrName>style.color</p:attrName>
                                        </p:attrNameLst>
                                      </p:cBhvr>
                                      <p:by>
                                        <p:hsl h="7200000" s="0" l="0"/>
                                      </p:by>
                                    </p:animClr>
                                    <p:animClr clrSpc="hsl" dir="cw">
                                      <p:cBhvr>
                                        <p:cTn id="64" dur="500" fill="hold"/>
                                        <p:tgtEl>
                                          <p:spTgt spid="11"/>
                                        </p:tgtEl>
                                        <p:attrNameLst>
                                          <p:attrName>fillcolor</p:attrName>
                                        </p:attrNameLst>
                                      </p:cBhvr>
                                      <p:by>
                                        <p:hsl h="7200000" s="0" l="0"/>
                                      </p:by>
                                    </p:animClr>
                                    <p:animClr clrSpc="hsl" dir="cw">
                                      <p:cBhvr>
                                        <p:cTn id="65" dur="500" fill="hold"/>
                                        <p:tgtEl>
                                          <p:spTgt spid="11"/>
                                        </p:tgtEl>
                                        <p:attrNameLst>
                                          <p:attrName>stroke.color</p:attrName>
                                        </p:attrNameLst>
                                      </p:cBhvr>
                                      <p:by>
                                        <p:hsl h="7200000" s="0" l="0"/>
                                      </p:by>
                                    </p:animClr>
                                    <p:set>
                                      <p:cBhvr>
                                        <p:cTn id="66" dur="500" fill="hold"/>
                                        <p:tgtEl>
                                          <p:spTgt spid="11"/>
                                        </p:tgtEl>
                                        <p:attrNameLst>
                                          <p:attrName>fill.type</p:attrName>
                                        </p:attrNameLst>
                                      </p:cBhvr>
                                      <p:to>
                                        <p:strVal val="solid"/>
                                      </p:to>
                                    </p:set>
                                  </p:childTnLst>
                                </p:cTn>
                              </p:par>
                              <p:par>
                                <p:cTn id="67" presetID="10" presetClass="exit" presetSubtype="0" fill="hold" grpId="1" nodeType="withEffect">
                                  <p:stCondLst>
                                    <p:cond delay="0"/>
                                  </p:stCondLst>
                                  <p:childTnLst>
                                    <p:animEffect transition="out" filter="fade">
                                      <p:cBhvr>
                                        <p:cTn id="68" dur="500"/>
                                        <p:tgtEl>
                                          <p:spTgt spid="14"/>
                                        </p:tgtEl>
                                      </p:cBhvr>
                                    </p:animEffect>
                                    <p:set>
                                      <p:cBhvr>
                                        <p:cTn id="69" dur="1" fill="hold">
                                          <p:stCondLst>
                                            <p:cond delay="499"/>
                                          </p:stCondLst>
                                        </p:cTn>
                                        <p:tgtEl>
                                          <p:spTgt spid="14"/>
                                        </p:tgtEl>
                                        <p:attrNameLst>
                                          <p:attrName>style.visibility</p:attrName>
                                        </p:attrNameLst>
                                      </p:cBhvr>
                                      <p:to>
                                        <p:strVal val="hidden"/>
                                      </p:to>
                                    </p:set>
                                  </p:childTnLst>
                                </p:cTn>
                              </p:par>
                            </p:childTnLst>
                          </p:cTn>
                        </p:par>
                        <p:par>
                          <p:cTn id="70" fill="hold">
                            <p:stCondLst>
                              <p:cond delay="1000"/>
                            </p:stCondLst>
                            <p:childTnLst>
                              <p:par>
                                <p:cTn id="71" presetID="2" presetClass="entr" presetSubtype="4" fill="hold" grpId="0" nodeType="after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8" grpId="0" animBg="1"/>
      <p:bldP spid="8" grpId="1" animBg="1"/>
      <p:bldP spid="8" grpId="2" animBg="1"/>
      <p:bldP spid="9" grpId="0" animBg="1"/>
      <p:bldP spid="11" grpId="0" animBg="1"/>
      <p:bldP spid="11" grpId="1" animBg="1"/>
      <p:bldP spid="11" grpId="2" animBg="1"/>
      <p:bldP spid="14" grpId="0" animBg="1"/>
      <p:bldP spid="14" grpId="1" animBg="1"/>
      <p:bldP spid="19"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Sentences</a:t>
            </a:r>
          </a:p>
        </p:txBody>
      </p:sp>
      <p:sp>
        <p:nvSpPr>
          <p:cNvPr id="3" name="Content Placeholder 2"/>
          <p:cNvSpPr>
            <a:spLocks noGrp="1"/>
          </p:cNvSpPr>
          <p:nvPr>
            <p:ph idx="1"/>
          </p:nvPr>
        </p:nvSpPr>
        <p:spPr>
          <a:xfrm>
            <a:off x="2589212" y="1419367"/>
            <a:ext cx="8915400" cy="4491855"/>
          </a:xfrm>
        </p:spPr>
        <p:txBody>
          <a:bodyPr>
            <a:noAutofit/>
          </a:bodyPr>
          <a:lstStyle/>
          <a:p>
            <a:r>
              <a:rPr lang="en-US" sz="2000" dirty="0"/>
              <a:t>In the following complex sentences, subjects are in pink, verbs are in green, and the subordinators and their commas (when required) are in brown.</a:t>
            </a:r>
          </a:p>
          <a:p>
            <a:r>
              <a:rPr lang="en-US" sz="2000" dirty="0"/>
              <a:t>A. </a:t>
            </a:r>
            <a:r>
              <a:rPr lang="en-US" sz="2000" dirty="0">
                <a:solidFill>
                  <a:schemeClr val="accent2">
                    <a:lumMod val="75000"/>
                  </a:schemeClr>
                </a:solidFill>
              </a:rPr>
              <a:t>When</a:t>
            </a:r>
            <a:r>
              <a:rPr lang="en-US" sz="2000" dirty="0"/>
              <a:t> </a:t>
            </a:r>
            <a:r>
              <a:rPr lang="en-US" sz="2000" dirty="0">
                <a:solidFill>
                  <a:schemeClr val="accent1">
                    <a:lumMod val="60000"/>
                    <a:lumOff val="40000"/>
                  </a:schemeClr>
                </a:solidFill>
              </a:rPr>
              <a:t>he</a:t>
            </a:r>
            <a:r>
              <a:rPr lang="en-US" sz="2000" dirty="0"/>
              <a:t> </a:t>
            </a:r>
            <a:r>
              <a:rPr lang="en-US" sz="2000" dirty="0">
                <a:solidFill>
                  <a:schemeClr val="bg2">
                    <a:lumMod val="50000"/>
                  </a:schemeClr>
                </a:solidFill>
              </a:rPr>
              <a:t>handed</a:t>
            </a:r>
            <a:r>
              <a:rPr lang="en-US" sz="2000" dirty="0"/>
              <a:t> in his homework</a:t>
            </a:r>
            <a:r>
              <a:rPr lang="en-US" sz="2000" dirty="0">
                <a:solidFill>
                  <a:schemeClr val="accent2">
                    <a:lumMod val="75000"/>
                  </a:schemeClr>
                </a:solidFill>
              </a:rPr>
              <a:t>,</a:t>
            </a:r>
            <a:r>
              <a:rPr lang="en-US" sz="2000" dirty="0"/>
              <a:t> </a:t>
            </a:r>
            <a:r>
              <a:rPr lang="en-US" sz="2000" dirty="0">
                <a:solidFill>
                  <a:schemeClr val="accent1">
                    <a:lumMod val="60000"/>
                    <a:lumOff val="40000"/>
                  </a:schemeClr>
                </a:solidFill>
              </a:rPr>
              <a:t>he</a:t>
            </a:r>
            <a:r>
              <a:rPr lang="en-US" sz="2000" dirty="0"/>
              <a:t> </a:t>
            </a:r>
            <a:r>
              <a:rPr lang="en-US" sz="2000" dirty="0">
                <a:solidFill>
                  <a:schemeClr val="bg2">
                    <a:lumMod val="50000"/>
                  </a:schemeClr>
                </a:solidFill>
              </a:rPr>
              <a:t>forgot</a:t>
            </a:r>
            <a:r>
              <a:rPr lang="en-US" sz="2000" dirty="0"/>
              <a:t> to give the teacher the last page. </a:t>
            </a:r>
          </a:p>
          <a:p>
            <a:r>
              <a:rPr lang="en-US" sz="2000" dirty="0"/>
              <a:t>B. The </a:t>
            </a:r>
            <a:r>
              <a:rPr lang="en-US" sz="2000" dirty="0">
                <a:solidFill>
                  <a:schemeClr val="accent1">
                    <a:lumMod val="60000"/>
                    <a:lumOff val="40000"/>
                  </a:schemeClr>
                </a:solidFill>
              </a:rPr>
              <a:t>teacher</a:t>
            </a:r>
            <a:r>
              <a:rPr lang="en-US" sz="2000" dirty="0"/>
              <a:t> </a:t>
            </a:r>
            <a:r>
              <a:rPr lang="en-US" sz="2000" dirty="0">
                <a:solidFill>
                  <a:schemeClr val="bg2">
                    <a:lumMod val="50000"/>
                  </a:schemeClr>
                </a:solidFill>
              </a:rPr>
              <a:t>returned</a:t>
            </a:r>
            <a:r>
              <a:rPr lang="en-US" sz="2000" dirty="0"/>
              <a:t> the homework </a:t>
            </a:r>
            <a:r>
              <a:rPr lang="en-US" sz="2000" dirty="0">
                <a:solidFill>
                  <a:schemeClr val="accent2">
                    <a:lumMod val="75000"/>
                  </a:schemeClr>
                </a:solidFill>
              </a:rPr>
              <a:t>after</a:t>
            </a:r>
            <a:r>
              <a:rPr lang="en-US" sz="2000" dirty="0"/>
              <a:t> </a:t>
            </a:r>
            <a:r>
              <a:rPr lang="en-US" sz="2000" dirty="0">
                <a:solidFill>
                  <a:schemeClr val="accent1">
                    <a:lumMod val="60000"/>
                    <a:lumOff val="40000"/>
                  </a:schemeClr>
                </a:solidFill>
              </a:rPr>
              <a:t>she</a:t>
            </a:r>
            <a:r>
              <a:rPr lang="en-US" sz="2000" dirty="0"/>
              <a:t> </a:t>
            </a:r>
            <a:r>
              <a:rPr lang="en-US" sz="2000" dirty="0">
                <a:solidFill>
                  <a:schemeClr val="bg2">
                    <a:lumMod val="50000"/>
                  </a:schemeClr>
                </a:solidFill>
              </a:rPr>
              <a:t>noticed</a:t>
            </a:r>
            <a:r>
              <a:rPr lang="en-US" sz="2000" dirty="0"/>
              <a:t> the error. </a:t>
            </a:r>
          </a:p>
          <a:p>
            <a:r>
              <a:rPr lang="en-US" sz="2000" dirty="0"/>
              <a:t>C. The </a:t>
            </a:r>
            <a:r>
              <a:rPr lang="en-US" sz="2000" dirty="0">
                <a:solidFill>
                  <a:schemeClr val="accent1">
                    <a:lumMod val="60000"/>
                    <a:lumOff val="40000"/>
                  </a:schemeClr>
                </a:solidFill>
              </a:rPr>
              <a:t>students</a:t>
            </a:r>
            <a:r>
              <a:rPr lang="en-US" sz="2000" dirty="0"/>
              <a:t> </a:t>
            </a:r>
            <a:r>
              <a:rPr lang="en-US" sz="2000" dirty="0">
                <a:solidFill>
                  <a:schemeClr val="bg2">
                    <a:lumMod val="50000"/>
                  </a:schemeClr>
                </a:solidFill>
              </a:rPr>
              <a:t>are studying </a:t>
            </a:r>
            <a:r>
              <a:rPr lang="en-US" sz="2000" dirty="0">
                <a:solidFill>
                  <a:schemeClr val="accent2">
                    <a:lumMod val="75000"/>
                  </a:schemeClr>
                </a:solidFill>
              </a:rPr>
              <a:t>because</a:t>
            </a:r>
            <a:r>
              <a:rPr lang="en-US" sz="2000" dirty="0"/>
              <a:t> </a:t>
            </a:r>
            <a:r>
              <a:rPr lang="en-US" sz="2000" dirty="0">
                <a:solidFill>
                  <a:schemeClr val="accent1">
                    <a:lumMod val="60000"/>
                    <a:lumOff val="40000"/>
                  </a:schemeClr>
                </a:solidFill>
              </a:rPr>
              <a:t>they</a:t>
            </a:r>
            <a:r>
              <a:rPr lang="en-US" sz="2000" dirty="0"/>
              <a:t> </a:t>
            </a:r>
            <a:r>
              <a:rPr lang="en-US" sz="2000" dirty="0">
                <a:solidFill>
                  <a:schemeClr val="bg2">
                    <a:lumMod val="50000"/>
                  </a:schemeClr>
                </a:solidFill>
              </a:rPr>
              <a:t>have</a:t>
            </a:r>
            <a:r>
              <a:rPr lang="en-US" sz="2000" dirty="0"/>
              <a:t> a test tomorrow.</a:t>
            </a:r>
          </a:p>
          <a:p>
            <a:r>
              <a:rPr lang="en-US" sz="2000" dirty="0"/>
              <a:t>D. </a:t>
            </a:r>
            <a:r>
              <a:rPr lang="en-US" sz="2000" dirty="0">
                <a:solidFill>
                  <a:schemeClr val="accent2">
                    <a:lumMod val="75000"/>
                  </a:schemeClr>
                </a:solidFill>
              </a:rPr>
              <a:t>After</a:t>
            </a:r>
            <a:r>
              <a:rPr lang="en-US" sz="2000" dirty="0"/>
              <a:t> </a:t>
            </a:r>
            <a:r>
              <a:rPr lang="en-US" sz="2000" dirty="0">
                <a:solidFill>
                  <a:schemeClr val="accent1">
                    <a:lumMod val="60000"/>
                    <a:lumOff val="40000"/>
                  </a:schemeClr>
                </a:solidFill>
              </a:rPr>
              <a:t>they</a:t>
            </a:r>
            <a:r>
              <a:rPr lang="en-US" sz="2000" dirty="0"/>
              <a:t> </a:t>
            </a:r>
            <a:r>
              <a:rPr lang="en-US" sz="2000" dirty="0">
                <a:solidFill>
                  <a:schemeClr val="bg2">
                    <a:lumMod val="50000"/>
                  </a:schemeClr>
                </a:solidFill>
              </a:rPr>
              <a:t>finished</a:t>
            </a:r>
            <a:r>
              <a:rPr lang="en-US" sz="2000" dirty="0"/>
              <a:t> studying</a:t>
            </a:r>
            <a:r>
              <a:rPr lang="en-US" sz="2000" dirty="0">
                <a:solidFill>
                  <a:schemeClr val="accent2">
                    <a:lumMod val="75000"/>
                  </a:schemeClr>
                </a:solidFill>
              </a:rPr>
              <a:t>,</a:t>
            </a:r>
            <a:r>
              <a:rPr lang="en-US" sz="2000" dirty="0"/>
              <a:t> </a:t>
            </a:r>
            <a:r>
              <a:rPr lang="en-US" sz="2000" dirty="0">
                <a:solidFill>
                  <a:schemeClr val="accent1">
                    <a:lumMod val="60000"/>
                    <a:lumOff val="40000"/>
                  </a:schemeClr>
                </a:solidFill>
              </a:rPr>
              <a:t>Juan</a:t>
            </a:r>
            <a:r>
              <a:rPr lang="en-US" sz="2000" dirty="0"/>
              <a:t> and </a:t>
            </a:r>
            <a:r>
              <a:rPr lang="en-US" sz="2000" dirty="0">
                <a:solidFill>
                  <a:schemeClr val="accent1">
                    <a:lumMod val="60000"/>
                    <a:lumOff val="40000"/>
                  </a:schemeClr>
                </a:solidFill>
              </a:rPr>
              <a:t>Maria</a:t>
            </a:r>
            <a:r>
              <a:rPr lang="en-US" sz="2000" dirty="0"/>
              <a:t> </a:t>
            </a:r>
            <a:r>
              <a:rPr lang="en-US" sz="2000" dirty="0">
                <a:solidFill>
                  <a:schemeClr val="bg2">
                    <a:lumMod val="50000"/>
                  </a:schemeClr>
                </a:solidFill>
              </a:rPr>
              <a:t>went</a:t>
            </a:r>
            <a:r>
              <a:rPr lang="en-US" sz="2000" dirty="0"/>
              <a:t> to the movies. </a:t>
            </a:r>
          </a:p>
          <a:p>
            <a:r>
              <a:rPr lang="en-US" sz="2000" dirty="0"/>
              <a:t>E. </a:t>
            </a:r>
            <a:r>
              <a:rPr lang="en-US" sz="2000" dirty="0">
                <a:solidFill>
                  <a:schemeClr val="accent1">
                    <a:lumMod val="60000"/>
                    <a:lumOff val="40000"/>
                  </a:schemeClr>
                </a:solidFill>
              </a:rPr>
              <a:t>Juan</a:t>
            </a:r>
            <a:r>
              <a:rPr lang="en-US" sz="2000" dirty="0"/>
              <a:t> and </a:t>
            </a:r>
            <a:r>
              <a:rPr lang="en-US" sz="2000" dirty="0">
                <a:solidFill>
                  <a:schemeClr val="accent1">
                    <a:lumMod val="60000"/>
                    <a:lumOff val="40000"/>
                  </a:schemeClr>
                </a:solidFill>
              </a:rPr>
              <a:t>Maria</a:t>
            </a:r>
            <a:r>
              <a:rPr lang="en-US" sz="2000" dirty="0"/>
              <a:t> </a:t>
            </a:r>
            <a:r>
              <a:rPr lang="en-US" sz="2000" dirty="0">
                <a:solidFill>
                  <a:schemeClr val="bg2">
                    <a:lumMod val="50000"/>
                  </a:schemeClr>
                </a:solidFill>
              </a:rPr>
              <a:t>went</a:t>
            </a:r>
            <a:r>
              <a:rPr lang="en-US" sz="2000" dirty="0"/>
              <a:t> to the movies </a:t>
            </a:r>
            <a:r>
              <a:rPr lang="en-US" sz="2000" dirty="0">
                <a:solidFill>
                  <a:schemeClr val="accent2">
                    <a:lumMod val="75000"/>
                  </a:schemeClr>
                </a:solidFill>
              </a:rPr>
              <a:t>after</a:t>
            </a:r>
            <a:r>
              <a:rPr lang="en-US" sz="2000" dirty="0"/>
              <a:t> </a:t>
            </a:r>
            <a:r>
              <a:rPr lang="en-US" sz="2000" dirty="0">
                <a:solidFill>
                  <a:schemeClr val="accent1">
                    <a:lumMod val="60000"/>
                    <a:lumOff val="40000"/>
                  </a:schemeClr>
                </a:solidFill>
              </a:rPr>
              <a:t>they</a:t>
            </a:r>
            <a:r>
              <a:rPr lang="en-US" sz="2000" dirty="0"/>
              <a:t> </a:t>
            </a:r>
            <a:r>
              <a:rPr lang="en-US" sz="2000" dirty="0">
                <a:solidFill>
                  <a:schemeClr val="bg2">
                    <a:lumMod val="50000"/>
                  </a:schemeClr>
                </a:solidFill>
              </a:rPr>
              <a:t>finished</a:t>
            </a:r>
            <a:r>
              <a:rPr lang="en-US" sz="2000" dirty="0"/>
              <a:t> studying.</a:t>
            </a:r>
          </a:p>
          <a:p>
            <a:pPr marL="0" indent="0">
              <a:buNone/>
            </a:pPr>
            <a:endParaRPr lang="en-US" sz="2000" dirty="0"/>
          </a:p>
          <a:p>
            <a:pPr marL="0" indent="0">
              <a:buNone/>
            </a:pPr>
            <a:r>
              <a:rPr lang="en-US" sz="1600" dirty="0"/>
              <a:t>Notice: When a complex sentence begins with a subordinator such as in sentences A and D, a comma is required at the end of the dependent clause. When the independent clause begins the sentence with subordinators in the middle as in sentences B, C, and E, no comma is required. If a comma is placed before the subordinators in sentences B, C, and E, it is wrong.</a:t>
            </a:r>
          </a:p>
          <a:p>
            <a:pPr marL="0" indent="0">
              <a:buNone/>
            </a:pPr>
            <a:endParaRPr lang="en-US" sz="2000" dirty="0"/>
          </a:p>
          <a:p>
            <a:endParaRPr lang="en-US" sz="2000" dirty="0"/>
          </a:p>
        </p:txBody>
      </p:sp>
    </p:spTree>
    <p:extLst>
      <p:ext uri="{BB962C8B-B14F-4D97-AF65-F5344CB8AC3E}">
        <p14:creationId xmlns:p14="http://schemas.microsoft.com/office/powerpoint/2010/main" val="231980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4" y="268268"/>
            <a:ext cx="10119966" cy="1280890"/>
          </a:xfrm>
        </p:spPr>
        <p:txBody>
          <a:bodyPr>
            <a:normAutofit fontScale="90000"/>
          </a:bodyPr>
          <a:lstStyle/>
          <a:p>
            <a:r>
              <a:rPr lang="en-US" dirty="0"/>
              <a:t>It stormed while we were out and delayed our trip home, so we went to bed right after our return.</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
        <p:nvSpPr>
          <p:cNvPr id="2" name="Double Bracket 1"/>
          <p:cNvSpPr/>
          <p:nvPr/>
        </p:nvSpPr>
        <p:spPr>
          <a:xfrm>
            <a:off x="3875964" y="204717"/>
            <a:ext cx="3712191" cy="614149"/>
          </a:xfrm>
          <a:prstGeom prst="bracket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Left Brace 2"/>
          <p:cNvSpPr/>
          <p:nvPr/>
        </p:nvSpPr>
        <p:spPr>
          <a:xfrm>
            <a:off x="1583142" y="204717"/>
            <a:ext cx="272954" cy="614149"/>
          </a:xfrm>
          <a:prstGeom prst="leftBrace">
            <a:avLst/>
          </a:pr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5" name="Right Brace 4"/>
          <p:cNvSpPr/>
          <p:nvPr/>
        </p:nvSpPr>
        <p:spPr>
          <a:xfrm>
            <a:off x="3070741" y="750628"/>
            <a:ext cx="191073" cy="586854"/>
          </a:xfrm>
          <a:prstGeom prst="rightBrace">
            <a:avLst/>
          </a:pr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Left Brace 20"/>
          <p:cNvSpPr/>
          <p:nvPr/>
        </p:nvSpPr>
        <p:spPr>
          <a:xfrm>
            <a:off x="3637125" y="736980"/>
            <a:ext cx="272954" cy="614149"/>
          </a:xfrm>
          <a:prstGeom prst="leftBrace">
            <a:avLst/>
          </a:pr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22" name="Right Brace 21"/>
          <p:cNvSpPr/>
          <p:nvPr/>
        </p:nvSpPr>
        <p:spPr>
          <a:xfrm>
            <a:off x="10986445" y="764411"/>
            <a:ext cx="191073" cy="586854"/>
          </a:xfrm>
          <a:prstGeom prst="rightBrace">
            <a:avLst/>
          </a:pr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5873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grpId="1" nodeType="clickEffect">
                                  <p:stCondLst>
                                    <p:cond delay="0"/>
                                  </p:stCondLst>
                                  <p:childTnLst>
                                    <p:animClr clrSpc="rgb" dir="cw">
                                      <p:cBhvr override="childStyle">
                                        <p:cTn id="25" dur="250" autoRev="1" fill="remove"/>
                                        <p:tgtEl>
                                          <p:spTgt spid="8"/>
                                        </p:tgtEl>
                                        <p:attrNameLst>
                                          <p:attrName>style.color</p:attrName>
                                        </p:attrNameLst>
                                      </p:cBhvr>
                                      <p:to>
                                        <a:schemeClr val="bg1"/>
                                      </p:to>
                                    </p:animClr>
                                    <p:animClr clrSpc="rgb" dir="cw">
                                      <p:cBhvr>
                                        <p:cTn id="26" dur="250" autoRev="1" fill="remove"/>
                                        <p:tgtEl>
                                          <p:spTgt spid="8"/>
                                        </p:tgtEl>
                                        <p:attrNameLst>
                                          <p:attrName>fillcolor</p:attrName>
                                        </p:attrNameLst>
                                      </p:cBhvr>
                                      <p:to>
                                        <a:schemeClr val="bg1"/>
                                      </p:to>
                                    </p:animClr>
                                    <p:set>
                                      <p:cBhvr>
                                        <p:cTn id="27" dur="250" autoRev="1" fill="remove"/>
                                        <p:tgtEl>
                                          <p:spTgt spid="8"/>
                                        </p:tgtEl>
                                        <p:attrNameLst>
                                          <p:attrName>fill.type</p:attrName>
                                        </p:attrNameLst>
                                      </p:cBhvr>
                                      <p:to>
                                        <p:strVal val="solid"/>
                                      </p:to>
                                    </p:set>
                                    <p:set>
                                      <p:cBhvr>
                                        <p:cTn id="28" dur="250" autoRev="1" fill="remove"/>
                                        <p:tgtEl>
                                          <p:spTgt spid="8"/>
                                        </p:tgtEl>
                                        <p:attrNameLst>
                                          <p:attrName>fill.on</p:attrName>
                                        </p:attrNameLst>
                                      </p:cBhvr>
                                      <p:to>
                                        <p:strVal val="true"/>
                                      </p:to>
                                    </p:set>
                                  </p:childTnLst>
                                </p:cTn>
                              </p:par>
                            </p:childTnLst>
                          </p:cTn>
                        </p:par>
                        <p:par>
                          <p:cTn id="29" fill="hold">
                            <p:stCondLst>
                              <p:cond delay="500"/>
                            </p:stCondLst>
                            <p:childTnLst>
                              <p:par>
                                <p:cTn id="30" presetID="21" presetClass="emph" presetSubtype="0" fill="hold" grpId="2" nodeType="afterEffect">
                                  <p:stCondLst>
                                    <p:cond delay="0"/>
                                  </p:stCondLst>
                                  <p:childTnLst>
                                    <p:animClr clrSpc="hsl" dir="cw">
                                      <p:cBhvr override="childStyle">
                                        <p:cTn id="31" dur="500" fill="hold"/>
                                        <p:tgtEl>
                                          <p:spTgt spid="8"/>
                                        </p:tgtEl>
                                        <p:attrNameLst>
                                          <p:attrName>style.color</p:attrName>
                                        </p:attrNameLst>
                                      </p:cBhvr>
                                      <p:by>
                                        <p:hsl h="7200000" s="0" l="0"/>
                                      </p:by>
                                    </p:animClr>
                                    <p:animClr clrSpc="hsl" dir="cw">
                                      <p:cBhvr>
                                        <p:cTn id="32" dur="500" fill="hold"/>
                                        <p:tgtEl>
                                          <p:spTgt spid="8"/>
                                        </p:tgtEl>
                                        <p:attrNameLst>
                                          <p:attrName>fillcolor</p:attrName>
                                        </p:attrNameLst>
                                      </p:cBhvr>
                                      <p:by>
                                        <p:hsl h="7200000" s="0" l="0"/>
                                      </p:by>
                                    </p:animClr>
                                    <p:animClr clrSpc="hsl" dir="cw">
                                      <p:cBhvr>
                                        <p:cTn id="33" dur="500" fill="hold"/>
                                        <p:tgtEl>
                                          <p:spTgt spid="8"/>
                                        </p:tgtEl>
                                        <p:attrNameLst>
                                          <p:attrName>stroke.color</p:attrName>
                                        </p:attrNameLst>
                                      </p:cBhvr>
                                      <p:by>
                                        <p:hsl h="7200000" s="0" l="0"/>
                                      </p:by>
                                    </p:animClr>
                                    <p:set>
                                      <p:cBhvr>
                                        <p:cTn id="34" dur="500" fill="hold"/>
                                        <p:tgtEl>
                                          <p:spTgt spid="8"/>
                                        </p:tgtEl>
                                        <p:attrNameLst>
                                          <p:attrName>fill.type</p:attrName>
                                        </p:attrNameLst>
                                      </p:cBhvr>
                                      <p:to>
                                        <p:strVal val="solid"/>
                                      </p:to>
                                    </p:set>
                                  </p:childTnLst>
                                </p:cTn>
                              </p:par>
                              <p:par>
                                <p:cTn id="35" presetID="10" presetClass="exit" presetSubtype="0" fill="hold" grpId="1" nodeType="withEffect">
                                  <p:stCondLst>
                                    <p:cond delay="0"/>
                                  </p:stCondLst>
                                  <p:childTnLst>
                                    <p:animEffect transition="out" filter="fade">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par>
                                <p:cTn id="38" presetID="1" presetClass="entr" presetSubtype="0" fill="hold" grpId="0" nodeType="withEffect">
                                  <p:stCondLst>
                                    <p:cond delay="0"/>
                                  </p:stCondLst>
                                  <p:childTnLst>
                                    <p:set>
                                      <p:cBhvr>
                                        <p:cTn id="39" dur="1" fill="hold">
                                          <p:stCondLst>
                                            <p:cond delay="0"/>
                                          </p:stCondLst>
                                        </p:cTn>
                                        <p:tgtEl>
                                          <p:spTgt spid="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arn(outVertic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7" presetClass="emph" presetSubtype="0" fill="remove" grpId="1" nodeType="clickEffect">
                                  <p:stCondLst>
                                    <p:cond delay="0"/>
                                  </p:stCondLst>
                                  <p:childTnLst>
                                    <p:animClr clrSpc="rgb" dir="cw">
                                      <p:cBhvr override="childStyle">
                                        <p:cTn id="58" dur="250" autoRev="1" fill="remove"/>
                                        <p:tgtEl>
                                          <p:spTgt spid="14"/>
                                        </p:tgtEl>
                                        <p:attrNameLst>
                                          <p:attrName>style.color</p:attrName>
                                        </p:attrNameLst>
                                      </p:cBhvr>
                                      <p:to>
                                        <a:schemeClr val="bg1"/>
                                      </p:to>
                                    </p:animClr>
                                    <p:animClr clrSpc="rgb" dir="cw">
                                      <p:cBhvr>
                                        <p:cTn id="59" dur="250" autoRev="1" fill="remove"/>
                                        <p:tgtEl>
                                          <p:spTgt spid="14"/>
                                        </p:tgtEl>
                                        <p:attrNameLst>
                                          <p:attrName>fillcolor</p:attrName>
                                        </p:attrNameLst>
                                      </p:cBhvr>
                                      <p:to>
                                        <a:schemeClr val="bg1"/>
                                      </p:to>
                                    </p:animClr>
                                    <p:set>
                                      <p:cBhvr>
                                        <p:cTn id="60" dur="250" autoRev="1" fill="remove"/>
                                        <p:tgtEl>
                                          <p:spTgt spid="14"/>
                                        </p:tgtEl>
                                        <p:attrNameLst>
                                          <p:attrName>fill.type</p:attrName>
                                        </p:attrNameLst>
                                      </p:cBhvr>
                                      <p:to>
                                        <p:strVal val="solid"/>
                                      </p:to>
                                    </p:set>
                                    <p:set>
                                      <p:cBhvr>
                                        <p:cTn id="61" dur="250" autoRev="1" fill="remove"/>
                                        <p:tgtEl>
                                          <p:spTgt spid="14"/>
                                        </p:tgtEl>
                                        <p:attrNameLst>
                                          <p:attrName>fill.on</p:attrName>
                                        </p:attrNameLst>
                                      </p:cBhvr>
                                      <p:to>
                                        <p:strVal val="true"/>
                                      </p:to>
                                    </p:set>
                                  </p:childTnLst>
                                </p:cTn>
                              </p:par>
                            </p:childTnLst>
                          </p:cTn>
                        </p:par>
                        <p:par>
                          <p:cTn id="62" fill="hold">
                            <p:stCondLst>
                              <p:cond delay="500"/>
                            </p:stCondLst>
                            <p:childTnLst>
                              <p:par>
                                <p:cTn id="63" presetID="21" presetClass="emph" presetSubtype="0" fill="hold" grpId="2" nodeType="afterEffect">
                                  <p:stCondLst>
                                    <p:cond delay="0"/>
                                  </p:stCondLst>
                                  <p:childTnLst>
                                    <p:animClr clrSpc="hsl" dir="cw">
                                      <p:cBhvr override="childStyle">
                                        <p:cTn id="64" dur="500" fill="hold"/>
                                        <p:tgtEl>
                                          <p:spTgt spid="14"/>
                                        </p:tgtEl>
                                        <p:attrNameLst>
                                          <p:attrName>style.color</p:attrName>
                                        </p:attrNameLst>
                                      </p:cBhvr>
                                      <p:by>
                                        <p:hsl h="7200000" s="0" l="0"/>
                                      </p:by>
                                    </p:animClr>
                                    <p:animClr clrSpc="hsl" dir="cw">
                                      <p:cBhvr>
                                        <p:cTn id="65" dur="500" fill="hold"/>
                                        <p:tgtEl>
                                          <p:spTgt spid="14"/>
                                        </p:tgtEl>
                                        <p:attrNameLst>
                                          <p:attrName>fillcolor</p:attrName>
                                        </p:attrNameLst>
                                      </p:cBhvr>
                                      <p:by>
                                        <p:hsl h="7200000" s="0" l="0"/>
                                      </p:by>
                                    </p:animClr>
                                    <p:animClr clrSpc="hsl" dir="cw">
                                      <p:cBhvr>
                                        <p:cTn id="66" dur="500" fill="hold"/>
                                        <p:tgtEl>
                                          <p:spTgt spid="14"/>
                                        </p:tgtEl>
                                        <p:attrNameLst>
                                          <p:attrName>stroke.color</p:attrName>
                                        </p:attrNameLst>
                                      </p:cBhvr>
                                      <p:by>
                                        <p:hsl h="7200000" s="0" l="0"/>
                                      </p:by>
                                    </p:animClr>
                                    <p:set>
                                      <p:cBhvr>
                                        <p:cTn id="67" dur="500" fill="hold"/>
                                        <p:tgtEl>
                                          <p:spTgt spid="14"/>
                                        </p:tgtEl>
                                        <p:attrNameLst>
                                          <p:attrName>fill.type</p:attrName>
                                        </p:attrNameLst>
                                      </p:cBhvr>
                                      <p:to>
                                        <p:strVal val="solid"/>
                                      </p:to>
                                    </p:set>
                                  </p:childTnLst>
                                </p:cTn>
                              </p:par>
                              <p:par>
                                <p:cTn id="68" presetID="10" presetClass="exit" presetSubtype="0" fill="hold" grpId="1" nodeType="withEffect">
                                  <p:stCondLst>
                                    <p:cond delay="0"/>
                                  </p:stCondLst>
                                  <p:childTnLst>
                                    <p:animEffect transition="out" filter="fade">
                                      <p:cBhvr>
                                        <p:cTn id="69" dur="500"/>
                                        <p:tgtEl>
                                          <p:spTgt spid="11"/>
                                        </p:tgtEl>
                                      </p:cBhvr>
                                    </p:animEffect>
                                    <p:set>
                                      <p:cBhvr>
                                        <p:cTn id="70" dur="1" fill="hold">
                                          <p:stCondLst>
                                            <p:cond delay="499"/>
                                          </p:stCondLst>
                                        </p:cTn>
                                        <p:tgtEl>
                                          <p:spTgt spid="11"/>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8" grpId="0" animBg="1"/>
      <p:bldP spid="8" grpId="1" animBg="1"/>
      <p:bldP spid="8" grpId="2" animBg="1"/>
      <p:bldP spid="9" grpId="0" animBg="1"/>
      <p:bldP spid="11" grpId="0" animBg="1"/>
      <p:bldP spid="11" grpId="1" animBg="1"/>
      <p:bldP spid="14" grpId="0" animBg="1"/>
      <p:bldP spid="14" grpId="1" animBg="1"/>
      <p:bldP spid="14" grpId="2" animBg="1"/>
      <p:bldP spid="20" grpId="0"/>
      <p:bldP spid="2" grpId="0" animBg="1"/>
      <p:bldP spid="3" grpId="0" animBg="1"/>
      <p:bldP spid="5" grpId="0" animBg="1"/>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9869" y="791570"/>
            <a:ext cx="9266830" cy="4154984"/>
          </a:xfrm>
          <a:prstGeom prst="rect">
            <a:avLst/>
          </a:prstGeom>
          <a:noFill/>
        </p:spPr>
        <p:txBody>
          <a:bodyPr wrap="square" rtlCol="0">
            <a:spAutoFit/>
          </a:bodyPr>
          <a:lstStyle/>
          <a:p>
            <a:r>
              <a:rPr lang="en-US" sz="2400" dirty="0"/>
              <a:t>3. What forms are your sentences? Do you have at least two of each of the following? </a:t>
            </a:r>
          </a:p>
          <a:p>
            <a:endParaRPr lang="en-US" sz="2400" dirty="0"/>
          </a:p>
          <a:p>
            <a:r>
              <a:rPr lang="en-US" sz="2400" dirty="0"/>
              <a:t>Find and mark each type (3a, 3b, </a:t>
            </a:r>
            <a:r>
              <a:rPr lang="en-US" sz="2400" dirty="0" err="1"/>
              <a:t>etc</a:t>
            </a:r>
            <a:r>
              <a:rPr lang="en-US" sz="2400" dirty="0"/>
              <a:t>). </a:t>
            </a:r>
          </a:p>
          <a:p>
            <a:endParaRPr lang="en-US" sz="2400" dirty="0"/>
          </a:p>
          <a:p>
            <a:pPr marL="342900" indent="-342900">
              <a:lnSpc>
                <a:spcPct val="150000"/>
              </a:lnSpc>
              <a:buAutoNum type="alphaLcParenBoth"/>
            </a:pPr>
            <a:r>
              <a:rPr lang="en-US" sz="2400" dirty="0"/>
              <a:t> simple sentences </a:t>
            </a:r>
          </a:p>
          <a:p>
            <a:pPr marL="342900" indent="-342900">
              <a:lnSpc>
                <a:spcPct val="150000"/>
              </a:lnSpc>
              <a:buAutoNum type="alphaLcParenBoth"/>
            </a:pPr>
            <a:r>
              <a:rPr lang="en-US" sz="2400" dirty="0"/>
              <a:t> compound sentences </a:t>
            </a:r>
          </a:p>
          <a:p>
            <a:pPr marL="342900" indent="-342900">
              <a:lnSpc>
                <a:spcPct val="150000"/>
              </a:lnSpc>
              <a:buAutoNum type="alphaLcParenBoth"/>
            </a:pPr>
            <a:r>
              <a:rPr lang="en-US" sz="2400" dirty="0"/>
              <a:t> complex sentences </a:t>
            </a:r>
          </a:p>
          <a:p>
            <a:pPr marL="342900" indent="-342900">
              <a:lnSpc>
                <a:spcPct val="150000"/>
              </a:lnSpc>
              <a:buAutoNum type="alphaLcParenBoth"/>
            </a:pPr>
            <a:r>
              <a:rPr lang="en-US" sz="2400" dirty="0"/>
              <a:t> compound-complex sentences</a:t>
            </a:r>
          </a:p>
        </p:txBody>
      </p:sp>
    </p:spTree>
    <p:extLst>
      <p:ext uri="{BB962C8B-B14F-4D97-AF65-F5344CB8AC3E}">
        <p14:creationId xmlns:p14="http://schemas.microsoft.com/office/powerpoint/2010/main" val="426844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Tree>
    <p:extLst>
      <p:ext uri="{BB962C8B-B14F-4D97-AF65-F5344CB8AC3E}">
        <p14:creationId xmlns:p14="http://schemas.microsoft.com/office/powerpoint/2010/main" val="227628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446663" y="288605"/>
            <a:ext cx="10743062" cy="1280890"/>
          </a:xfrm>
        </p:spPr>
        <p:txBody>
          <a:bodyPr>
            <a:normAutofit fontScale="90000"/>
          </a:bodyPr>
          <a:lstStyle/>
          <a:p>
            <a:r>
              <a:rPr lang="en-US" dirty="0"/>
              <a:t>I found the shirt hanging on the back of a chair in the cook shed when we came home from the funeral.</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3979724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a:t>3c</a:t>
            </a:r>
            <a:endParaRPr lang="en-US" b="1" dirty="0"/>
          </a:p>
        </p:txBody>
      </p:sp>
    </p:spTree>
    <p:extLst>
      <p:ext uri="{BB962C8B-B14F-4D97-AF65-F5344CB8AC3E}">
        <p14:creationId xmlns:p14="http://schemas.microsoft.com/office/powerpoint/2010/main" val="888906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3" y="288605"/>
            <a:ext cx="9314749" cy="1280890"/>
          </a:xfrm>
        </p:spPr>
        <p:txBody>
          <a:bodyPr>
            <a:normAutofit/>
          </a:bodyPr>
          <a:lstStyle/>
          <a:p>
            <a:r>
              <a:rPr lang="en-US" dirty="0"/>
              <a:t>It had been a beautiful day when he last wore it.</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68499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45BF-F057-46A7-BB53-2ED7D0115E9B}"/>
              </a:ext>
            </a:extLst>
          </p:cNvPr>
          <p:cNvSpPr>
            <a:spLocks noGrp="1"/>
          </p:cNvSpPr>
          <p:nvPr>
            <p:ph type="title"/>
          </p:nvPr>
        </p:nvSpPr>
        <p:spPr/>
        <p:txBody>
          <a:bodyPr/>
          <a:lstStyle/>
          <a:p>
            <a:r>
              <a:rPr lang="en-US"/>
              <a:t>Why do we need sentence variety?</a:t>
            </a:r>
          </a:p>
        </p:txBody>
      </p:sp>
      <p:sp>
        <p:nvSpPr>
          <p:cNvPr id="3" name="Content Placeholder 2">
            <a:extLst>
              <a:ext uri="{FF2B5EF4-FFF2-40B4-BE49-F238E27FC236}">
                <a16:creationId xmlns:a16="http://schemas.microsoft.com/office/drawing/2014/main" id="{752E7EA1-F933-4549-B310-E930312D5335}"/>
              </a:ext>
            </a:extLst>
          </p:cNvPr>
          <p:cNvSpPr>
            <a:spLocks noGrp="1"/>
          </p:cNvSpPr>
          <p:nvPr>
            <p:ph idx="1"/>
          </p:nvPr>
        </p:nvSpPr>
        <p:spPr/>
        <p:txBody>
          <a:bodyPr vert="horz" lIns="91440" tIns="45720" rIns="91440" bIns="45720" rtlCol="0" anchor="t">
            <a:normAutofit/>
          </a:bodyPr>
          <a:lstStyle/>
          <a:p>
            <a:r>
              <a:rPr lang="en-US" sz="2400"/>
              <a:t>To make your writing more interesting!</a:t>
            </a:r>
          </a:p>
          <a:p>
            <a:r>
              <a:rPr lang="en-US" sz="2400"/>
              <a:t>Too many simple sentences will make your writing seem choppy and immature.</a:t>
            </a:r>
            <a:endParaRPr lang="en-US" sz="2400">
              <a:solidFill>
                <a:schemeClr val="tx1"/>
              </a:solidFill>
            </a:endParaRPr>
          </a:p>
          <a:p>
            <a:r>
              <a:rPr lang="en-US" sz="2400"/>
              <a:t>Too many long sentences are hard to understand.</a:t>
            </a:r>
            <a:endParaRPr lang="en-US" sz="2400">
              <a:solidFill>
                <a:schemeClr val="tx1"/>
              </a:solidFill>
            </a:endParaRPr>
          </a:p>
          <a:p>
            <a:pPr marL="0" indent="0">
              <a:buNone/>
            </a:pPr>
            <a:endParaRPr lang="en-US" sz="2400"/>
          </a:p>
        </p:txBody>
      </p:sp>
    </p:spTree>
    <p:extLst>
      <p:ext uri="{BB962C8B-B14F-4D97-AF65-F5344CB8AC3E}">
        <p14:creationId xmlns:p14="http://schemas.microsoft.com/office/powerpoint/2010/main" val="1460714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a:t>3c</a:t>
            </a:r>
            <a:endParaRPr lang="en-US" b="1" dirty="0"/>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Tree>
    <p:extLst>
      <p:ext uri="{BB962C8B-B14F-4D97-AF65-F5344CB8AC3E}">
        <p14:creationId xmlns:p14="http://schemas.microsoft.com/office/powerpoint/2010/main" val="3638751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3" y="288605"/>
            <a:ext cx="10283740" cy="1280890"/>
          </a:xfrm>
        </p:spPr>
        <p:txBody>
          <a:bodyPr>
            <a:normAutofit fontScale="90000"/>
          </a:bodyPr>
          <a:lstStyle/>
          <a:p>
            <a:r>
              <a:rPr lang="en-US" dirty="0"/>
              <a:t>We had cut the last of the corn, gathered pumpkins, and picked the last of the green beans. </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2549798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a:t>3c</a:t>
            </a:r>
            <a:endParaRPr lang="en-US" b="1" dirty="0"/>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Tree>
    <p:extLst>
      <p:ext uri="{BB962C8B-B14F-4D97-AF65-F5344CB8AC3E}">
        <p14:creationId xmlns:p14="http://schemas.microsoft.com/office/powerpoint/2010/main" val="2503835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50249" y="-32257"/>
            <a:ext cx="10283740" cy="1280890"/>
          </a:xfrm>
        </p:spPr>
        <p:txBody>
          <a:bodyPr>
            <a:normAutofit fontScale="90000"/>
          </a:bodyPr>
          <a:lstStyle/>
          <a:p>
            <a:r>
              <a:rPr lang="en-US" dirty="0"/>
              <a:t>Then he took the kids down the ridge to pick apples, and the warmth of the day combined with the heat from his labor forced him to remove it.</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2414050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393097"/>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a:t>3c</a:t>
            </a:r>
            <a:endParaRPr lang="en-US" b="1" dirty="0"/>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Tree>
    <p:extLst>
      <p:ext uri="{BB962C8B-B14F-4D97-AF65-F5344CB8AC3E}">
        <p14:creationId xmlns:p14="http://schemas.microsoft.com/office/powerpoint/2010/main" val="3075802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 Is Stronger Than Death – Analyzing Sentence Style</a:t>
            </a:r>
          </a:p>
        </p:txBody>
      </p:sp>
      <p:sp>
        <p:nvSpPr>
          <p:cNvPr id="3" name="Content Placeholder 2"/>
          <p:cNvSpPr>
            <a:spLocks noGrp="1"/>
          </p:cNvSpPr>
          <p:nvPr>
            <p:ph idx="1"/>
          </p:nvPr>
        </p:nvSpPr>
        <p:spPr>
          <a:xfrm>
            <a:off x="2589212" y="2133599"/>
            <a:ext cx="8915400" cy="4540155"/>
          </a:xfrm>
        </p:spPr>
        <p:txBody>
          <a:bodyPr vert="horz" lIns="91440" tIns="45720" rIns="91440" bIns="45720" rtlCol="0" anchor="t">
            <a:normAutofit/>
          </a:bodyPr>
          <a:lstStyle/>
          <a:p>
            <a:r>
              <a:rPr lang="en-US" dirty="0"/>
              <a:t>1. How long are your sentences? Count the words in your paper, the number of sentences, and divide to arrive at an average sentence length. </a:t>
            </a:r>
            <a:r>
              <a:rPr lang="en-US" dirty="0">
                <a:ea typeface="+mn-lt"/>
                <a:cs typeface="+mn-lt"/>
              </a:rPr>
              <a:t>Record this information at the top of your draft.</a:t>
            </a:r>
          </a:p>
          <a:p>
            <a:r>
              <a:rPr lang="en-US" dirty="0"/>
              <a:t>594 words. 35 sentences. Avg. length = 16.97</a:t>
            </a:r>
          </a:p>
          <a:p>
            <a:r>
              <a:rPr lang="en-US" dirty="0"/>
              <a:t>2. Find your longest sentence: _____ words. What is the length of the sentence before it? _____ words After it? _____ words If that long sentence is not either preceded or followed by a short sentence, change one of them to a short sentence. Why is this more effective?</a:t>
            </a:r>
          </a:p>
          <a:p>
            <a:r>
              <a:rPr lang="en-US" dirty="0"/>
              <a:t> Longest – </a:t>
            </a:r>
            <a:r>
              <a:rPr lang="en-US" dirty="0">
                <a:solidFill>
                  <a:schemeClr val="accent1">
                    <a:lumMod val="60000"/>
                    <a:lumOff val="40000"/>
                  </a:schemeClr>
                </a:solidFill>
              </a:rPr>
              <a:t>30 words</a:t>
            </a:r>
            <a:r>
              <a:rPr lang="en-US" dirty="0"/>
              <a:t>. Before – </a:t>
            </a:r>
            <a:r>
              <a:rPr lang="en-US" dirty="0">
                <a:solidFill>
                  <a:schemeClr val="bg2">
                    <a:lumMod val="75000"/>
                  </a:schemeClr>
                </a:solidFill>
              </a:rPr>
              <a:t>21 words</a:t>
            </a:r>
            <a:r>
              <a:rPr lang="en-US" dirty="0"/>
              <a:t>. After – </a:t>
            </a:r>
            <a:r>
              <a:rPr lang="en-US" dirty="0">
                <a:solidFill>
                  <a:srgbClr val="00B0F0"/>
                </a:solidFill>
              </a:rPr>
              <a:t>11 words</a:t>
            </a:r>
            <a:r>
              <a:rPr lang="en-US" dirty="0"/>
              <a:t>.</a:t>
            </a:r>
          </a:p>
          <a:p>
            <a:r>
              <a:rPr lang="en-US" dirty="0">
                <a:solidFill>
                  <a:schemeClr val="bg2">
                    <a:lumMod val="75000"/>
                  </a:schemeClr>
                </a:solidFill>
              </a:rPr>
              <a:t>The next morning, I went out to the cook shed for a few moments of meditation before the children woke up</a:t>
            </a:r>
            <a:r>
              <a:rPr lang="en-US" dirty="0"/>
              <a:t>. </a:t>
            </a:r>
            <a:r>
              <a:rPr lang="en-US" dirty="0">
                <a:solidFill>
                  <a:schemeClr val="accent1">
                    <a:lumMod val="60000"/>
                    <a:lumOff val="40000"/>
                  </a:schemeClr>
                </a:solidFill>
              </a:rPr>
              <a:t>Some of our goats and sheep had taken shelter in the shed from the previous day’s storm, and they had knocked Dusty’s shirt off the chair and trampled it underfoot</a:t>
            </a:r>
            <a:r>
              <a:rPr lang="en-US" dirty="0"/>
              <a:t>. </a:t>
            </a:r>
            <a:r>
              <a:rPr lang="en-US" dirty="0">
                <a:solidFill>
                  <a:srgbClr val="00B0F0"/>
                </a:solidFill>
              </a:rPr>
              <a:t>I grabbed it up, but its wonderful, comforting smell was gone.</a:t>
            </a:r>
          </a:p>
          <a:p>
            <a:endParaRPr lang="en-US" dirty="0"/>
          </a:p>
          <a:p>
            <a:endParaRPr lang="en-US" dirty="0"/>
          </a:p>
        </p:txBody>
      </p:sp>
    </p:spTree>
    <p:extLst>
      <p:ext uri="{BB962C8B-B14F-4D97-AF65-F5344CB8AC3E}">
        <p14:creationId xmlns:p14="http://schemas.microsoft.com/office/powerpoint/2010/main" val="197129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56353" y="586854"/>
            <a:ext cx="9703558" cy="6393097"/>
          </a:xfrm>
          <a:prstGeom prst="rect">
            <a:avLst/>
          </a:prstGeom>
          <a:noFill/>
        </p:spPr>
        <p:txBody>
          <a:bodyPr wrap="square" rtlCol="0">
            <a:spAutoFit/>
          </a:bodyPr>
          <a:lstStyle/>
          <a:p>
            <a:pPr>
              <a:lnSpc>
                <a:spcPct val="250000"/>
              </a:lnSpc>
            </a:pPr>
            <a:r>
              <a:rPr lang="en-US" sz="2400" dirty="0">
                <a:solidFill>
                  <a:schemeClr val="bg2">
                    <a:lumMod val="75000"/>
                  </a:schemeClr>
                </a:solidFill>
              </a:rPr>
              <a:t>The next morning, I went out to the cook shed for a few moments of meditation before the children woke up</a:t>
            </a:r>
            <a:r>
              <a:rPr lang="en-US" sz="2400" dirty="0"/>
              <a:t>. </a:t>
            </a:r>
            <a:r>
              <a:rPr lang="en-US" sz="2400" dirty="0">
                <a:solidFill>
                  <a:schemeClr val="accent1">
                    <a:lumMod val="60000"/>
                    <a:lumOff val="40000"/>
                  </a:schemeClr>
                </a:solidFill>
              </a:rPr>
              <a:t>Some of our goats and sheep had taken shelter in the shed from the previous day’s storm, and they had knocked </a:t>
            </a:r>
            <a:r>
              <a:rPr lang="en-US" sz="2400" dirty="0" err="1">
                <a:solidFill>
                  <a:schemeClr val="accent1">
                    <a:lumMod val="60000"/>
                    <a:lumOff val="40000"/>
                  </a:schemeClr>
                </a:solidFill>
              </a:rPr>
              <a:t>Dusty’s</a:t>
            </a:r>
            <a:r>
              <a:rPr lang="en-US" sz="2400" dirty="0">
                <a:solidFill>
                  <a:schemeClr val="accent1">
                    <a:lumMod val="60000"/>
                    <a:lumOff val="40000"/>
                  </a:schemeClr>
                </a:solidFill>
              </a:rPr>
              <a:t> shirt off the chair and trampled it underfoot</a:t>
            </a:r>
            <a:r>
              <a:rPr lang="en-US" sz="2400" dirty="0"/>
              <a:t>. </a:t>
            </a:r>
            <a:r>
              <a:rPr lang="en-US" sz="2400" dirty="0">
                <a:solidFill>
                  <a:srgbClr val="00B0F0"/>
                </a:solidFill>
              </a:rPr>
              <a:t>I grabbed it up, but its wonderful, comforting smell was gone.</a:t>
            </a:r>
          </a:p>
          <a:p>
            <a:pPr>
              <a:lnSpc>
                <a:spcPct val="250000"/>
              </a:lnSpc>
            </a:pPr>
            <a:endParaRPr lang="en-US" sz="2400" dirty="0"/>
          </a:p>
        </p:txBody>
      </p:sp>
      <p:sp>
        <p:nvSpPr>
          <p:cNvPr id="5" name="TextBox 4"/>
          <p:cNvSpPr txBox="1"/>
          <p:nvPr/>
        </p:nvSpPr>
        <p:spPr>
          <a:xfrm>
            <a:off x="368483" y="125189"/>
            <a:ext cx="5895834" cy="707886"/>
          </a:xfrm>
          <a:prstGeom prst="rect">
            <a:avLst/>
          </a:prstGeom>
          <a:noFill/>
        </p:spPr>
        <p:txBody>
          <a:bodyPr wrap="square" rtlCol="0">
            <a:spAutoFit/>
          </a:bodyPr>
          <a:lstStyle/>
          <a:p>
            <a:r>
              <a:rPr lang="en-US" sz="2000" b="1" dirty="0"/>
              <a:t>594 words. 35 sentences. Avg. length = 16.97</a:t>
            </a:r>
          </a:p>
          <a:p>
            <a:endParaRPr lang="en-US" sz="2000" b="1" dirty="0"/>
          </a:p>
        </p:txBody>
      </p:sp>
      <p:sp>
        <p:nvSpPr>
          <p:cNvPr id="7" name="Left Brace 6"/>
          <p:cNvSpPr/>
          <p:nvPr/>
        </p:nvSpPr>
        <p:spPr>
          <a:xfrm>
            <a:off x="1869757" y="2483893"/>
            <a:ext cx="573206" cy="2715905"/>
          </a:xfrm>
          <a:prstGeom prst="leftBrac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36979" y="3643952"/>
            <a:ext cx="1160065" cy="369332"/>
          </a:xfrm>
          <a:prstGeom prst="rect">
            <a:avLst/>
          </a:prstGeom>
          <a:noFill/>
        </p:spPr>
        <p:txBody>
          <a:bodyPr wrap="square" rtlCol="0">
            <a:spAutoFit/>
          </a:bodyPr>
          <a:lstStyle/>
          <a:p>
            <a:r>
              <a:rPr lang="en-US" b="1" dirty="0">
                <a:solidFill>
                  <a:schemeClr val="accent1">
                    <a:lumMod val="60000"/>
                    <a:lumOff val="40000"/>
                  </a:schemeClr>
                </a:solidFill>
              </a:rPr>
              <a:t>30 words</a:t>
            </a:r>
            <a:endParaRPr lang="en-US" b="1" dirty="0"/>
          </a:p>
        </p:txBody>
      </p:sp>
      <p:sp>
        <p:nvSpPr>
          <p:cNvPr id="9" name="Left Brace 8"/>
          <p:cNvSpPr/>
          <p:nvPr/>
        </p:nvSpPr>
        <p:spPr>
          <a:xfrm>
            <a:off x="1869750" y="895109"/>
            <a:ext cx="573206" cy="1562330"/>
          </a:xfrm>
          <a:prstGeom prst="leftBrac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34622" y="1491608"/>
            <a:ext cx="1160065" cy="369332"/>
          </a:xfrm>
          <a:prstGeom prst="rect">
            <a:avLst/>
          </a:prstGeom>
          <a:noFill/>
        </p:spPr>
        <p:txBody>
          <a:bodyPr wrap="square" rtlCol="0">
            <a:spAutoFit/>
          </a:bodyPr>
          <a:lstStyle/>
          <a:p>
            <a:r>
              <a:rPr lang="en-US" b="1" dirty="0">
                <a:solidFill>
                  <a:schemeClr val="bg2">
                    <a:lumMod val="75000"/>
                  </a:schemeClr>
                </a:solidFill>
              </a:rPr>
              <a:t>21 words</a:t>
            </a:r>
          </a:p>
        </p:txBody>
      </p:sp>
      <p:sp>
        <p:nvSpPr>
          <p:cNvPr id="11" name="Left Brace 10"/>
          <p:cNvSpPr/>
          <p:nvPr/>
        </p:nvSpPr>
        <p:spPr>
          <a:xfrm rot="10800000">
            <a:off x="10208530" y="4656454"/>
            <a:ext cx="573206" cy="1225729"/>
          </a:xfrm>
          <a:prstGeom prst="leftBrace">
            <a:avLst/>
          </a:pr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10781736" y="5084653"/>
            <a:ext cx="1160065" cy="369332"/>
          </a:xfrm>
          <a:prstGeom prst="rect">
            <a:avLst/>
          </a:prstGeom>
          <a:noFill/>
        </p:spPr>
        <p:txBody>
          <a:bodyPr wrap="square" rtlCol="0">
            <a:spAutoFit/>
          </a:bodyPr>
          <a:lstStyle/>
          <a:p>
            <a:r>
              <a:rPr lang="en-US" b="1" dirty="0">
                <a:solidFill>
                  <a:srgbClr val="00B0F0"/>
                </a:solidFill>
              </a:rPr>
              <a:t>11 words</a:t>
            </a:r>
          </a:p>
        </p:txBody>
      </p:sp>
    </p:spTree>
    <p:extLst>
      <p:ext uri="{BB962C8B-B14F-4D97-AF65-F5344CB8AC3E}">
        <p14:creationId xmlns:p14="http://schemas.microsoft.com/office/powerpoint/2010/main" val="1332587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555641"/>
          </a:xfrm>
          <a:prstGeom prst="rect">
            <a:avLst/>
          </a:prstGeom>
          <a:noFill/>
        </p:spPr>
        <p:txBody>
          <a:bodyPr wrap="square" rtlCol="0">
            <a:spAutoFit/>
          </a:bodyPr>
          <a:lstStyle/>
          <a:p>
            <a:pPr>
              <a:lnSpc>
                <a:spcPct val="250000"/>
              </a:lnSpc>
            </a:pPr>
            <a:r>
              <a:rPr lang="en-US" sz="2400" dirty="0">
                <a:solidFill>
                  <a:schemeClr val="bg2">
                    <a:lumMod val="75000"/>
                  </a:schemeClr>
                </a:solidFill>
              </a:rPr>
              <a:t>I found the shirt hanging on the back of a chair in the cook shed when we came home from the funeral</a:t>
            </a:r>
            <a:r>
              <a:rPr lang="en-US" sz="2400" dirty="0"/>
              <a:t>. </a:t>
            </a:r>
            <a:r>
              <a:rPr lang="en-US" sz="2400" dirty="0">
                <a:solidFill>
                  <a:srgbClr val="00B0F0"/>
                </a:solidFill>
              </a:rPr>
              <a:t>It had been a beautiful day when he last wore it. </a:t>
            </a:r>
            <a:r>
              <a:rPr lang="en-US" sz="2400" dirty="0"/>
              <a:t>We had cut the last of the corn, gathered pumpkins, and picked the last of the green beans. </a:t>
            </a:r>
            <a:r>
              <a:rPr lang="en-US" sz="2400" dirty="0">
                <a:solidFill>
                  <a:schemeClr val="accent1">
                    <a:lumMod val="60000"/>
                    <a:lumOff val="40000"/>
                  </a:schemeClr>
                </a:solidFill>
              </a:rPr>
              <a:t>Then he took the kids down the ridge to pick apples, and the warmth of the day combined with the heat from his labor forced him to remove it</a:t>
            </a:r>
            <a:r>
              <a:rPr lang="en-US" sz="2400" dirty="0"/>
              <a: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dirty="0"/>
              <a:t>3c</a:t>
            </a:r>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
        <p:nvSpPr>
          <p:cNvPr id="13" name="Left Brace 12"/>
          <p:cNvSpPr/>
          <p:nvPr/>
        </p:nvSpPr>
        <p:spPr>
          <a:xfrm>
            <a:off x="1580863" y="732768"/>
            <a:ext cx="573206" cy="1562330"/>
          </a:xfrm>
          <a:prstGeom prst="leftBrac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345735" y="1329267"/>
            <a:ext cx="1160065" cy="369332"/>
          </a:xfrm>
          <a:prstGeom prst="rect">
            <a:avLst/>
          </a:prstGeom>
          <a:solidFill>
            <a:schemeClr val="bg2"/>
          </a:solidFill>
        </p:spPr>
        <p:txBody>
          <a:bodyPr wrap="square" rtlCol="0">
            <a:spAutoFit/>
          </a:bodyPr>
          <a:lstStyle/>
          <a:p>
            <a:r>
              <a:rPr lang="en-US" b="1" dirty="0">
                <a:solidFill>
                  <a:schemeClr val="bg2">
                    <a:lumMod val="75000"/>
                  </a:schemeClr>
                </a:solidFill>
              </a:rPr>
              <a:t>22 words</a:t>
            </a:r>
          </a:p>
        </p:txBody>
      </p:sp>
      <p:sp>
        <p:nvSpPr>
          <p:cNvPr id="15" name="Left Brace 14"/>
          <p:cNvSpPr/>
          <p:nvPr/>
        </p:nvSpPr>
        <p:spPr>
          <a:xfrm rot="10800000">
            <a:off x="10931849" y="1698599"/>
            <a:ext cx="573206" cy="1225729"/>
          </a:xfrm>
          <a:prstGeom prst="leftBrace">
            <a:avLst/>
          </a:pr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11318551" y="1971932"/>
            <a:ext cx="873449" cy="646331"/>
          </a:xfrm>
          <a:prstGeom prst="rect">
            <a:avLst/>
          </a:prstGeom>
          <a:noFill/>
        </p:spPr>
        <p:txBody>
          <a:bodyPr wrap="square" rtlCol="0">
            <a:spAutoFit/>
          </a:bodyPr>
          <a:lstStyle/>
          <a:p>
            <a:r>
              <a:rPr lang="en-US" b="1" dirty="0">
                <a:solidFill>
                  <a:srgbClr val="00B0F0"/>
                </a:solidFill>
              </a:rPr>
              <a:t>11 words</a:t>
            </a:r>
          </a:p>
        </p:txBody>
      </p:sp>
      <p:sp>
        <p:nvSpPr>
          <p:cNvPr id="17" name="Left Brace 16"/>
          <p:cNvSpPr/>
          <p:nvPr/>
        </p:nvSpPr>
        <p:spPr>
          <a:xfrm>
            <a:off x="1505800" y="4142095"/>
            <a:ext cx="573206" cy="2715905"/>
          </a:xfrm>
          <a:prstGeom prst="leftBrac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373022" y="5302154"/>
            <a:ext cx="1160065" cy="369332"/>
          </a:xfrm>
          <a:prstGeom prst="rect">
            <a:avLst/>
          </a:prstGeom>
          <a:solidFill>
            <a:schemeClr val="bg2"/>
          </a:solidFill>
        </p:spPr>
        <p:txBody>
          <a:bodyPr wrap="square" rtlCol="0">
            <a:spAutoFit/>
          </a:bodyPr>
          <a:lstStyle/>
          <a:p>
            <a:r>
              <a:rPr lang="en-US" b="1" dirty="0">
                <a:solidFill>
                  <a:schemeClr val="accent1">
                    <a:lumMod val="60000"/>
                    <a:lumOff val="40000"/>
                  </a:schemeClr>
                </a:solidFill>
              </a:rPr>
              <a:t>29 words</a:t>
            </a:r>
            <a:endParaRPr lang="en-US" b="1" dirty="0"/>
          </a:p>
        </p:txBody>
      </p:sp>
      <p:sp>
        <p:nvSpPr>
          <p:cNvPr id="19" name="Left Brace 18"/>
          <p:cNvSpPr/>
          <p:nvPr/>
        </p:nvSpPr>
        <p:spPr>
          <a:xfrm rot="10800000">
            <a:off x="10945500" y="2664430"/>
            <a:ext cx="573206" cy="1225729"/>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11259398" y="2924328"/>
            <a:ext cx="918950" cy="646331"/>
          </a:xfrm>
          <a:prstGeom prst="rect">
            <a:avLst/>
          </a:prstGeom>
          <a:noFill/>
        </p:spPr>
        <p:txBody>
          <a:bodyPr wrap="square" rtlCol="0">
            <a:spAutoFit/>
          </a:bodyPr>
          <a:lstStyle/>
          <a:p>
            <a:r>
              <a:rPr lang="en-US" b="1" dirty="0"/>
              <a:t>18 words</a:t>
            </a:r>
          </a:p>
        </p:txBody>
      </p:sp>
    </p:spTree>
    <p:extLst>
      <p:ext uri="{BB962C8B-B14F-4D97-AF65-F5344CB8AC3E}">
        <p14:creationId xmlns:p14="http://schemas.microsoft.com/office/powerpoint/2010/main" val="626261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45580" y="521183"/>
            <a:ext cx="10778538" cy="6370975"/>
          </a:xfrm>
          <a:prstGeom prst="rect">
            <a:avLst/>
          </a:prstGeom>
          <a:noFill/>
        </p:spPr>
        <p:txBody>
          <a:bodyPr wrap="square" lIns="91440" tIns="45720" rIns="91440" bIns="45720" rtlCol="0" anchor="t">
            <a:spAutoFit/>
          </a:bodyPr>
          <a:lstStyle/>
          <a:p>
            <a:r>
              <a:rPr lang="en-US" sz="2400" dirty="0">
                <a:ea typeface="+mn-lt"/>
                <a:cs typeface="+mn-lt"/>
              </a:rPr>
              <a:t>4. Circle and count the number of </a:t>
            </a:r>
            <a:r>
              <a:rPr lang="en-US" sz="2400" u="sng" dirty="0">
                <a:ea typeface="+mn-lt"/>
                <a:cs typeface="+mn-lt"/>
              </a:rPr>
              <a:t>being</a:t>
            </a:r>
            <a:r>
              <a:rPr lang="en-US" sz="2400" dirty="0">
                <a:ea typeface="+mn-lt"/>
                <a:cs typeface="+mn-lt"/>
              </a:rPr>
              <a:t> verbs (am, is, are, was, were, be, being, been) that are the main verb of a sentence (i.e., not a helping verb).  Rewrite some of these sentences using a more vivid action verb. Mark which sentences were revised.</a:t>
            </a:r>
          </a:p>
          <a:p>
            <a:endParaRPr lang="en-US" sz="2400" dirty="0">
              <a:ea typeface="+mn-lt"/>
              <a:cs typeface="+mn-lt"/>
            </a:endParaRPr>
          </a:p>
          <a:p>
            <a:r>
              <a:rPr lang="en-US" sz="2400" dirty="0">
                <a:ea typeface="+mn-lt"/>
                <a:cs typeface="+mn-lt"/>
              </a:rPr>
              <a:t>My sister </a:t>
            </a:r>
            <a:r>
              <a:rPr lang="en-US" sz="2400" b="1" dirty="0">
                <a:ea typeface="+mn-lt"/>
                <a:cs typeface="+mn-lt"/>
              </a:rPr>
              <a:t>is</a:t>
            </a:r>
            <a:r>
              <a:rPr lang="en-US" sz="2400" dirty="0">
                <a:ea typeface="+mn-lt"/>
                <a:cs typeface="+mn-lt"/>
              </a:rPr>
              <a:t> loud when she </a:t>
            </a:r>
            <a:r>
              <a:rPr lang="en-US" sz="2400" b="1" dirty="0">
                <a:ea typeface="+mn-lt"/>
                <a:cs typeface="+mn-lt"/>
              </a:rPr>
              <a:t>is</a:t>
            </a:r>
            <a:r>
              <a:rPr lang="en-US" sz="2400" dirty="0">
                <a:ea typeface="+mn-lt"/>
                <a:cs typeface="+mn-lt"/>
              </a:rPr>
              <a:t> telling her children to do their homework.</a:t>
            </a:r>
            <a:endParaRPr lang="en-US" dirty="0">
              <a:ea typeface="+mn-lt"/>
              <a:cs typeface="+mn-lt"/>
            </a:endParaRPr>
          </a:p>
          <a:p>
            <a:r>
              <a:rPr lang="en-US" sz="2400" dirty="0">
                <a:ea typeface="+mn-lt"/>
                <a:cs typeface="+mn-lt"/>
              </a:rPr>
              <a:t>My sister </a:t>
            </a:r>
            <a:r>
              <a:rPr lang="en-US" sz="2400" b="1" dirty="0">
                <a:ea typeface="+mn-lt"/>
                <a:cs typeface="+mn-lt"/>
              </a:rPr>
              <a:t>bellows</a:t>
            </a:r>
            <a:r>
              <a:rPr lang="en-US" sz="2400" dirty="0">
                <a:ea typeface="+mn-lt"/>
                <a:cs typeface="+mn-lt"/>
              </a:rPr>
              <a:t> when telling her children to do their homework.</a:t>
            </a:r>
            <a:endParaRPr lang="en-US" dirty="0">
              <a:ea typeface="+mn-lt"/>
              <a:cs typeface="+mn-lt"/>
            </a:endParaRPr>
          </a:p>
          <a:p>
            <a:endParaRPr lang="en-US" sz="2400" dirty="0">
              <a:ea typeface="+mn-lt"/>
              <a:cs typeface="+mn-lt"/>
            </a:endParaRPr>
          </a:p>
          <a:p>
            <a:r>
              <a:rPr lang="en-US" sz="2400" dirty="0">
                <a:ea typeface="+mn-lt"/>
                <a:cs typeface="+mn-lt"/>
              </a:rPr>
              <a:t>The restaurant’s food </a:t>
            </a:r>
            <a:r>
              <a:rPr lang="en-US" sz="2400" b="1" dirty="0">
                <a:ea typeface="+mn-lt"/>
                <a:cs typeface="+mn-lt"/>
              </a:rPr>
              <a:t>is</a:t>
            </a:r>
            <a:r>
              <a:rPr lang="en-US" sz="2400" dirty="0">
                <a:ea typeface="+mn-lt"/>
                <a:cs typeface="+mn-lt"/>
              </a:rPr>
              <a:t> excellent.</a:t>
            </a:r>
            <a:endParaRPr lang="en-US" dirty="0">
              <a:ea typeface="+mn-lt"/>
              <a:cs typeface="+mn-lt"/>
            </a:endParaRPr>
          </a:p>
          <a:p>
            <a:r>
              <a:rPr lang="en-US" sz="2400" dirty="0">
                <a:ea typeface="+mn-lt"/>
                <a:cs typeface="+mn-lt"/>
              </a:rPr>
              <a:t>The restaurant </a:t>
            </a:r>
            <a:r>
              <a:rPr lang="en-US" sz="2400" b="1" dirty="0">
                <a:ea typeface="+mn-lt"/>
                <a:cs typeface="+mn-lt"/>
              </a:rPr>
              <a:t>serves</a:t>
            </a:r>
            <a:r>
              <a:rPr lang="en-US" sz="2400" dirty="0">
                <a:ea typeface="+mn-lt"/>
                <a:cs typeface="+mn-lt"/>
              </a:rPr>
              <a:t> excellent food.</a:t>
            </a:r>
            <a:endParaRPr lang="en-US" dirty="0">
              <a:ea typeface="+mn-lt"/>
              <a:cs typeface="+mn-lt"/>
            </a:endParaRPr>
          </a:p>
          <a:p>
            <a:endParaRPr lang="en-US" sz="2400" dirty="0">
              <a:ea typeface="+mn-lt"/>
              <a:cs typeface="+mn-lt"/>
            </a:endParaRPr>
          </a:p>
          <a:p>
            <a:r>
              <a:rPr lang="en-US" sz="2400" dirty="0">
                <a:ea typeface="+mn-lt"/>
                <a:cs typeface="+mn-lt"/>
              </a:rPr>
              <a:t>Negative advertising </a:t>
            </a:r>
            <a:r>
              <a:rPr lang="en-US" sz="2400" b="1" dirty="0">
                <a:ea typeface="+mn-lt"/>
                <a:cs typeface="+mn-lt"/>
              </a:rPr>
              <a:t>is </a:t>
            </a:r>
            <a:r>
              <a:rPr lang="en-US" sz="2400" dirty="0">
                <a:ea typeface="+mn-lt"/>
                <a:cs typeface="+mn-lt"/>
              </a:rPr>
              <a:t>influential on voters’ perceptions of candidates.</a:t>
            </a:r>
            <a:endParaRPr lang="en-US" dirty="0">
              <a:ea typeface="+mn-lt"/>
              <a:cs typeface="+mn-lt"/>
            </a:endParaRPr>
          </a:p>
          <a:p>
            <a:r>
              <a:rPr lang="en-US" sz="2400" dirty="0">
                <a:ea typeface="+mn-lt"/>
                <a:cs typeface="+mn-lt"/>
              </a:rPr>
              <a:t>Negative advertising </a:t>
            </a:r>
            <a:r>
              <a:rPr lang="en-US" sz="2400" b="1" dirty="0">
                <a:ea typeface="+mn-lt"/>
                <a:cs typeface="+mn-lt"/>
              </a:rPr>
              <a:t>influences</a:t>
            </a:r>
            <a:r>
              <a:rPr lang="en-US" sz="2400" dirty="0">
                <a:ea typeface="+mn-lt"/>
                <a:cs typeface="+mn-lt"/>
              </a:rPr>
              <a:t> voters’ perceptions of candidates.</a:t>
            </a:r>
            <a:endParaRPr lang="en-US" dirty="0">
              <a:ea typeface="+mn-lt"/>
              <a:cs typeface="+mn-lt"/>
            </a:endParaRPr>
          </a:p>
          <a:p>
            <a:endParaRPr lang="en-US" sz="2400" dirty="0">
              <a:ea typeface="+mn-lt"/>
              <a:cs typeface="+mn-lt"/>
            </a:endParaRPr>
          </a:p>
          <a:p>
            <a:r>
              <a:rPr lang="en-US" sz="2400" dirty="0">
                <a:ea typeface="+mn-lt"/>
                <a:cs typeface="+mn-lt"/>
              </a:rPr>
              <a:t>The concept of immortality </a:t>
            </a:r>
            <a:r>
              <a:rPr lang="en-US" sz="2400" b="1" dirty="0">
                <a:ea typeface="+mn-lt"/>
                <a:cs typeface="+mn-lt"/>
              </a:rPr>
              <a:t>is intriguing</a:t>
            </a:r>
            <a:r>
              <a:rPr lang="en-US" sz="2400" dirty="0">
                <a:ea typeface="+mn-lt"/>
                <a:cs typeface="+mn-lt"/>
              </a:rPr>
              <a:t> to me.</a:t>
            </a:r>
            <a:endParaRPr lang="en-US" dirty="0">
              <a:ea typeface="+mn-lt"/>
              <a:cs typeface="+mn-lt"/>
            </a:endParaRPr>
          </a:p>
          <a:p>
            <a:r>
              <a:rPr lang="en-US" sz="2400" dirty="0">
                <a:ea typeface="+mn-lt"/>
                <a:cs typeface="+mn-lt"/>
              </a:rPr>
              <a:t>The concept of immortality </a:t>
            </a:r>
            <a:r>
              <a:rPr lang="en-US" sz="2400" b="1" dirty="0">
                <a:ea typeface="+mn-lt"/>
                <a:cs typeface="+mn-lt"/>
              </a:rPr>
              <a:t>intrigues </a:t>
            </a:r>
            <a:r>
              <a:rPr lang="en-US" sz="2400" dirty="0">
                <a:ea typeface="+mn-lt"/>
                <a:cs typeface="+mn-lt"/>
              </a:rPr>
              <a:t>me.</a:t>
            </a:r>
          </a:p>
          <a:p>
            <a:endParaRPr lang="en-US" sz="2400" dirty="0">
              <a:ea typeface="+mn-lt"/>
              <a:cs typeface="+mn-lt"/>
            </a:endParaRPr>
          </a:p>
        </p:txBody>
      </p:sp>
    </p:spTree>
    <p:extLst>
      <p:ext uri="{BB962C8B-B14F-4D97-AF65-F5344CB8AC3E}">
        <p14:creationId xmlns:p14="http://schemas.microsoft.com/office/powerpoint/2010/main" val="24248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46127" y="152474"/>
            <a:ext cx="10114862" cy="6740307"/>
          </a:xfrm>
          <a:prstGeom prst="rect">
            <a:avLst/>
          </a:prstGeom>
          <a:noFill/>
        </p:spPr>
        <p:txBody>
          <a:bodyPr wrap="square" lIns="91440" tIns="45720" rIns="91440" bIns="45720" rtlCol="0" anchor="t">
            <a:spAutoFit/>
          </a:bodyPr>
          <a:lstStyle/>
          <a:p>
            <a:r>
              <a:rPr lang="en-US" sz="2400" dirty="0"/>
              <a:t>5. Count the number of parallel constructions. If you have fewer than three in your paper, rewrite three sentences so they contain parallel elements. Mark those sentences. </a:t>
            </a:r>
          </a:p>
          <a:p>
            <a:endParaRPr lang="en-US" sz="2400" dirty="0"/>
          </a:p>
          <a:p>
            <a:r>
              <a:rPr lang="en-US" sz="2400" dirty="0">
                <a:ea typeface="+mn-lt"/>
                <a:cs typeface="+mn-lt"/>
              </a:rPr>
              <a:t>Days passed slowly without Dusty there to </a:t>
            </a:r>
            <a:r>
              <a:rPr lang="en-US" sz="2400" u="sng" dirty="0">
                <a:ea typeface="+mn-lt"/>
                <a:cs typeface="+mn-lt"/>
              </a:rPr>
              <a:t>laugh </a:t>
            </a:r>
            <a:r>
              <a:rPr lang="en-US" sz="2400" dirty="0">
                <a:ea typeface="+mn-lt"/>
                <a:cs typeface="+mn-lt"/>
              </a:rPr>
              <a:t>with me, </a:t>
            </a:r>
            <a:r>
              <a:rPr lang="en-US" sz="2400" u="sng" dirty="0">
                <a:ea typeface="+mn-lt"/>
                <a:cs typeface="+mn-lt"/>
              </a:rPr>
              <a:t>read </a:t>
            </a:r>
            <a:r>
              <a:rPr lang="en-US" sz="2400" dirty="0">
                <a:ea typeface="+mn-lt"/>
                <a:cs typeface="+mn-lt"/>
              </a:rPr>
              <a:t>to me while I cooked supper, and </a:t>
            </a:r>
            <a:r>
              <a:rPr lang="en-US" sz="2400" u="sng" dirty="0">
                <a:ea typeface="+mn-lt"/>
                <a:cs typeface="+mn-lt"/>
              </a:rPr>
              <a:t>rub </a:t>
            </a:r>
            <a:r>
              <a:rPr lang="en-US" sz="2400" dirty="0">
                <a:ea typeface="+mn-lt"/>
                <a:cs typeface="+mn-lt"/>
              </a:rPr>
              <a:t>my back until I fell asleep at night.</a:t>
            </a:r>
          </a:p>
          <a:p>
            <a:endParaRPr lang="en-US" sz="2400" dirty="0">
              <a:ea typeface="+mn-lt"/>
              <a:cs typeface="+mn-lt"/>
            </a:endParaRPr>
          </a:p>
          <a:p>
            <a:r>
              <a:rPr lang="en-US" sz="2400" dirty="0">
                <a:ea typeface="+mn-lt"/>
                <a:cs typeface="+mn-lt"/>
              </a:rPr>
              <a:t>I’ve come to realize that the only way to master something is to keep it at — </a:t>
            </a:r>
            <a:r>
              <a:rPr lang="en-US" sz="2400" u="sng" dirty="0">
                <a:ea typeface="+mn-lt"/>
                <a:cs typeface="+mn-lt"/>
              </a:rPr>
              <a:t>despite the bloody knees</a:t>
            </a:r>
            <a:r>
              <a:rPr lang="en-US" sz="2400" dirty="0">
                <a:ea typeface="+mn-lt"/>
                <a:cs typeface="+mn-lt"/>
              </a:rPr>
              <a:t>, </a:t>
            </a:r>
            <a:r>
              <a:rPr lang="en-US" sz="2400" u="sng" dirty="0">
                <a:ea typeface="+mn-lt"/>
                <a:cs typeface="+mn-lt"/>
              </a:rPr>
              <a:t>despite the twisted ankles</a:t>
            </a:r>
            <a:r>
              <a:rPr lang="en-US" sz="2400" dirty="0">
                <a:ea typeface="+mn-lt"/>
                <a:cs typeface="+mn-lt"/>
              </a:rPr>
              <a:t>, </a:t>
            </a:r>
            <a:r>
              <a:rPr lang="en-US" sz="2400" u="sng" dirty="0">
                <a:ea typeface="+mn-lt"/>
                <a:cs typeface="+mn-lt"/>
              </a:rPr>
              <a:t>despite the mocking crowds</a:t>
            </a:r>
            <a:r>
              <a:rPr lang="en-US" sz="2400" dirty="0">
                <a:ea typeface="+mn-lt"/>
                <a:cs typeface="+mn-lt"/>
              </a:rPr>
              <a:t>.</a:t>
            </a:r>
          </a:p>
          <a:p>
            <a:endParaRPr lang="en-US" sz="2400" dirty="0">
              <a:ea typeface="+mn-lt"/>
              <a:cs typeface="+mn-lt"/>
            </a:endParaRPr>
          </a:p>
          <a:p>
            <a:r>
              <a:rPr lang="en-US" sz="2400" dirty="0">
                <a:ea typeface="+mn-lt"/>
                <a:cs typeface="+mn-lt"/>
              </a:rPr>
              <a:t>My idols are supposed to be </a:t>
            </a:r>
            <a:r>
              <a:rPr lang="en-US" sz="2400" u="sng" dirty="0">
                <a:ea typeface="+mn-lt"/>
                <a:cs typeface="+mn-lt"/>
              </a:rPr>
              <a:t>Georgia O’Keeffe </a:t>
            </a:r>
            <a:r>
              <a:rPr lang="en-US" sz="2400" dirty="0">
                <a:ea typeface="+mn-lt"/>
                <a:cs typeface="+mn-lt"/>
              </a:rPr>
              <a:t>or </a:t>
            </a:r>
            <a:r>
              <a:rPr lang="en-US" sz="2400" u="sng" dirty="0">
                <a:ea typeface="+mn-lt"/>
                <a:cs typeface="+mn-lt"/>
              </a:rPr>
              <a:t>Gloria Steinem</a:t>
            </a:r>
            <a:r>
              <a:rPr lang="en-US" sz="2400" dirty="0">
                <a:ea typeface="+mn-lt"/>
                <a:cs typeface="+mn-lt"/>
              </a:rPr>
              <a:t> or </a:t>
            </a:r>
            <a:r>
              <a:rPr lang="en-US" sz="2400" u="sng" dirty="0">
                <a:ea typeface="+mn-lt"/>
                <a:cs typeface="+mn-lt"/>
              </a:rPr>
              <a:t>Madeleine Albright</a:t>
            </a:r>
            <a:r>
              <a:rPr lang="en-US" sz="2400" dirty="0">
                <a:ea typeface="+mn-lt"/>
                <a:cs typeface="+mn-lt"/>
              </a:rPr>
              <a:t>. (also uses </a:t>
            </a:r>
            <a:r>
              <a:rPr lang="en-US" sz="2400" i="1" dirty="0">
                <a:ea typeface="+mn-lt"/>
                <a:cs typeface="+mn-lt"/>
              </a:rPr>
              <a:t>polysyndeton</a:t>
            </a:r>
            <a:r>
              <a:rPr lang="en-US" sz="2400" dirty="0">
                <a:ea typeface="+mn-lt"/>
                <a:cs typeface="+mn-lt"/>
              </a:rPr>
              <a:t>)</a:t>
            </a:r>
          </a:p>
          <a:p>
            <a:endParaRPr lang="en-US" sz="2400" dirty="0">
              <a:ea typeface="+mn-lt"/>
              <a:cs typeface="+mn-lt"/>
            </a:endParaRPr>
          </a:p>
          <a:p>
            <a:r>
              <a:rPr lang="en-US" sz="2400" dirty="0">
                <a:ea typeface="+mn-lt"/>
                <a:cs typeface="+mn-lt"/>
              </a:rPr>
              <a:t>Almost every day my brother’s grave has something new on it: </a:t>
            </a:r>
            <a:r>
              <a:rPr lang="en-US" sz="2400" u="sng" dirty="0">
                <a:ea typeface="+mn-lt"/>
                <a:cs typeface="+mn-lt"/>
              </a:rPr>
              <a:t>Flower</a:t>
            </a:r>
            <a:r>
              <a:rPr lang="en-US" sz="2400" dirty="0">
                <a:ea typeface="+mn-lt"/>
                <a:cs typeface="+mn-lt"/>
              </a:rPr>
              <a:t>s from me, or </a:t>
            </a:r>
            <a:r>
              <a:rPr lang="en-US" sz="2400" u="sng" dirty="0">
                <a:ea typeface="+mn-lt"/>
                <a:cs typeface="+mn-lt"/>
              </a:rPr>
              <a:t>candles </a:t>
            </a:r>
            <a:r>
              <a:rPr lang="en-US" sz="2400" dirty="0">
                <a:ea typeface="+mn-lt"/>
                <a:cs typeface="+mn-lt"/>
              </a:rPr>
              <a:t>from the Dollar Store or an </a:t>
            </a:r>
            <a:r>
              <a:rPr lang="en-US" sz="2400" u="sng" dirty="0">
                <a:ea typeface="+mn-lt"/>
                <a:cs typeface="+mn-lt"/>
              </a:rPr>
              <a:t>image </a:t>
            </a:r>
            <a:r>
              <a:rPr lang="en-US" sz="2400" dirty="0">
                <a:ea typeface="+mn-lt"/>
                <a:cs typeface="+mn-lt"/>
              </a:rPr>
              <a:t>of the Virgin Maria or </a:t>
            </a:r>
            <a:r>
              <a:rPr lang="en-US" sz="2400" u="sng" dirty="0">
                <a:ea typeface="+mn-lt"/>
                <a:cs typeface="+mn-lt"/>
              </a:rPr>
              <a:t>shot glasses</a:t>
            </a:r>
            <a:r>
              <a:rPr lang="en-US" sz="2400" dirty="0">
                <a:ea typeface="+mn-lt"/>
                <a:cs typeface="+mn-lt"/>
              </a:rPr>
              <a:t>. (also uses </a:t>
            </a:r>
            <a:r>
              <a:rPr lang="en-US" sz="2400" i="1" dirty="0">
                <a:ea typeface="+mn-lt"/>
                <a:cs typeface="+mn-lt"/>
              </a:rPr>
              <a:t>polysyndeton</a:t>
            </a:r>
            <a:r>
              <a:rPr lang="en-US" sz="2400" dirty="0">
                <a:ea typeface="+mn-lt"/>
                <a:cs typeface="+mn-lt"/>
              </a:rPr>
              <a:t>)</a:t>
            </a:r>
            <a:endParaRPr lang="en-US" dirty="0">
              <a:ea typeface="+mn-lt"/>
              <a:cs typeface="+mn-lt"/>
            </a:endParaRPr>
          </a:p>
        </p:txBody>
      </p:sp>
    </p:spTree>
    <p:extLst>
      <p:ext uri="{BB962C8B-B14F-4D97-AF65-F5344CB8AC3E}">
        <p14:creationId xmlns:p14="http://schemas.microsoft.com/office/powerpoint/2010/main" val="1293973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a:t>A Sentence-type Flowchart</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1" name="Rectangle 10"/>
          <p:cNvSpPr/>
          <p:nvPr/>
        </p:nvSpPr>
        <p:spPr>
          <a:xfrm>
            <a:off x="7303826"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4" name="Rectangle 13"/>
          <p:cNvSpPr/>
          <p:nvPr/>
        </p:nvSpPr>
        <p:spPr>
          <a:xfrm>
            <a:off x="9612572" y="5038297"/>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19" name="TextBox 18"/>
          <p:cNvSpPr txBox="1"/>
          <p:nvPr/>
        </p:nvSpPr>
        <p:spPr>
          <a:xfrm>
            <a:off x="7303825" y="5800299"/>
            <a:ext cx="1651379" cy="369332"/>
          </a:xfrm>
          <a:prstGeom prst="rect">
            <a:avLst/>
          </a:prstGeom>
          <a:noFill/>
        </p:spPr>
        <p:txBody>
          <a:bodyPr wrap="square" rtlCol="0">
            <a:spAutoFit/>
          </a:bodyPr>
          <a:lstStyle/>
          <a:p>
            <a:pPr algn="ctr"/>
            <a:r>
              <a:rPr lang="en-US" dirty="0"/>
              <a:t>complex</a:t>
            </a:r>
          </a:p>
        </p:txBody>
      </p:sp>
      <p:sp>
        <p:nvSpPr>
          <p:cNvPr id="20" name="TextBox 19"/>
          <p:cNvSpPr txBox="1"/>
          <p:nvPr/>
        </p:nvSpPr>
        <p:spPr>
          <a:xfrm>
            <a:off x="9612571" y="5800299"/>
            <a:ext cx="1651379" cy="646331"/>
          </a:xfrm>
          <a:prstGeom prst="rect">
            <a:avLst/>
          </a:prstGeom>
          <a:noFill/>
        </p:spPr>
        <p:txBody>
          <a:bodyPr wrap="square" rtlCol="0">
            <a:spAutoFit/>
          </a:bodyPr>
          <a:lstStyle/>
          <a:p>
            <a:pPr algn="ctr"/>
            <a:r>
              <a:rPr lang="en-US" dirty="0"/>
              <a:t>compound-complex</a:t>
            </a:r>
          </a:p>
        </p:txBody>
      </p:sp>
    </p:spTree>
    <p:extLst>
      <p:ext uri="{BB962C8B-B14F-4D97-AF65-F5344CB8AC3E}">
        <p14:creationId xmlns:p14="http://schemas.microsoft.com/office/powerpoint/2010/main" val="30416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outVertic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ppt_x"/>
                                          </p:val>
                                        </p:tav>
                                        <p:tav tm="100000">
                                          <p:val>
                                            <p:strVal val="#ppt_x"/>
                                          </p:val>
                                        </p:tav>
                                      </p:tavLst>
                                    </p:anim>
                                    <p:anim calcmode="lin" valueType="num">
                                      <p:cBhvr additive="base">
                                        <p:cTn id="6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500" fill="hold"/>
                                        <p:tgtEl>
                                          <p:spTgt spid="14"/>
                                        </p:tgtEl>
                                        <p:attrNameLst>
                                          <p:attrName>ppt_x</p:attrName>
                                        </p:attrNameLst>
                                      </p:cBhvr>
                                      <p:tavLst>
                                        <p:tav tm="0">
                                          <p:val>
                                            <p:strVal val="#ppt_x"/>
                                          </p:val>
                                        </p:tav>
                                        <p:tav tm="100000">
                                          <p:val>
                                            <p:strVal val="#ppt_x"/>
                                          </p:val>
                                        </p:tav>
                                      </p:tavLst>
                                    </p:anim>
                                    <p:anim calcmode="lin" valueType="num">
                                      <p:cBhvr additive="base">
                                        <p:cTn id="7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ppt_x"/>
                                          </p:val>
                                        </p:tav>
                                        <p:tav tm="100000">
                                          <p:val>
                                            <p:strVal val="#ppt_x"/>
                                          </p:val>
                                        </p:tav>
                                      </p:tavLst>
                                    </p:anim>
                                    <p:anim calcmode="lin" valueType="num">
                                      <p:cBhvr additive="base">
                                        <p:cTn id="7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3" grpId="0" animBg="1"/>
      <p:bldP spid="14" grpId="0" animBg="1"/>
      <p:bldP spid="17" grpId="0"/>
      <p:bldP spid="18" grpId="0"/>
      <p:bldP spid="19" grpId="0"/>
      <p:bldP spid="2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555641"/>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cut the last of the corn, gathered pumpkins, and picked the last of the green beans.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dirty="0"/>
              <a:t>3c</a:t>
            </a:r>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Tree>
    <p:extLst>
      <p:ext uri="{BB962C8B-B14F-4D97-AF65-F5344CB8AC3E}">
        <p14:creationId xmlns:p14="http://schemas.microsoft.com/office/powerpoint/2010/main" val="44893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555641"/>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a:t>
            </a:r>
            <a:r>
              <a:rPr lang="en-US" sz="2400" u="sng" dirty="0"/>
              <a:t>cut the last of the corn</a:t>
            </a:r>
            <a:r>
              <a:rPr lang="en-US" sz="2400" dirty="0"/>
              <a:t>, </a:t>
            </a:r>
            <a:r>
              <a:rPr lang="en-US" sz="2400" u="sng" dirty="0"/>
              <a:t>gathered pumpkins</a:t>
            </a:r>
            <a:r>
              <a:rPr lang="en-US" sz="2400" dirty="0"/>
              <a:t>, and </a:t>
            </a:r>
            <a:r>
              <a:rPr lang="en-US" sz="2400" u="sng" dirty="0"/>
              <a:t>picked the last of the green beans</a:t>
            </a:r>
            <a:r>
              <a:rPr lang="en-US" sz="2400" dirty="0"/>
              <a:t>.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dirty="0"/>
              <a:t>3c</a:t>
            </a:r>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
        <p:nvSpPr>
          <p:cNvPr id="12" name="TextBox 11"/>
          <p:cNvSpPr txBox="1"/>
          <p:nvPr/>
        </p:nvSpPr>
        <p:spPr>
          <a:xfrm>
            <a:off x="9965140" y="2295098"/>
            <a:ext cx="518615" cy="369332"/>
          </a:xfrm>
          <a:prstGeom prst="rect">
            <a:avLst/>
          </a:prstGeom>
          <a:noFill/>
        </p:spPr>
        <p:txBody>
          <a:bodyPr wrap="square" rtlCol="0">
            <a:spAutoFit/>
          </a:bodyPr>
          <a:lstStyle/>
          <a:p>
            <a:r>
              <a:rPr lang="en-US" b="1" dirty="0"/>
              <a:t>5</a:t>
            </a:r>
          </a:p>
        </p:txBody>
      </p:sp>
    </p:spTree>
    <p:extLst>
      <p:ext uri="{BB962C8B-B14F-4D97-AF65-F5344CB8AC3E}">
        <p14:creationId xmlns:p14="http://schemas.microsoft.com/office/powerpoint/2010/main" val="4247970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9869" y="791570"/>
            <a:ext cx="9856765" cy="5262979"/>
          </a:xfrm>
          <a:prstGeom prst="rect">
            <a:avLst/>
          </a:prstGeom>
          <a:noFill/>
        </p:spPr>
        <p:txBody>
          <a:bodyPr wrap="square" lIns="91440" tIns="45720" rIns="91440" bIns="45720" rtlCol="0" anchor="t">
            <a:spAutoFit/>
          </a:bodyPr>
          <a:lstStyle/>
          <a:p>
            <a:r>
              <a:rPr lang="en-US" sz="2400" dirty="0"/>
              <a:t>6. How do your sentences begin? Mark each sentence beginning (6a, 6b, etc.) and then list the number of each below. </a:t>
            </a:r>
          </a:p>
          <a:p>
            <a:pPr marL="457200" indent="-457200">
              <a:buAutoNum type="alphaLcParenBoth"/>
            </a:pPr>
            <a:r>
              <a:rPr lang="en-US" sz="2400" dirty="0"/>
              <a:t> subject beginnings: _____ </a:t>
            </a:r>
          </a:p>
          <a:p>
            <a:pPr marL="457200" indent="-457200">
              <a:buAutoNum type="alphaLcParenBoth"/>
            </a:pPr>
            <a:r>
              <a:rPr lang="en-US" sz="2400" dirty="0"/>
              <a:t> adverb beginnings: _____ </a:t>
            </a:r>
          </a:p>
          <a:p>
            <a:pPr marL="457200" indent="-457200">
              <a:buAutoNum type="alphaLcParenBoth"/>
            </a:pPr>
            <a:r>
              <a:rPr lang="en-US" sz="2400" dirty="0"/>
              <a:t> prepositional beginnings: _____ </a:t>
            </a:r>
          </a:p>
          <a:p>
            <a:pPr marL="457200" indent="-457200">
              <a:buAutoNum type="alphaLcParenBoth"/>
            </a:pPr>
            <a:r>
              <a:rPr lang="en-US" sz="2400" dirty="0"/>
              <a:t> gerund beginnings: _____ </a:t>
            </a:r>
          </a:p>
          <a:p>
            <a:pPr marL="457200" indent="-457200">
              <a:buAutoNum type="alphaLcParenBoth"/>
            </a:pPr>
            <a:r>
              <a:rPr lang="en-US" sz="2400" dirty="0"/>
              <a:t> subordinate clause beginnings: _____ </a:t>
            </a:r>
          </a:p>
          <a:p>
            <a:pPr marL="457200" indent="-457200">
              <a:buAutoNum type="alphaLcParenBoth"/>
            </a:pPr>
            <a:r>
              <a:rPr lang="en-US" sz="2400" dirty="0"/>
              <a:t>participial beginnings: _____ </a:t>
            </a:r>
          </a:p>
          <a:p>
            <a:pPr marL="457200" indent="-457200">
              <a:buAutoNum type="alphaLcParenBoth"/>
            </a:pPr>
            <a:r>
              <a:rPr lang="en-US" sz="2400" dirty="0"/>
              <a:t>infinitive beginnings: _____ </a:t>
            </a:r>
          </a:p>
          <a:p>
            <a:pPr marL="457200" indent="-457200">
              <a:buAutoNum type="alphaLcParenBoth"/>
            </a:pPr>
            <a:endParaRPr lang="en-US" sz="2400" dirty="0"/>
          </a:p>
          <a:p>
            <a:r>
              <a:rPr lang="en-US" sz="2400" dirty="0"/>
              <a:t>If more than half your sentences begin with the subject, rewrite so that this is not true, and be sure to have at least one of each type above.</a:t>
            </a:r>
          </a:p>
          <a:p>
            <a:r>
              <a:rPr lang="en-US" sz="2400" dirty="0"/>
              <a:t>Some examples can be found </a:t>
            </a:r>
            <a:r>
              <a:rPr lang="en-US" sz="2400" dirty="0">
                <a:hlinkClick r:id="rId2"/>
              </a:rPr>
              <a:t>here</a:t>
            </a:r>
            <a:r>
              <a:rPr lang="en-US" sz="2400" dirty="0"/>
              <a:t> and </a:t>
            </a:r>
            <a:r>
              <a:rPr lang="en-US" sz="2400" dirty="0">
                <a:hlinkClick r:id="rId3"/>
              </a:rPr>
              <a:t>here</a:t>
            </a:r>
            <a:r>
              <a:rPr lang="en-US" sz="2400" dirty="0"/>
              <a:t> and </a:t>
            </a:r>
            <a:r>
              <a:rPr lang="en-US" sz="2400" dirty="0">
                <a:hlinkClick r:id="rId4"/>
              </a:rPr>
              <a:t>here</a:t>
            </a:r>
            <a:r>
              <a:rPr lang="en-US" sz="2400" dirty="0"/>
              <a:t> (video).</a:t>
            </a:r>
          </a:p>
        </p:txBody>
      </p:sp>
    </p:spTree>
    <p:extLst>
      <p:ext uri="{BB962C8B-B14F-4D97-AF65-F5344CB8AC3E}">
        <p14:creationId xmlns:p14="http://schemas.microsoft.com/office/powerpoint/2010/main" val="401203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630" y="368488"/>
            <a:ext cx="9621671" cy="6555641"/>
          </a:xfrm>
          <a:prstGeom prst="rect">
            <a:avLst/>
          </a:prstGeom>
          <a:noFill/>
        </p:spPr>
        <p:txBody>
          <a:bodyPr wrap="square" rtlCol="0">
            <a:spAutoFit/>
          </a:bodyPr>
          <a:lstStyle/>
          <a:p>
            <a:pPr>
              <a:lnSpc>
                <a:spcPct val="250000"/>
              </a:lnSpc>
            </a:pPr>
            <a:r>
              <a:rPr lang="en-US" sz="2400" dirty="0"/>
              <a:t>I found the shirt hanging on the back of a chair in the cook shed when we came home from the funeral. It had been a beautiful day when he last wore it. We had </a:t>
            </a:r>
            <a:r>
              <a:rPr lang="en-US" sz="2400" u="sng" dirty="0"/>
              <a:t>cut the last of the corn</a:t>
            </a:r>
            <a:r>
              <a:rPr lang="en-US" sz="2400" dirty="0"/>
              <a:t>, </a:t>
            </a:r>
            <a:r>
              <a:rPr lang="en-US" sz="2400" u="sng" dirty="0"/>
              <a:t>gathered pumpkins</a:t>
            </a:r>
            <a:r>
              <a:rPr lang="en-US" sz="2400" dirty="0"/>
              <a:t>, and </a:t>
            </a:r>
            <a:r>
              <a:rPr lang="en-US" sz="2400" u="sng" dirty="0"/>
              <a:t>picked the last of the green beans</a:t>
            </a:r>
            <a:r>
              <a:rPr lang="en-US" sz="2400" dirty="0"/>
              <a:t>. Then he took the kids down the ridge to pick apples, and the warmth of the day combined with the heat from his labor forced him to remove it.</a:t>
            </a:r>
          </a:p>
        </p:txBody>
      </p:sp>
      <p:sp>
        <p:nvSpPr>
          <p:cNvPr id="4" name="TextBox 3"/>
          <p:cNvSpPr txBox="1"/>
          <p:nvPr/>
        </p:nvSpPr>
        <p:spPr>
          <a:xfrm>
            <a:off x="4995081" y="518615"/>
            <a:ext cx="518615" cy="369332"/>
          </a:xfrm>
          <a:prstGeom prst="rect">
            <a:avLst/>
          </a:prstGeom>
          <a:noFill/>
        </p:spPr>
        <p:txBody>
          <a:bodyPr wrap="square" lIns="91440" tIns="45720" rIns="91440" bIns="45720" rtlCol="0" anchor="t">
            <a:spAutoFit/>
          </a:bodyPr>
          <a:lstStyle/>
          <a:p>
            <a:r>
              <a:rPr lang="en-US" b="1" dirty="0"/>
              <a:t>3c</a:t>
            </a:r>
          </a:p>
        </p:txBody>
      </p:sp>
      <p:sp>
        <p:nvSpPr>
          <p:cNvPr id="5" name="TextBox 4"/>
          <p:cNvSpPr txBox="1"/>
          <p:nvPr/>
        </p:nvSpPr>
        <p:spPr>
          <a:xfrm>
            <a:off x="4164842" y="2295098"/>
            <a:ext cx="518615" cy="369332"/>
          </a:xfrm>
          <a:prstGeom prst="rect">
            <a:avLst/>
          </a:prstGeom>
          <a:noFill/>
        </p:spPr>
        <p:txBody>
          <a:bodyPr wrap="square" rtlCol="0">
            <a:spAutoFit/>
          </a:bodyPr>
          <a:lstStyle/>
          <a:p>
            <a:r>
              <a:rPr lang="en-US" b="1" dirty="0"/>
              <a:t>3c</a:t>
            </a:r>
          </a:p>
        </p:txBody>
      </p:sp>
      <p:sp>
        <p:nvSpPr>
          <p:cNvPr id="6" name="TextBox 5"/>
          <p:cNvSpPr txBox="1"/>
          <p:nvPr/>
        </p:nvSpPr>
        <p:spPr>
          <a:xfrm>
            <a:off x="8668603" y="2295098"/>
            <a:ext cx="518615" cy="369332"/>
          </a:xfrm>
          <a:prstGeom prst="rect">
            <a:avLst/>
          </a:prstGeom>
          <a:noFill/>
        </p:spPr>
        <p:txBody>
          <a:bodyPr wrap="square" rtlCol="0">
            <a:spAutoFit/>
          </a:bodyPr>
          <a:lstStyle/>
          <a:p>
            <a:r>
              <a:rPr lang="en-US" b="1" dirty="0"/>
              <a:t>3a</a:t>
            </a:r>
          </a:p>
        </p:txBody>
      </p:sp>
      <p:sp>
        <p:nvSpPr>
          <p:cNvPr id="7" name="TextBox 6"/>
          <p:cNvSpPr txBox="1"/>
          <p:nvPr/>
        </p:nvSpPr>
        <p:spPr>
          <a:xfrm>
            <a:off x="4995081" y="4192137"/>
            <a:ext cx="518615" cy="369332"/>
          </a:xfrm>
          <a:prstGeom prst="rect">
            <a:avLst/>
          </a:prstGeom>
          <a:noFill/>
        </p:spPr>
        <p:txBody>
          <a:bodyPr wrap="square" rtlCol="0">
            <a:spAutoFit/>
          </a:bodyPr>
          <a:lstStyle/>
          <a:p>
            <a:r>
              <a:rPr lang="en-US" b="1" dirty="0"/>
              <a:t>3b</a:t>
            </a:r>
          </a:p>
        </p:txBody>
      </p:sp>
      <p:sp>
        <p:nvSpPr>
          <p:cNvPr id="8" name="TextBox 7"/>
          <p:cNvSpPr txBox="1"/>
          <p:nvPr/>
        </p:nvSpPr>
        <p:spPr>
          <a:xfrm>
            <a:off x="1897039" y="518615"/>
            <a:ext cx="518615" cy="369332"/>
          </a:xfrm>
          <a:prstGeom prst="rect">
            <a:avLst/>
          </a:prstGeom>
          <a:noFill/>
        </p:spPr>
        <p:txBody>
          <a:bodyPr wrap="square" rtlCol="0">
            <a:spAutoFit/>
          </a:bodyPr>
          <a:lstStyle/>
          <a:p>
            <a:r>
              <a:rPr lang="en-US" b="1" dirty="0"/>
              <a:t>6a</a:t>
            </a:r>
          </a:p>
        </p:txBody>
      </p:sp>
      <p:sp>
        <p:nvSpPr>
          <p:cNvPr id="9" name="TextBox 8"/>
          <p:cNvSpPr txBox="1"/>
          <p:nvPr/>
        </p:nvSpPr>
        <p:spPr>
          <a:xfrm>
            <a:off x="8641308" y="1462585"/>
            <a:ext cx="518615" cy="369332"/>
          </a:xfrm>
          <a:prstGeom prst="rect">
            <a:avLst/>
          </a:prstGeom>
          <a:noFill/>
        </p:spPr>
        <p:txBody>
          <a:bodyPr wrap="square" rtlCol="0">
            <a:spAutoFit/>
          </a:bodyPr>
          <a:lstStyle/>
          <a:p>
            <a:r>
              <a:rPr lang="en-US" b="1" dirty="0"/>
              <a:t>6a</a:t>
            </a:r>
          </a:p>
        </p:txBody>
      </p:sp>
      <p:sp>
        <p:nvSpPr>
          <p:cNvPr id="10" name="TextBox 9"/>
          <p:cNvSpPr txBox="1"/>
          <p:nvPr/>
        </p:nvSpPr>
        <p:spPr>
          <a:xfrm>
            <a:off x="7180997" y="2370582"/>
            <a:ext cx="518615" cy="369332"/>
          </a:xfrm>
          <a:prstGeom prst="rect">
            <a:avLst/>
          </a:prstGeom>
          <a:noFill/>
        </p:spPr>
        <p:txBody>
          <a:bodyPr wrap="square" rtlCol="0">
            <a:spAutoFit/>
          </a:bodyPr>
          <a:lstStyle/>
          <a:p>
            <a:r>
              <a:rPr lang="en-US" b="1" dirty="0"/>
              <a:t>6a</a:t>
            </a:r>
          </a:p>
        </p:txBody>
      </p:sp>
      <p:sp>
        <p:nvSpPr>
          <p:cNvPr id="11" name="TextBox 10"/>
          <p:cNvSpPr txBox="1"/>
          <p:nvPr/>
        </p:nvSpPr>
        <p:spPr>
          <a:xfrm>
            <a:off x="3214048" y="4192137"/>
            <a:ext cx="518615" cy="369332"/>
          </a:xfrm>
          <a:prstGeom prst="rect">
            <a:avLst/>
          </a:prstGeom>
          <a:noFill/>
        </p:spPr>
        <p:txBody>
          <a:bodyPr wrap="square" rtlCol="0">
            <a:spAutoFit/>
          </a:bodyPr>
          <a:lstStyle/>
          <a:p>
            <a:r>
              <a:rPr lang="en-US" b="1" dirty="0"/>
              <a:t>6b</a:t>
            </a:r>
          </a:p>
        </p:txBody>
      </p:sp>
      <p:sp>
        <p:nvSpPr>
          <p:cNvPr id="12" name="TextBox 11"/>
          <p:cNvSpPr txBox="1"/>
          <p:nvPr/>
        </p:nvSpPr>
        <p:spPr>
          <a:xfrm>
            <a:off x="9965140" y="2295098"/>
            <a:ext cx="518615" cy="369332"/>
          </a:xfrm>
          <a:prstGeom prst="rect">
            <a:avLst/>
          </a:prstGeom>
          <a:noFill/>
        </p:spPr>
        <p:txBody>
          <a:bodyPr wrap="square" rtlCol="0">
            <a:spAutoFit/>
          </a:bodyPr>
          <a:lstStyle/>
          <a:p>
            <a:r>
              <a:rPr lang="en-US" b="1" dirty="0"/>
              <a:t>5</a:t>
            </a:r>
          </a:p>
        </p:txBody>
      </p:sp>
    </p:spTree>
    <p:extLst>
      <p:ext uri="{BB962C8B-B14F-4D97-AF65-F5344CB8AC3E}">
        <p14:creationId xmlns:p14="http://schemas.microsoft.com/office/powerpoint/2010/main" val="108582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7039" y="791571"/>
            <a:ext cx="9785444" cy="4546437"/>
          </a:xfrm>
          <a:prstGeom prst="rect">
            <a:avLst/>
          </a:prstGeom>
          <a:noFill/>
        </p:spPr>
        <p:txBody>
          <a:bodyPr wrap="square" rtlCol="0">
            <a:spAutoFit/>
          </a:bodyPr>
          <a:lstStyle/>
          <a:p>
            <a:pPr>
              <a:lnSpc>
                <a:spcPct val="250000"/>
              </a:lnSpc>
            </a:pPr>
            <a:r>
              <a:rPr lang="en-US" sz="2400" dirty="0"/>
              <a:t>There it hung on that old, straight-back chair, mocking me with its emptiness. With a cry, I snatched it up. It smelled of sunshine and fresh air, that wonderful outdoorsy scent of my husband emanating from this final source. I buried my head in it and cried, as I had been unable to cry before.</a:t>
            </a:r>
          </a:p>
        </p:txBody>
      </p:sp>
      <p:sp>
        <p:nvSpPr>
          <p:cNvPr id="3" name="TextBox 2"/>
          <p:cNvSpPr txBox="1"/>
          <p:nvPr/>
        </p:nvSpPr>
        <p:spPr>
          <a:xfrm>
            <a:off x="4954138" y="914400"/>
            <a:ext cx="518615" cy="369332"/>
          </a:xfrm>
          <a:prstGeom prst="rect">
            <a:avLst/>
          </a:prstGeom>
          <a:noFill/>
        </p:spPr>
        <p:txBody>
          <a:bodyPr wrap="square" rtlCol="0">
            <a:spAutoFit/>
          </a:bodyPr>
          <a:lstStyle/>
          <a:p>
            <a:r>
              <a:rPr lang="en-US" b="1" dirty="0"/>
              <a:t>3a</a:t>
            </a:r>
          </a:p>
        </p:txBody>
      </p:sp>
      <p:sp>
        <p:nvSpPr>
          <p:cNvPr id="4" name="TextBox 3"/>
          <p:cNvSpPr txBox="1"/>
          <p:nvPr/>
        </p:nvSpPr>
        <p:spPr>
          <a:xfrm>
            <a:off x="5882185" y="1842448"/>
            <a:ext cx="518615" cy="369332"/>
          </a:xfrm>
          <a:prstGeom prst="rect">
            <a:avLst/>
          </a:prstGeom>
          <a:noFill/>
        </p:spPr>
        <p:txBody>
          <a:bodyPr wrap="square" rtlCol="0">
            <a:spAutoFit/>
          </a:bodyPr>
          <a:lstStyle/>
          <a:p>
            <a:r>
              <a:rPr lang="en-US" b="1" dirty="0"/>
              <a:t>3a</a:t>
            </a:r>
          </a:p>
        </p:txBody>
      </p:sp>
      <p:sp>
        <p:nvSpPr>
          <p:cNvPr id="5" name="TextBox 4"/>
          <p:cNvSpPr txBox="1"/>
          <p:nvPr/>
        </p:nvSpPr>
        <p:spPr>
          <a:xfrm>
            <a:off x="6789761" y="2880123"/>
            <a:ext cx="518615" cy="369332"/>
          </a:xfrm>
          <a:prstGeom prst="rect">
            <a:avLst/>
          </a:prstGeom>
          <a:noFill/>
        </p:spPr>
        <p:txBody>
          <a:bodyPr wrap="square" rtlCol="0">
            <a:spAutoFit/>
          </a:bodyPr>
          <a:lstStyle/>
          <a:p>
            <a:r>
              <a:rPr lang="en-US" b="1" dirty="0"/>
              <a:t>3a</a:t>
            </a:r>
          </a:p>
        </p:txBody>
      </p:sp>
      <p:sp>
        <p:nvSpPr>
          <p:cNvPr id="6" name="TextBox 5"/>
          <p:cNvSpPr txBox="1"/>
          <p:nvPr/>
        </p:nvSpPr>
        <p:spPr>
          <a:xfrm>
            <a:off x="4954138" y="4640239"/>
            <a:ext cx="518615" cy="369332"/>
          </a:xfrm>
          <a:prstGeom prst="rect">
            <a:avLst/>
          </a:prstGeom>
          <a:noFill/>
        </p:spPr>
        <p:txBody>
          <a:bodyPr wrap="square" rtlCol="0">
            <a:spAutoFit/>
          </a:bodyPr>
          <a:lstStyle/>
          <a:p>
            <a:r>
              <a:rPr lang="en-US" b="1" dirty="0"/>
              <a:t>3c</a:t>
            </a:r>
          </a:p>
        </p:txBody>
      </p:sp>
      <p:sp>
        <p:nvSpPr>
          <p:cNvPr id="7" name="TextBox 6"/>
          <p:cNvSpPr txBox="1"/>
          <p:nvPr/>
        </p:nvSpPr>
        <p:spPr>
          <a:xfrm>
            <a:off x="2238233" y="1009044"/>
            <a:ext cx="518615" cy="369332"/>
          </a:xfrm>
          <a:prstGeom prst="rect">
            <a:avLst/>
          </a:prstGeom>
          <a:noFill/>
        </p:spPr>
        <p:txBody>
          <a:bodyPr wrap="square" rtlCol="0">
            <a:spAutoFit/>
          </a:bodyPr>
          <a:lstStyle/>
          <a:p>
            <a:r>
              <a:rPr lang="en-US" b="1" dirty="0"/>
              <a:t>6b</a:t>
            </a:r>
          </a:p>
        </p:txBody>
      </p:sp>
      <p:sp>
        <p:nvSpPr>
          <p:cNvPr id="8" name="TextBox 7"/>
          <p:cNvSpPr txBox="1"/>
          <p:nvPr/>
        </p:nvSpPr>
        <p:spPr>
          <a:xfrm>
            <a:off x="4435523" y="1842448"/>
            <a:ext cx="518615" cy="369332"/>
          </a:xfrm>
          <a:prstGeom prst="rect">
            <a:avLst/>
          </a:prstGeom>
          <a:noFill/>
        </p:spPr>
        <p:txBody>
          <a:bodyPr wrap="square" rtlCol="0">
            <a:spAutoFit/>
          </a:bodyPr>
          <a:lstStyle/>
          <a:p>
            <a:r>
              <a:rPr lang="en-US" b="1" dirty="0"/>
              <a:t>6c</a:t>
            </a:r>
          </a:p>
        </p:txBody>
      </p:sp>
      <p:sp>
        <p:nvSpPr>
          <p:cNvPr id="9" name="TextBox 8"/>
          <p:cNvSpPr txBox="1"/>
          <p:nvPr/>
        </p:nvSpPr>
        <p:spPr>
          <a:xfrm>
            <a:off x="7972567" y="1889746"/>
            <a:ext cx="518615" cy="369332"/>
          </a:xfrm>
          <a:prstGeom prst="rect">
            <a:avLst/>
          </a:prstGeom>
          <a:noFill/>
        </p:spPr>
        <p:txBody>
          <a:bodyPr wrap="square" rtlCol="0">
            <a:spAutoFit/>
          </a:bodyPr>
          <a:lstStyle/>
          <a:p>
            <a:r>
              <a:rPr lang="en-US" b="1" dirty="0"/>
              <a:t>6a</a:t>
            </a:r>
          </a:p>
        </p:txBody>
      </p:sp>
      <p:sp>
        <p:nvSpPr>
          <p:cNvPr id="10" name="TextBox 9"/>
          <p:cNvSpPr txBox="1"/>
          <p:nvPr/>
        </p:nvSpPr>
        <p:spPr>
          <a:xfrm>
            <a:off x="6778387" y="3746978"/>
            <a:ext cx="518615" cy="369332"/>
          </a:xfrm>
          <a:prstGeom prst="rect">
            <a:avLst/>
          </a:prstGeom>
          <a:noFill/>
        </p:spPr>
        <p:txBody>
          <a:bodyPr wrap="square" rtlCol="0">
            <a:spAutoFit/>
          </a:bodyPr>
          <a:lstStyle/>
          <a:p>
            <a:r>
              <a:rPr lang="en-US" b="1" dirty="0"/>
              <a:t>6a</a:t>
            </a:r>
          </a:p>
        </p:txBody>
      </p:sp>
    </p:spTree>
    <p:extLst>
      <p:ext uri="{BB962C8B-B14F-4D97-AF65-F5344CB8AC3E}">
        <p14:creationId xmlns:p14="http://schemas.microsoft.com/office/powerpoint/2010/main" val="160012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9869" y="791570"/>
            <a:ext cx="9856765" cy="5262979"/>
          </a:xfrm>
          <a:prstGeom prst="rect">
            <a:avLst/>
          </a:prstGeom>
          <a:noFill/>
        </p:spPr>
        <p:txBody>
          <a:bodyPr wrap="square" lIns="91440" tIns="45720" rIns="91440" bIns="45720" rtlCol="0" anchor="t">
            <a:spAutoFit/>
          </a:bodyPr>
          <a:lstStyle/>
          <a:p>
            <a:r>
              <a:rPr lang="en-US" sz="2400" dirty="0">
                <a:ea typeface="+mn-lt"/>
                <a:cs typeface="+mn-lt"/>
              </a:rPr>
              <a:t>7. Find all instances of </a:t>
            </a:r>
            <a:r>
              <a:rPr lang="en-US" sz="2400" u="sng" dirty="0">
                <a:ea typeface="+mn-lt"/>
                <a:cs typeface="+mn-lt"/>
              </a:rPr>
              <a:t>there is</a:t>
            </a:r>
            <a:r>
              <a:rPr lang="en-US" sz="2400" dirty="0">
                <a:ea typeface="+mn-lt"/>
                <a:cs typeface="+mn-lt"/>
              </a:rPr>
              <a:t> and </a:t>
            </a:r>
            <a:r>
              <a:rPr lang="en-US" sz="2400" u="sng" dirty="0">
                <a:ea typeface="+mn-lt"/>
                <a:cs typeface="+mn-lt"/>
              </a:rPr>
              <a:t>there are</a:t>
            </a:r>
            <a:r>
              <a:rPr lang="en-US" sz="2400" dirty="0">
                <a:ea typeface="+mn-lt"/>
                <a:cs typeface="+mn-lt"/>
              </a:rPr>
              <a:t> and eliminate as many as possible by rewriting the sentences. Mark sentences that were revised.</a:t>
            </a:r>
          </a:p>
          <a:p>
            <a:r>
              <a:rPr lang="en-US" sz="2400" dirty="0">
                <a:ea typeface="+mn-lt"/>
                <a:cs typeface="+mn-lt"/>
              </a:rPr>
              <a:t>This connects back to what you did on #4. </a:t>
            </a:r>
          </a:p>
          <a:p>
            <a:endParaRPr lang="en-US" sz="2400" dirty="0">
              <a:ea typeface="+mn-lt"/>
              <a:cs typeface="+mn-lt"/>
            </a:endParaRPr>
          </a:p>
          <a:p>
            <a:r>
              <a:rPr lang="en-US" sz="2400" b="1" dirty="0">
                <a:ea typeface="+mn-lt"/>
                <a:cs typeface="+mn-lt"/>
              </a:rPr>
              <a:t>There were</a:t>
            </a:r>
            <a:r>
              <a:rPr lang="en-US" sz="2400" dirty="0">
                <a:ea typeface="+mn-lt"/>
                <a:cs typeface="+mn-lt"/>
              </a:rPr>
              <a:t> some important findings resulting from this experiment.</a:t>
            </a:r>
          </a:p>
          <a:p>
            <a:r>
              <a:rPr lang="en-US" sz="2400" dirty="0">
                <a:ea typeface="+mn-lt"/>
                <a:cs typeface="+mn-lt"/>
              </a:rPr>
              <a:t>This experiment </a:t>
            </a:r>
            <a:r>
              <a:rPr lang="en-US" sz="2400" b="1" dirty="0">
                <a:ea typeface="+mn-lt"/>
                <a:cs typeface="+mn-lt"/>
              </a:rPr>
              <a:t>resulted</a:t>
            </a:r>
            <a:r>
              <a:rPr lang="en-US" sz="2400" dirty="0">
                <a:ea typeface="+mn-lt"/>
                <a:cs typeface="+mn-lt"/>
              </a:rPr>
              <a:t> in some important findings.</a:t>
            </a:r>
          </a:p>
          <a:p>
            <a:endParaRPr lang="en-US" sz="2400" dirty="0">
              <a:ea typeface="+mn-lt"/>
              <a:cs typeface="+mn-lt"/>
            </a:endParaRPr>
          </a:p>
          <a:p>
            <a:r>
              <a:rPr lang="en-US" sz="2400" dirty="0">
                <a:ea typeface="+mn-lt"/>
                <a:cs typeface="+mn-lt"/>
              </a:rPr>
              <a:t>The restaurant’s parking lot </a:t>
            </a:r>
            <a:r>
              <a:rPr lang="en-US" sz="2400" b="1" dirty="0">
                <a:ea typeface="+mn-lt"/>
                <a:cs typeface="+mn-lt"/>
              </a:rPr>
              <a:t>is</a:t>
            </a:r>
            <a:r>
              <a:rPr lang="en-US" sz="2400" dirty="0">
                <a:ea typeface="+mn-lt"/>
                <a:cs typeface="+mn-lt"/>
              </a:rPr>
              <a:t> narrow. </a:t>
            </a:r>
            <a:r>
              <a:rPr lang="en-US" sz="2400" b="1" dirty="0">
                <a:ea typeface="+mn-lt"/>
                <a:cs typeface="+mn-lt"/>
              </a:rPr>
              <a:t>There are</a:t>
            </a:r>
            <a:r>
              <a:rPr lang="en-US" sz="2400" dirty="0">
                <a:ea typeface="+mn-lt"/>
                <a:cs typeface="+mn-lt"/>
              </a:rPr>
              <a:t> not very many parking spaces and those </a:t>
            </a:r>
            <a:r>
              <a:rPr lang="en-US" sz="2400" b="1" dirty="0">
                <a:ea typeface="+mn-lt"/>
                <a:cs typeface="+mn-lt"/>
              </a:rPr>
              <a:t>that are</a:t>
            </a:r>
            <a:r>
              <a:rPr lang="en-US" sz="2400" dirty="0">
                <a:ea typeface="+mn-lt"/>
                <a:cs typeface="+mn-lt"/>
              </a:rPr>
              <a:t> available </a:t>
            </a:r>
            <a:r>
              <a:rPr lang="en-US" sz="2400" b="1" dirty="0">
                <a:ea typeface="+mn-lt"/>
                <a:cs typeface="+mn-lt"/>
              </a:rPr>
              <a:t>are</a:t>
            </a:r>
            <a:r>
              <a:rPr lang="en-US" sz="2400" dirty="0">
                <a:ea typeface="+mn-lt"/>
                <a:cs typeface="+mn-lt"/>
              </a:rPr>
              <a:t> too cramped.</a:t>
            </a:r>
            <a:br>
              <a:rPr lang="en-US" sz="2400" dirty="0">
                <a:ea typeface="+mn-lt"/>
                <a:cs typeface="+mn-lt"/>
              </a:rPr>
            </a:br>
            <a:r>
              <a:rPr lang="en-US" sz="2400" dirty="0">
                <a:ea typeface="+mn-lt"/>
                <a:cs typeface="+mn-lt"/>
              </a:rPr>
              <a:t>The restaurant </a:t>
            </a:r>
            <a:r>
              <a:rPr lang="en-US" sz="2400" b="1" dirty="0">
                <a:ea typeface="+mn-lt"/>
                <a:cs typeface="+mn-lt"/>
              </a:rPr>
              <a:t>suffers</a:t>
            </a:r>
            <a:r>
              <a:rPr lang="en-US" sz="2400" dirty="0">
                <a:ea typeface="+mn-lt"/>
                <a:cs typeface="+mn-lt"/>
              </a:rPr>
              <a:t> from a narrow parking lot with only a few cramped spaces.</a:t>
            </a:r>
            <a:endParaRPr lang="en-US"/>
          </a:p>
          <a:p>
            <a:endParaRPr lang="en-US" sz="2400" dirty="0">
              <a:ea typeface="+mn-lt"/>
              <a:cs typeface="+mn-lt"/>
            </a:endParaRPr>
          </a:p>
        </p:txBody>
      </p:sp>
    </p:spTree>
    <p:extLst>
      <p:ext uri="{BB962C8B-B14F-4D97-AF65-F5344CB8AC3E}">
        <p14:creationId xmlns:p14="http://schemas.microsoft.com/office/powerpoint/2010/main" val="3236039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84128" y="349118"/>
            <a:ext cx="10606474" cy="6370975"/>
          </a:xfrm>
          <a:prstGeom prst="rect">
            <a:avLst/>
          </a:prstGeom>
          <a:noFill/>
        </p:spPr>
        <p:txBody>
          <a:bodyPr wrap="square" lIns="91440" tIns="45720" rIns="91440" bIns="45720" rtlCol="0" anchor="t">
            <a:spAutoFit/>
          </a:bodyPr>
          <a:lstStyle/>
          <a:p>
            <a:r>
              <a:rPr lang="en-US" sz="2400" dirty="0">
                <a:ea typeface="+mn-lt"/>
                <a:cs typeface="+mn-lt"/>
              </a:rPr>
              <a:t>8. Check your comma use by applying these four rules.</a:t>
            </a:r>
          </a:p>
          <a:p>
            <a:r>
              <a:rPr lang="en-US" sz="2400" dirty="0">
                <a:ea typeface="+mn-lt"/>
                <a:cs typeface="+mn-lt"/>
              </a:rPr>
              <a:t>        (a) Use a comma before </a:t>
            </a:r>
            <a:r>
              <a:rPr lang="en-US" sz="2400" u="sng" dirty="0">
                <a:ea typeface="+mn-lt"/>
                <a:cs typeface="+mn-lt"/>
              </a:rPr>
              <a:t>and</a:t>
            </a:r>
            <a:r>
              <a:rPr lang="en-US" sz="2400" dirty="0">
                <a:ea typeface="+mn-lt"/>
                <a:cs typeface="+mn-lt"/>
              </a:rPr>
              <a:t>, </a:t>
            </a:r>
            <a:r>
              <a:rPr lang="en-US" sz="2400" u="sng" dirty="0">
                <a:ea typeface="+mn-lt"/>
                <a:cs typeface="+mn-lt"/>
              </a:rPr>
              <a:t>but</a:t>
            </a:r>
            <a:r>
              <a:rPr lang="en-US" sz="2400" dirty="0">
                <a:ea typeface="+mn-lt"/>
                <a:cs typeface="+mn-lt"/>
              </a:rPr>
              <a:t>, </a:t>
            </a:r>
            <a:r>
              <a:rPr lang="en-US" sz="2400" u="sng" dirty="0">
                <a:ea typeface="+mn-lt"/>
                <a:cs typeface="+mn-lt"/>
              </a:rPr>
              <a:t>for</a:t>
            </a:r>
            <a:r>
              <a:rPr lang="en-US" sz="2400" dirty="0">
                <a:ea typeface="+mn-lt"/>
                <a:cs typeface="+mn-lt"/>
              </a:rPr>
              <a:t>, </a:t>
            </a:r>
            <a:r>
              <a:rPr lang="en-US" sz="2400" u="sng" dirty="0">
                <a:ea typeface="+mn-lt"/>
                <a:cs typeface="+mn-lt"/>
              </a:rPr>
              <a:t>or</a:t>
            </a:r>
            <a:r>
              <a:rPr lang="en-US" sz="2400" dirty="0">
                <a:ea typeface="+mn-lt"/>
                <a:cs typeface="+mn-lt"/>
              </a:rPr>
              <a:t>, </a:t>
            </a:r>
            <a:r>
              <a:rPr lang="en-US" sz="2400" u="sng" dirty="0">
                <a:ea typeface="+mn-lt"/>
                <a:cs typeface="+mn-lt"/>
              </a:rPr>
              <a:t>nor</a:t>
            </a:r>
            <a:r>
              <a:rPr lang="en-US" sz="2400" dirty="0">
                <a:ea typeface="+mn-lt"/>
                <a:cs typeface="+mn-lt"/>
              </a:rPr>
              <a:t>, </a:t>
            </a:r>
            <a:r>
              <a:rPr lang="en-US" sz="2400" u="sng" dirty="0">
                <a:ea typeface="+mn-lt"/>
                <a:cs typeface="+mn-lt"/>
              </a:rPr>
              <a:t>so</a:t>
            </a:r>
            <a:r>
              <a:rPr lang="en-US" sz="2400" dirty="0">
                <a:ea typeface="+mn-lt"/>
                <a:cs typeface="+mn-lt"/>
              </a:rPr>
              <a:t>, </a:t>
            </a:r>
            <a:r>
              <a:rPr lang="en-US" sz="2400" u="sng" dirty="0">
                <a:ea typeface="+mn-lt"/>
                <a:cs typeface="+mn-lt"/>
              </a:rPr>
              <a:t>yet</a:t>
            </a:r>
            <a:r>
              <a:rPr lang="en-US" sz="2400" dirty="0">
                <a:ea typeface="+mn-lt"/>
                <a:cs typeface="+mn-lt"/>
              </a:rPr>
              <a:t>, and </a:t>
            </a:r>
            <a:r>
              <a:rPr lang="en-US" sz="2400" u="sng" dirty="0">
                <a:ea typeface="+mn-lt"/>
                <a:cs typeface="+mn-lt"/>
              </a:rPr>
              <a:t>still</a:t>
            </a:r>
            <a:r>
              <a:rPr lang="en-US" sz="2400" dirty="0">
                <a:ea typeface="+mn-lt"/>
                <a:cs typeface="+mn-lt"/>
              </a:rPr>
              <a:t> </a:t>
            </a:r>
            <a:r>
              <a:rPr lang="en-US" sz="2400" i="1" dirty="0">
                <a:ea typeface="+mn-lt"/>
                <a:cs typeface="+mn-lt"/>
              </a:rPr>
              <a:t>when those words join independent clauses</a:t>
            </a:r>
            <a:r>
              <a:rPr lang="en-US" sz="2400" dirty="0">
                <a:ea typeface="+mn-lt"/>
                <a:cs typeface="+mn-lt"/>
              </a:rPr>
              <a:t>. (compound sentences) </a:t>
            </a:r>
            <a:r>
              <a:rPr lang="en-US" sz="2400" b="1" dirty="0">
                <a:ea typeface="+mn-lt"/>
                <a:cs typeface="+mn-lt"/>
              </a:rPr>
              <a:t>Ex</a:t>
            </a:r>
            <a:r>
              <a:rPr lang="en-US" sz="2400" dirty="0">
                <a:ea typeface="+mn-lt"/>
                <a:cs typeface="+mn-lt"/>
              </a:rPr>
              <a:t>: They may just be clothes, but they help her to be who she wants to be and to believe in herself.</a:t>
            </a:r>
          </a:p>
          <a:p>
            <a:endParaRPr lang="en-US" sz="2400" dirty="0">
              <a:ea typeface="+mn-lt"/>
              <a:cs typeface="+mn-lt"/>
            </a:endParaRPr>
          </a:p>
          <a:p>
            <a:r>
              <a:rPr lang="en-US" sz="2400" dirty="0">
                <a:ea typeface="+mn-lt"/>
                <a:cs typeface="+mn-lt"/>
              </a:rPr>
              <a:t>        (b) Use a comma between all items in a series. </a:t>
            </a:r>
            <a:r>
              <a:rPr lang="en-US" sz="2400" b="1" dirty="0">
                <a:ea typeface="+mn-lt"/>
                <a:cs typeface="+mn-lt"/>
              </a:rPr>
              <a:t>Ex</a:t>
            </a:r>
            <a:r>
              <a:rPr lang="en-US" sz="2400" dirty="0">
                <a:ea typeface="+mn-lt"/>
                <a:cs typeface="+mn-lt"/>
              </a:rPr>
              <a:t>: It was a kids’ fad, a waste of time, a dangerous pursuit, a crime.</a:t>
            </a:r>
          </a:p>
          <a:p>
            <a:endParaRPr lang="en-US" sz="2400" dirty="0">
              <a:ea typeface="+mn-lt"/>
              <a:cs typeface="+mn-lt"/>
            </a:endParaRPr>
          </a:p>
          <a:p>
            <a:r>
              <a:rPr lang="en-US" sz="2400" dirty="0">
                <a:ea typeface="+mn-lt"/>
                <a:cs typeface="+mn-lt"/>
              </a:rPr>
              <a:t>        (c) Use a comma to set off parenthetical openers and afterthoughts. </a:t>
            </a:r>
            <a:r>
              <a:rPr lang="en-US" sz="2400" b="1" dirty="0">
                <a:ea typeface="+mn-lt"/>
                <a:cs typeface="+mn-lt"/>
              </a:rPr>
              <a:t>Ex</a:t>
            </a:r>
            <a:r>
              <a:rPr lang="en-US" sz="2400" dirty="0">
                <a:ea typeface="+mn-lt"/>
                <a:cs typeface="+mn-lt"/>
              </a:rPr>
              <a:t>: Even during those dark years, I never stopped riding my skateboard and never stopped progressing as a skater.</a:t>
            </a:r>
          </a:p>
          <a:p>
            <a:endParaRPr lang="en-US" sz="2400" dirty="0">
              <a:ea typeface="+mn-lt"/>
              <a:cs typeface="+mn-lt"/>
            </a:endParaRPr>
          </a:p>
          <a:p>
            <a:r>
              <a:rPr lang="en-US" sz="2400" dirty="0">
                <a:ea typeface="+mn-lt"/>
                <a:cs typeface="+mn-lt"/>
              </a:rPr>
              <a:t>        (d) Use two commas to enclose interrupting clauses, phrases, parenthetical insertions. </a:t>
            </a:r>
            <a:r>
              <a:rPr lang="en-US" sz="2400" b="1" dirty="0">
                <a:ea typeface="+mn-lt"/>
                <a:cs typeface="+mn-lt"/>
              </a:rPr>
              <a:t>Ex</a:t>
            </a:r>
            <a:r>
              <a:rPr lang="en-US" sz="2400" dirty="0">
                <a:ea typeface="+mn-lt"/>
                <a:cs typeface="+mn-lt"/>
              </a:rPr>
              <a:t>: I believed that, even though I was scared, I had to be brave and stand up for my rights.</a:t>
            </a:r>
          </a:p>
          <a:p>
            <a:endParaRPr lang="en-US" sz="2400" dirty="0">
              <a:ea typeface="+mn-lt"/>
              <a:cs typeface="+mn-lt"/>
            </a:endParaRPr>
          </a:p>
        </p:txBody>
      </p:sp>
    </p:spTree>
    <p:extLst>
      <p:ext uri="{BB962C8B-B14F-4D97-AF65-F5344CB8AC3E}">
        <p14:creationId xmlns:p14="http://schemas.microsoft.com/office/powerpoint/2010/main" val="3280624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9869" y="791570"/>
            <a:ext cx="9856765" cy="3785652"/>
          </a:xfrm>
          <a:prstGeom prst="rect">
            <a:avLst/>
          </a:prstGeom>
          <a:noFill/>
        </p:spPr>
        <p:txBody>
          <a:bodyPr wrap="square" lIns="91440" tIns="45720" rIns="91440" bIns="45720" rtlCol="0" anchor="t">
            <a:spAutoFit/>
          </a:bodyPr>
          <a:lstStyle/>
          <a:p>
            <a:r>
              <a:rPr lang="en-US" sz="2400" dirty="0">
                <a:ea typeface="+mn-lt"/>
                <a:cs typeface="+mn-lt"/>
              </a:rPr>
              <a:t>9. Have you used any semicolons?  If not, find a sentence or a pair of sentences that would be better punctuated with a semicolon and rewrite it. Put a 9 in the margin of any sentences using a semicolon.</a:t>
            </a:r>
          </a:p>
          <a:p>
            <a:endParaRPr lang="en-US" sz="2400" dirty="0">
              <a:ea typeface="+mn-lt"/>
              <a:cs typeface="+mn-lt"/>
            </a:endParaRPr>
          </a:p>
          <a:p>
            <a:r>
              <a:rPr lang="en-US" sz="2400" dirty="0">
                <a:ea typeface="+mn-lt"/>
                <a:cs typeface="+mn-lt"/>
              </a:rPr>
              <a:t>Some of the headstones have birthdates near my brother’s; they are young, too. </a:t>
            </a:r>
          </a:p>
          <a:p>
            <a:endParaRPr lang="en-US" sz="2400" dirty="0">
              <a:ea typeface="+mn-lt"/>
              <a:cs typeface="+mn-lt"/>
            </a:endParaRPr>
          </a:p>
          <a:p>
            <a:r>
              <a:rPr lang="en-US" sz="2400" dirty="0">
                <a:ea typeface="+mn-lt"/>
                <a:cs typeface="+mn-lt"/>
              </a:rPr>
              <a:t>As a boy, I saw countless tough guys locked away; I have since buried several, too.</a:t>
            </a:r>
            <a:endParaRPr lang="en-US" dirty="0"/>
          </a:p>
        </p:txBody>
      </p:sp>
    </p:spTree>
    <p:extLst>
      <p:ext uri="{BB962C8B-B14F-4D97-AF65-F5344CB8AC3E}">
        <p14:creationId xmlns:p14="http://schemas.microsoft.com/office/powerpoint/2010/main" val="16344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85805" y="422860"/>
            <a:ext cx="10778539" cy="6001643"/>
          </a:xfrm>
          <a:prstGeom prst="rect">
            <a:avLst/>
          </a:prstGeom>
          <a:noFill/>
        </p:spPr>
        <p:txBody>
          <a:bodyPr wrap="square" lIns="91440" tIns="45720" rIns="91440" bIns="45720" rtlCol="0" anchor="t">
            <a:spAutoFit/>
          </a:bodyPr>
          <a:lstStyle/>
          <a:p>
            <a:r>
              <a:rPr lang="en-US" sz="2400" dirty="0">
                <a:ea typeface="+mn-lt"/>
                <a:cs typeface="+mn-lt"/>
              </a:rPr>
              <a:t>10. Have you used any dashes?  If not, find a sentence that would improve with a dash and rewrite it. Place a 10 in the margin of any sentence using a dash.</a:t>
            </a:r>
          </a:p>
          <a:p>
            <a:endParaRPr lang="en-US" sz="2400" dirty="0">
              <a:ea typeface="+mn-lt"/>
              <a:cs typeface="+mn-lt"/>
            </a:endParaRPr>
          </a:p>
          <a:p>
            <a:r>
              <a:rPr lang="en-US" sz="2400" dirty="0">
                <a:ea typeface="+mn-lt"/>
                <a:cs typeface="+mn-lt"/>
              </a:rPr>
              <a:t>Once my brother’s homies even put a bunch of marijuana on there for him — I think my mother took it away. </a:t>
            </a:r>
          </a:p>
          <a:p>
            <a:endParaRPr lang="en-US" sz="2400" dirty="0">
              <a:ea typeface="+mn-lt"/>
              <a:cs typeface="+mn-lt"/>
            </a:endParaRPr>
          </a:p>
          <a:p>
            <a:r>
              <a:rPr lang="en-US" sz="2400" dirty="0">
                <a:ea typeface="+mn-lt"/>
                <a:cs typeface="+mn-lt"/>
              </a:rPr>
              <a:t>I’ve come to realize that the only way to master something is to keep it at — despite the bloody knees, despite the twisted ankles, despite the mocking crowds.</a:t>
            </a:r>
          </a:p>
          <a:p>
            <a:endParaRPr lang="en-US" sz="2400" dirty="0">
              <a:ea typeface="+mn-lt"/>
              <a:cs typeface="+mn-lt"/>
            </a:endParaRPr>
          </a:p>
          <a:p>
            <a:r>
              <a:rPr lang="en-US" sz="2400" dirty="0">
                <a:ea typeface="+mn-lt"/>
                <a:cs typeface="+mn-lt"/>
              </a:rPr>
              <a:t>But I make a living — although meager — through my poetry and performances.</a:t>
            </a:r>
          </a:p>
          <a:p>
            <a:endParaRPr lang="en-US" sz="2400" dirty="0">
              <a:ea typeface="+mn-lt"/>
              <a:cs typeface="+mn-lt"/>
            </a:endParaRPr>
          </a:p>
          <a:p>
            <a:r>
              <a:rPr lang="en-US" sz="2400" dirty="0">
                <a:ea typeface="+mn-lt"/>
                <a:cs typeface="+mn-lt"/>
              </a:rPr>
              <a:t>We were Negroes now, marching in the streets for our freedom — at least, that’s what the preacher said.</a:t>
            </a:r>
            <a:endParaRPr lang="en-US" dirty="0">
              <a:ea typeface="+mn-lt"/>
              <a:cs typeface="+mn-lt"/>
            </a:endParaRPr>
          </a:p>
        </p:txBody>
      </p:sp>
    </p:spTree>
    <p:extLst>
      <p:ext uri="{BB962C8B-B14F-4D97-AF65-F5344CB8AC3E}">
        <p14:creationId xmlns:p14="http://schemas.microsoft.com/office/powerpoint/2010/main" val="3826461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14289" y="791570"/>
            <a:ext cx="10262345" cy="5432256"/>
          </a:xfrm>
          <a:prstGeom prst="rect">
            <a:avLst/>
          </a:prstGeom>
          <a:noFill/>
        </p:spPr>
        <p:txBody>
          <a:bodyPr wrap="square" lIns="91440" tIns="45720" rIns="91440" bIns="45720" rtlCol="0" anchor="t">
            <a:spAutoFit/>
          </a:bodyPr>
          <a:lstStyle/>
          <a:p>
            <a:r>
              <a:rPr lang="en-US" sz="2400" dirty="0"/>
              <a:t>11. Find all of the “which” clauses, and rewrite half of them to eliminate the which. Mark the sentences that are revised with an 11. (See </a:t>
            </a:r>
            <a:r>
              <a:rPr lang="en-US" sz="2400" u="sng" dirty="0">
                <a:hlinkClick r:id="rId2"/>
              </a:rPr>
              <a:t>Writing to Eliminate Wordiness</a:t>
            </a:r>
            <a:r>
              <a:rPr lang="en-US" sz="2400" dirty="0"/>
              <a:t> from Guilford College for </a:t>
            </a:r>
            <a:r>
              <a:rPr lang="en-US" sz="2400"/>
              <a:t>more examples.)</a:t>
            </a:r>
            <a:endParaRPr lang="en-US" sz="2400" dirty="0">
              <a:ea typeface="+mn-lt"/>
              <a:cs typeface="+mn-lt"/>
            </a:endParaRPr>
          </a:p>
          <a:p>
            <a:endParaRPr lang="en-US" sz="2400" dirty="0">
              <a:ea typeface="+mn-lt"/>
              <a:cs typeface="+mn-lt"/>
            </a:endParaRPr>
          </a:p>
          <a:p>
            <a:r>
              <a:rPr lang="en-US" sz="2400" dirty="0">
                <a:ea typeface="+mn-lt"/>
                <a:cs typeface="+mn-lt"/>
              </a:rPr>
              <a:t>12. Underline </a:t>
            </a:r>
            <a:r>
              <a:rPr lang="en-US" sz="2400" u="sng" dirty="0">
                <a:ea typeface="+mn-lt"/>
                <a:cs typeface="+mn-lt"/>
              </a:rPr>
              <a:t>of</a:t>
            </a:r>
            <a:r>
              <a:rPr lang="en-US" sz="2400" dirty="0">
                <a:ea typeface="+mn-lt"/>
                <a:cs typeface="+mn-lt"/>
              </a:rPr>
              <a:t>, </a:t>
            </a:r>
            <a:r>
              <a:rPr lang="en-US" sz="2400" u="sng" dirty="0">
                <a:ea typeface="+mn-lt"/>
                <a:cs typeface="+mn-lt"/>
              </a:rPr>
              <a:t>in</a:t>
            </a:r>
            <a:r>
              <a:rPr lang="en-US" sz="2400" dirty="0">
                <a:ea typeface="+mn-lt"/>
                <a:cs typeface="+mn-lt"/>
              </a:rPr>
              <a:t>, </a:t>
            </a:r>
            <a:r>
              <a:rPr lang="en-US" sz="2400" u="sng" dirty="0">
                <a:ea typeface="+mn-lt"/>
                <a:cs typeface="+mn-lt"/>
              </a:rPr>
              <a:t>to</a:t>
            </a:r>
            <a:r>
              <a:rPr lang="en-US" sz="2400" dirty="0">
                <a:ea typeface="+mn-lt"/>
                <a:cs typeface="+mn-lt"/>
              </a:rPr>
              <a:t>, </a:t>
            </a:r>
            <a:r>
              <a:rPr lang="en-US" sz="2400" u="sng" dirty="0">
                <a:ea typeface="+mn-lt"/>
                <a:cs typeface="+mn-lt"/>
              </a:rPr>
              <a:t>by</a:t>
            </a:r>
            <a:r>
              <a:rPr lang="en-US" sz="2400" dirty="0">
                <a:ea typeface="+mn-lt"/>
                <a:cs typeface="+mn-lt"/>
              </a:rPr>
              <a:t>, and </a:t>
            </a:r>
            <a:r>
              <a:rPr lang="en-US" sz="2400" u="sng" dirty="0">
                <a:ea typeface="+mn-lt"/>
                <a:cs typeface="+mn-lt"/>
              </a:rPr>
              <a:t>who</a:t>
            </a:r>
            <a:r>
              <a:rPr lang="en-US" sz="2400" dirty="0">
                <a:ea typeface="+mn-lt"/>
                <a:cs typeface="+mn-lt"/>
              </a:rPr>
              <a:t> wherever they occur.  Rewrite sentences to eliminate as many as possible. Mark the sentences that are revised with a 12. (See </a:t>
            </a:r>
            <a:r>
              <a:rPr lang="en-US" sz="2400" u="sng" dirty="0">
                <a:ea typeface="+mn-lt"/>
                <a:cs typeface="+mn-lt"/>
                <a:hlinkClick r:id="rId2"/>
              </a:rPr>
              <a:t>Writing to Eliminate Wordiness</a:t>
            </a:r>
            <a:r>
              <a:rPr lang="en-US" sz="2400" dirty="0">
                <a:ea typeface="+mn-lt"/>
                <a:cs typeface="+mn-lt"/>
              </a:rPr>
              <a:t> from Guilford College for more examples.)</a:t>
            </a:r>
            <a:endParaRPr lang="en-US"/>
          </a:p>
          <a:p>
            <a:endParaRPr lang="en-US" sz="2400" dirty="0">
              <a:ea typeface="+mn-lt"/>
              <a:cs typeface="+mn-lt"/>
            </a:endParaRPr>
          </a:p>
          <a:p>
            <a:endParaRPr lang="en-US" sz="2400" dirty="0"/>
          </a:p>
          <a:p>
            <a:endParaRPr lang="en-US" sz="2400" dirty="0"/>
          </a:p>
          <a:p>
            <a:endParaRPr lang="en-US" sz="2400" dirty="0">
              <a:latin typeface="Century Gothic"/>
              <a:cs typeface="Times New Roman"/>
            </a:endParaRPr>
          </a:p>
          <a:p>
            <a:endParaRPr lang="en-US" sz="1100" dirty="0">
              <a:latin typeface="Times New Roman"/>
              <a:cs typeface="Times New Roman"/>
            </a:endParaRPr>
          </a:p>
          <a:p>
            <a:endParaRPr lang="en-US" sz="2400" dirty="0">
              <a:latin typeface="Century Gothic"/>
              <a:cs typeface="Times New Roman"/>
            </a:endParaRPr>
          </a:p>
        </p:txBody>
      </p:sp>
    </p:spTree>
    <p:extLst>
      <p:ext uri="{BB962C8B-B14F-4D97-AF65-F5344CB8AC3E}">
        <p14:creationId xmlns:p14="http://schemas.microsoft.com/office/powerpoint/2010/main" val="419460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D051C-ED3A-4BF9-8D34-4955CA18A087}"/>
              </a:ext>
            </a:extLst>
          </p:cNvPr>
          <p:cNvSpPr>
            <a:spLocks noGrp="1"/>
          </p:cNvSpPr>
          <p:nvPr>
            <p:ph type="title"/>
          </p:nvPr>
        </p:nvSpPr>
        <p:spPr/>
        <p:txBody>
          <a:bodyPr/>
          <a:lstStyle/>
          <a:p>
            <a:r>
              <a:rPr lang="en-US"/>
              <a:t>Simple Sentences</a:t>
            </a:r>
          </a:p>
        </p:txBody>
      </p:sp>
      <p:sp>
        <p:nvSpPr>
          <p:cNvPr id="3" name="Content Placeholder 2">
            <a:extLst>
              <a:ext uri="{FF2B5EF4-FFF2-40B4-BE49-F238E27FC236}">
                <a16:creationId xmlns:a16="http://schemas.microsoft.com/office/drawing/2014/main" id="{10B6ED34-D0E1-4DBD-A05C-8D358F8A472D}"/>
              </a:ext>
            </a:extLst>
          </p:cNvPr>
          <p:cNvSpPr>
            <a:spLocks noGrp="1"/>
          </p:cNvSpPr>
          <p:nvPr>
            <p:ph idx="1"/>
          </p:nvPr>
        </p:nvSpPr>
        <p:spPr/>
        <p:txBody>
          <a:bodyPr vert="horz" lIns="91440" tIns="45720" rIns="91440" bIns="45720" rtlCol="0" anchor="t">
            <a:normAutofit/>
          </a:bodyPr>
          <a:lstStyle/>
          <a:p>
            <a:r>
              <a:rPr lang="en-US" sz="2000" dirty="0"/>
              <a:t>A simple sentence, also called an independent clause, contains a subject and a verb, and it expresses a complete thought.</a:t>
            </a:r>
          </a:p>
          <a:p>
            <a:r>
              <a:rPr lang="en-US" sz="2000" dirty="0"/>
              <a:t>In the following simple sentences, subjects are in pink, and verbs are in green. </a:t>
            </a:r>
            <a:endParaRPr lang="en-US" sz="2000" dirty="0">
              <a:solidFill>
                <a:srgbClr val="404040"/>
              </a:solidFill>
            </a:endParaRPr>
          </a:p>
          <a:p>
            <a:r>
              <a:rPr lang="en-US" sz="2000" dirty="0"/>
              <a:t>A. Some </a:t>
            </a:r>
            <a:r>
              <a:rPr lang="en-US" sz="2000" dirty="0">
                <a:solidFill>
                  <a:srgbClr val="ED6D4B"/>
                </a:solidFill>
              </a:rPr>
              <a:t>students </a:t>
            </a:r>
            <a:r>
              <a:rPr lang="en-US" sz="2000" dirty="0">
                <a:solidFill>
                  <a:srgbClr val="839943"/>
                </a:solidFill>
              </a:rPr>
              <a:t>like </a:t>
            </a:r>
            <a:r>
              <a:rPr lang="en-US" sz="2000" dirty="0"/>
              <a:t>to study in the mornings.</a:t>
            </a:r>
          </a:p>
        </p:txBody>
      </p:sp>
    </p:spTree>
    <p:extLst>
      <p:ext uri="{BB962C8B-B14F-4D97-AF65-F5344CB8AC3E}">
        <p14:creationId xmlns:p14="http://schemas.microsoft.com/office/powerpoint/2010/main" val="165971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596788" y="624110"/>
            <a:ext cx="9907823" cy="1280890"/>
          </a:xfrm>
        </p:spPr>
        <p:txBody>
          <a:bodyPr/>
          <a:lstStyle/>
          <a:p>
            <a:r>
              <a:rPr lang="en-US" dirty="0"/>
              <a:t>Some </a:t>
            </a:r>
            <a:r>
              <a:rPr lang="en-US" dirty="0">
                <a:solidFill>
                  <a:srgbClr val="ED6D4B"/>
                </a:solidFill>
              </a:rPr>
              <a:t>students </a:t>
            </a:r>
            <a:r>
              <a:rPr lang="en-US" dirty="0">
                <a:solidFill>
                  <a:srgbClr val="839943"/>
                </a:solidFill>
              </a:rPr>
              <a:t>like </a:t>
            </a:r>
            <a:r>
              <a:rPr lang="en-US" dirty="0"/>
              <a:t>to study in the mornings.</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7" name="TextBox 16"/>
          <p:cNvSpPr txBox="1"/>
          <p:nvPr/>
        </p:nvSpPr>
        <p:spPr>
          <a:xfrm>
            <a:off x="1767234" y="5800299"/>
            <a:ext cx="1651379" cy="369332"/>
          </a:xfrm>
          <a:prstGeom prst="rect">
            <a:avLst/>
          </a:prstGeom>
          <a:noFill/>
        </p:spPr>
        <p:txBody>
          <a:bodyPr wrap="square" rtlCol="0">
            <a:spAutoFit/>
          </a:bodyPr>
          <a:lstStyle/>
          <a:p>
            <a:pPr algn="ctr"/>
            <a:r>
              <a:rPr lang="en-US" dirty="0"/>
              <a:t>simple</a:t>
            </a:r>
          </a:p>
        </p:txBody>
      </p:sp>
    </p:spTree>
    <p:extLst>
      <p:ext uri="{BB962C8B-B14F-4D97-AF65-F5344CB8AC3E}">
        <p14:creationId xmlns:p14="http://schemas.microsoft.com/office/powerpoint/2010/main" val="51534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mph" presetSubtype="0" fill="hold" grpId="1" nodeType="clickEffect">
                                  <p:stCondLst>
                                    <p:cond delay="0"/>
                                  </p:stCondLst>
                                  <p:childTnLst>
                                    <p:animEffect transition="out" filter="fade">
                                      <p:cBhvr>
                                        <p:cTn id="25" dur="500" tmFilter="0, 0; .2, .5; .8, .5; 1, 0"/>
                                        <p:tgtEl>
                                          <p:spTgt spid="7"/>
                                        </p:tgtEl>
                                      </p:cBhvr>
                                    </p:animEffect>
                                    <p:animScale>
                                      <p:cBhvr>
                                        <p:cTn id="26" dur="250" autoRev="1" fill="hold"/>
                                        <p:tgtEl>
                                          <p:spTgt spid="7"/>
                                        </p:tgtEl>
                                      </p:cBhvr>
                                      <p:by x="105000" y="105000"/>
                                    </p:animScale>
                                  </p:childTnLst>
                                </p:cTn>
                              </p:par>
                            </p:childTnLst>
                          </p:cTn>
                        </p:par>
                        <p:par>
                          <p:cTn id="27" fill="hold">
                            <p:stCondLst>
                              <p:cond delay="500"/>
                            </p:stCondLst>
                            <p:childTnLst>
                              <p:par>
                                <p:cTn id="28" presetID="21" presetClass="emph" presetSubtype="0" fill="hold" grpId="2" nodeType="afterEffect">
                                  <p:stCondLst>
                                    <p:cond delay="0"/>
                                  </p:stCondLst>
                                  <p:childTnLst>
                                    <p:animClr clrSpc="hsl" dir="cw">
                                      <p:cBhvr override="childStyle">
                                        <p:cTn id="29" dur="500" fill="hold"/>
                                        <p:tgtEl>
                                          <p:spTgt spid="7"/>
                                        </p:tgtEl>
                                        <p:attrNameLst>
                                          <p:attrName>style.color</p:attrName>
                                        </p:attrNameLst>
                                      </p:cBhvr>
                                      <p:by>
                                        <p:hsl h="7200000" s="0" l="0"/>
                                      </p:by>
                                    </p:animClr>
                                    <p:animClr clrSpc="hsl" dir="cw">
                                      <p:cBhvr>
                                        <p:cTn id="30" dur="500" fill="hold"/>
                                        <p:tgtEl>
                                          <p:spTgt spid="7"/>
                                        </p:tgtEl>
                                        <p:attrNameLst>
                                          <p:attrName>fillcolor</p:attrName>
                                        </p:attrNameLst>
                                      </p:cBhvr>
                                      <p:by>
                                        <p:hsl h="7200000" s="0" l="0"/>
                                      </p:by>
                                    </p:animClr>
                                    <p:animClr clrSpc="hsl" dir="cw">
                                      <p:cBhvr>
                                        <p:cTn id="31" dur="500" fill="hold"/>
                                        <p:tgtEl>
                                          <p:spTgt spid="7"/>
                                        </p:tgtEl>
                                        <p:attrNameLst>
                                          <p:attrName>stroke.color</p:attrName>
                                        </p:attrNameLst>
                                      </p:cBhvr>
                                      <p:by>
                                        <p:hsl h="7200000" s="0" l="0"/>
                                      </p:by>
                                    </p:animClr>
                                    <p:set>
                                      <p:cBhvr>
                                        <p:cTn id="32" dur="500" fill="hold"/>
                                        <p:tgtEl>
                                          <p:spTgt spid="7"/>
                                        </p:tgtEl>
                                        <p:attrNameLst>
                                          <p:attrName>fill.type</p:attrName>
                                        </p:attrNameLst>
                                      </p:cBhvr>
                                      <p:to>
                                        <p:strVal val="solid"/>
                                      </p:to>
                                    </p:set>
                                  </p:childTnLst>
                                </p:cTn>
                              </p:par>
                            </p:childTnLst>
                          </p:cTn>
                        </p:par>
                        <p:par>
                          <p:cTn id="33" fill="hold">
                            <p:stCondLst>
                              <p:cond delay="1000"/>
                            </p:stCondLst>
                            <p:childTnLst>
                              <p:par>
                                <p:cTn id="34" presetID="10" presetClass="exit" presetSubtype="0" fill="hold" grpId="1" nodeType="afterEffect">
                                  <p:stCondLst>
                                    <p:cond delay="0"/>
                                  </p:stCondLst>
                                  <p:childTnLst>
                                    <p:animEffect transition="out" filter="fade">
                                      <p:cBhvr>
                                        <p:cTn id="35" dur="500"/>
                                        <p:tgtEl>
                                          <p:spTgt spid="8"/>
                                        </p:tgtEl>
                                      </p:cBhvr>
                                    </p:animEffect>
                                    <p:set>
                                      <p:cBhvr>
                                        <p:cTn id="36" dur="1" fill="hold">
                                          <p:stCondLst>
                                            <p:cond delay="499"/>
                                          </p:stCondLst>
                                        </p:cTn>
                                        <p:tgtEl>
                                          <p:spTgt spid="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outVertic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7" presetClass="emph" presetSubtype="0" fill="remove" grpId="1" nodeType="clickEffect">
                                  <p:stCondLst>
                                    <p:cond delay="0"/>
                                  </p:stCondLst>
                                  <p:childTnLst>
                                    <p:animClr clrSpc="rgb" dir="cw">
                                      <p:cBhvr override="childStyle">
                                        <p:cTn id="55" dur="250" autoRev="1" fill="remove"/>
                                        <p:tgtEl>
                                          <p:spTgt spid="10"/>
                                        </p:tgtEl>
                                        <p:attrNameLst>
                                          <p:attrName>style.color</p:attrName>
                                        </p:attrNameLst>
                                      </p:cBhvr>
                                      <p:to>
                                        <a:schemeClr val="bg1"/>
                                      </p:to>
                                    </p:animClr>
                                    <p:animClr clrSpc="rgb" dir="cw">
                                      <p:cBhvr>
                                        <p:cTn id="56" dur="250" autoRev="1" fill="remove"/>
                                        <p:tgtEl>
                                          <p:spTgt spid="10"/>
                                        </p:tgtEl>
                                        <p:attrNameLst>
                                          <p:attrName>fillcolor</p:attrName>
                                        </p:attrNameLst>
                                      </p:cBhvr>
                                      <p:to>
                                        <a:schemeClr val="bg1"/>
                                      </p:to>
                                    </p:animClr>
                                    <p:set>
                                      <p:cBhvr>
                                        <p:cTn id="57" dur="250" autoRev="1" fill="remove"/>
                                        <p:tgtEl>
                                          <p:spTgt spid="10"/>
                                        </p:tgtEl>
                                        <p:attrNameLst>
                                          <p:attrName>fill.type</p:attrName>
                                        </p:attrNameLst>
                                      </p:cBhvr>
                                      <p:to>
                                        <p:strVal val="solid"/>
                                      </p:to>
                                    </p:set>
                                    <p:set>
                                      <p:cBhvr>
                                        <p:cTn id="58" dur="250" autoRev="1" fill="remove"/>
                                        <p:tgtEl>
                                          <p:spTgt spid="10"/>
                                        </p:tgtEl>
                                        <p:attrNameLst>
                                          <p:attrName>fill.on</p:attrName>
                                        </p:attrNameLst>
                                      </p:cBhvr>
                                      <p:to>
                                        <p:strVal val="true"/>
                                      </p:to>
                                    </p:set>
                                  </p:childTnLst>
                                </p:cTn>
                              </p:par>
                            </p:childTnLst>
                          </p:cTn>
                        </p:par>
                        <p:par>
                          <p:cTn id="59" fill="hold">
                            <p:stCondLst>
                              <p:cond delay="500"/>
                            </p:stCondLst>
                            <p:childTnLst>
                              <p:par>
                                <p:cTn id="60" presetID="21" presetClass="emph" presetSubtype="0" fill="hold" grpId="2" nodeType="afterEffect">
                                  <p:stCondLst>
                                    <p:cond delay="0"/>
                                  </p:stCondLst>
                                  <p:childTnLst>
                                    <p:animClr clrSpc="hsl" dir="cw">
                                      <p:cBhvr override="childStyle">
                                        <p:cTn id="61" dur="500" fill="hold"/>
                                        <p:tgtEl>
                                          <p:spTgt spid="10"/>
                                        </p:tgtEl>
                                        <p:attrNameLst>
                                          <p:attrName>style.color</p:attrName>
                                        </p:attrNameLst>
                                      </p:cBhvr>
                                      <p:by>
                                        <p:hsl h="7200000" s="0" l="0"/>
                                      </p:by>
                                    </p:animClr>
                                    <p:animClr clrSpc="hsl" dir="cw">
                                      <p:cBhvr>
                                        <p:cTn id="62" dur="500" fill="hold"/>
                                        <p:tgtEl>
                                          <p:spTgt spid="10"/>
                                        </p:tgtEl>
                                        <p:attrNameLst>
                                          <p:attrName>fillcolor</p:attrName>
                                        </p:attrNameLst>
                                      </p:cBhvr>
                                      <p:by>
                                        <p:hsl h="7200000" s="0" l="0"/>
                                      </p:by>
                                    </p:animClr>
                                    <p:animClr clrSpc="hsl" dir="cw">
                                      <p:cBhvr>
                                        <p:cTn id="63" dur="500" fill="hold"/>
                                        <p:tgtEl>
                                          <p:spTgt spid="10"/>
                                        </p:tgtEl>
                                        <p:attrNameLst>
                                          <p:attrName>stroke.color</p:attrName>
                                        </p:attrNameLst>
                                      </p:cBhvr>
                                      <p:by>
                                        <p:hsl h="7200000" s="0" l="0"/>
                                      </p:by>
                                    </p:animClr>
                                    <p:set>
                                      <p:cBhvr>
                                        <p:cTn id="64" dur="500" fill="hold"/>
                                        <p:tgtEl>
                                          <p:spTgt spid="10"/>
                                        </p:tgtEl>
                                        <p:attrNameLst>
                                          <p:attrName>fill.type</p:attrName>
                                        </p:attrNameLst>
                                      </p:cBhvr>
                                      <p:to>
                                        <p:strVal val="solid"/>
                                      </p:to>
                                    </p:set>
                                  </p:childTnLst>
                                </p:cTn>
                              </p:par>
                              <p:par>
                                <p:cTn id="65" presetID="10" presetClass="exit" presetSubtype="0" fill="hold" grpId="1" nodeType="withEffect">
                                  <p:stCondLst>
                                    <p:cond delay="0"/>
                                  </p:stCondLst>
                                  <p:childTnLst>
                                    <p:animEffect transition="out" filter="fade">
                                      <p:cBhvr>
                                        <p:cTn id="66" dur="500"/>
                                        <p:tgtEl>
                                          <p:spTgt spid="13"/>
                                        </p:tgtEl>
                                      </p:cBhvr>
                                    </p:animEffect>
                                    <p:set>
                                      <p:cBhvr>
                                        <p:cTn id="67" dur="1" fill="hold">
                                          <p:stCondLst>
                                            <p:cond delay="499"/>
                                          </p:stCondLst>
                                        </p:cTn>
                                        <p:tgtEl>
                                          <p:spTgt spid="13"/>
                                        </p:tgtEl>
                                        <p:attrNameLst>
                                          <p:attrName>style.visibility</p:attrName>
                                        </p:attrNameLst>
                                      </p:cBhvr>
                                      <p:to>
                                        <p:strVal val="hidden"/>
                                      </p:to>
                                    </p:set>
                                  </p:childTnLst>
                                </p:cTn>
                              </p:par>
                            </p:childTnLst>
                          </p:cTn>
                        </p:par>
                        <p:par>
                          <p:cTn id="68" fill="hold">
                            <p:stCondLst>
                              <p:cond delay="1000"/>
                            </p:stCondLst>
                            <p:childTnLst>
                              <p:par>
                                <p:cTn id="69" presetID="42" presetClass="entr" presetSubtype="0"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7" grpId="2" animBg="1"/>
      <p:bldP spid="8" grpId="0" animBg="1"/>
      <p:bldP spid="8" grpId="1" animBg="1"/>
      <p:bldP spid="9" grpId="0" animBg="1"/>
      <p:bldP spid="10" grpId="0" animBg="1"/>
      <p:bldP spid="10" grpId="1" animBg="1"/>
      <p:bldP spid="10" grpId="2" animBg="1"/>
      <p:bldP spid="13" grpId="0" animBg="1"/>
      <p:bldP spid="13" grpId="1" animBg="1"/>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D051C-ED3A-4BF9-8D34-4955CA18A087}"/>
              </a:ext>
            </a:extLst>
          </p:cNvPr>
          <p:cNvSpPr>
            <a:spLocks noGrp="1"/>
          </p:cNvSpPr>
          <p:nvPr>
            <p:ph type="title"/>
          </p:nvPr>
        </p:nvSpPr>
        <p:spPr/>
        <p:txBody>
          <a:bodyPr/>
          <a:lstStyle/>
          <a:p>
            <a:r>
              <a:rPr lang="en-US"/>
              <a:t>Simple Sentences</a:t>
            </a:r>
          </a:p>
        </p:txBody>
      </p:sp>
      <p:sp>
        <p:nvSpPr>
          <p:cNvPr id="3" name="Content Placeholder 2">
            <a:extLst>
              <a:ext uri="{FF2B5EF4-FFF2-40B4-BE49-F238E27FC236}">
                <a16:creationId xmlns:a16="http://schemas.microsoft.com/office/drawing/2014/main" id="{10B6ED34-D0E1-4DBD-A05C-8D358F8A472D}"/>
              </a:ext>
            </a:extLst>
          </p:cNvPr>
          <p:cNvSpPr>
            <a:spLocks noGrp="1"/>
          </p:cNvSpPr>
          <p:nvPr>
            <p:ph idx="1"/>
          </p:nvPr>
        </p:nvSpPr>
        <p:spPr/>
        <p:txBody>
          <a:bodyPr vert="horz" lIns="91440" tIns="45720" rIns="91440" bIns="45720" rtlCol="0" anchor="t">
            <a:normAutofit/>
          </a:bodyPr>
          <a:lstStyle/>
          <a:p>
            <a:r>
              <a:rPr lang="en-US" sz="2000" dirty="0"/>
              <a:t>A simple sentence, also called an independent clause, contains a subject and a verb, and it expresses a complete thought.</a:t>
            </a:r>
          </a:p>
          <a:p>
            <a:r>
              <a:rPr lang="en-US" sz="2000" dirty="0"/>
              <a:t>In the following simple sentences, subjects are in pink, and verbs are in green. </a:t>
            </a:r>
            <a:endParaRPr lang="en-US" sz="2000" dirty="0">
              <a:solidFill>
                <a:srgbClr val="404040"/>
              </a:solidFill>
            </a:endParaRPr>
          </a:p>
          <a:p>
            <a:r>
              <a:rPr lang="en-US" sz="2000" dirty="0"/>
              <a:t>A. Some </a:t>
            </a:r>
            <a:r>
              <a:rPr lang="en-US" sz="2000" dirty="0">
                <a:solidFill>
                  <a:srgbClr val="ED6D4B"/>
                </a:solidFill>
              </a:rPr>
              <a:t>students </a:t>
            </a:r>
            <a:r>
              <a:rPr lang="en-US" sz="2000" dirty="0">
                <a:solidFill>
                  <a:srgbClr val="839943"/>
                </a:solidFill>
              </a:rPr>
              <a:t>like </a:t>
            </a:r>
            <a:r>
              <a:rPr lang="en-US" sz="2000" dirty="0"/>
              <a:t>to study in the mornings.</a:t>
            </a:r>
          </a:p>
          <a:p>
            <a:r>
              <a:rPr lang="en-US" sz="2000" dirty="0"/>
              <a:t>B. </a:t>
            </a:r>
            <a:r>
              <a:rPr lang="en-US" sz="2000" dirty="0">
                <a:solidFill>
                  <a:srgbClr val="ED6D4B"/>
                </a:solidFill>
              </a:rPr>
              <a:t>Joe </a:t>
            </a:r>
            <a:r>
              <a:rPr lang="en-US" sz="2000" dirty="0"/>
              <a:t>and </a:t>
            </a:r>
            <a:r>
              <a:rPr lang="en-US" sz="2000" dirty="0">
                <a:solidFill>
                  <a:srgbClr val="ED6D4B"/>
                </a:solidFill>
              </a:rPr>
              <a:t>Arthur </a:t>
            </a:r>
            <a:r>
              <a:rPr lang="en-US" sz="2000" dirty="0">
                <a:solidFill>
                  <a:srgbClr val="839943"/>
                </a:solidFill>
              </a:rPr>
              <a:t>play </a:t>
            </a:r>
            <a:r>
              <a:rPr lang="en-US" sz="2000" dirty="0"/>
              <a:t>football every afternoon.</a:t>
            </a:r>
            <a:endParaRPr lang="en-US" sz="2000" dirty="0">
              <a:solidFill>
                <a:schemeClr val="tx1"/>
              </a:solidFill>
            </a:endParaRPr>
          </a:p>
          <a:p>
            <a:r>
              <a:rPr lang="en-US" sz="2000" dirty="0"/>
              <a:t>C. </a:t>
            </a:r>
            <a:r>
              <a:rPr lang="en-US" sz="2000" dirty="0">
                <a:solidFill>
                  <a:srgbClr val="ED6D4B"/>
                </a:solidFill>
              </a:rPr>
              <a:t>Alicia </a:t>
            </a:r>
            <a:r>
              <a:rPr lang="en-US" sz="2000" dirty="0">
                <a:solidFill>
                  <a:srgbClr val="839943"/>
                </a:solidFill>
              </a:rPr>
              <a:t>goes </a:t>
            </a:r>
            <a:r>
              <a:rPr lang="en-US" sz="2000" dirty="0"/>
              <a:t>to the library and </a:t>
            </a:r>
            <a:r>
              <a:rPr lang="en-US" sz="2000" dirty="0">
                <a:solidFill>
                  <a:srgbClr val="839943"/>
                </a:solidFill>
              </a:rPr>
              <a:t>studies </a:t>
            </a:r>
            <a:r>
              <a:rPr lang="en-US" sz="2000" dirty="0"/>
              <a:t>every day.</a:t>
            </a:r>
            <a:endParaRPr lang="en-US" sz="2000" dirty="0">
              <a:solidFill>
                <a:schemeClr val="tx1"/>
              </a:solidFill>
            </a:endParaRPr>
          </a:p>
          <a:p>
            <a:endParaRPr lang="en-US" sz="2000" dirty="0"/>
          </a:p>
        </p:txBody>
      </p:sp>
      <p:grpSp>
        <p:nvGrpSpPr>
          <p:cNvPr id="8" name="Group 7"/>
          <p:cNvGrpSpPr/>
          <p:nvPr/>
        </p:nvGrpSpPr>
        <p:grpSpPr>
          <a:xfrm>
            <a:off x="-28575" y="3966444"/>
            <a:ext cx="2743200" cy="559519"/>
            <a:chOff x="-28575" y="3966444"/>
            <a:chExt cx="2743200" cy="559519"/>
          </a:xfrm>
        </p:grpSpPr>
        <p:sp>
          <p:nvSpPr>
            <p:cNvPr id="5" name="Arrow: Right 4">
              <a:extLst>
                <a:ext uri="{FF2B5EF4-FFF2-40B4-BE49-F238E27FC236}">
                  <a16:creationId xmlns:a16="http://schemas.microsoft.com/office/drawing/2014/main" id="{23496FBE-0E90-478E-BF8F-CB065DC2419B}"/>
                </a:ext>
              </a:extLst>
            </p:cNvPr>
            <p:cNvSpPr/>
            <p:nvPr/>
          </p:nvSpPr>
          <p:spPr>
            <a:xfrm>
              <a:off x="227788" y="3966444"/>
              <a:ext cx="2328087" cy="5595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676EA0D-E382-4035-9988-6BFD442033B8}"/>
                </a:ext>
              </a:extLst>
            </p:cNvPr>
            <p:cNvSpPr txBox="1"/>
            <p:nvPr/>
          </p:nvSpPr>
          <p:spPr>
            <a:xfrm>
              <a:off x="-28575" y="4059897"/>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FFFFFF"/>
                  </a:solidFill>
                </a:rPr>
                <a:t>Compound subject</a:t>
              </a:r>
            </a:p>
          </p:txBody>
        </p:sp>
      </p:grpSp>
      <p:grpSp>
        <p:nvGrpSpPr>
          <p:cNvPr id="9" name="Group 8"/>
          <p:cNvGrpSpPr/>
          <p:nvPr/>
        </p:nvGrpSpPr>
        <p:grpSpPr>
          <a:xfrm>
            <a:off x="9109853" y="4448175"/>
            <a:ext cx="2743200" cy="544214"/>
            <a:chOff x="9109853" y="4448175"/>
            <a:chExt cx="2743200" cy="544214"/>
          </a:xfrm>
        </p:grpSpPr>
        <p:sp>
          <p:nvSpPr>
            <p:cNvPr id="4" name="Arrow: Left 3">
              <a:extLst>
                <a:ext uri="{FF2B5EF4-FFF2-40B4-BE49-F238E27FC236}">
                  <a16:creationId xmlns:a16="http://schemas.microsoft.com/office/drawing/2014/main" id="{B8986381-D520-4783-BE92-F53DE3C38ED1}"/>
                </a:ext>
              </a:extLst>
            </p:cNvPr>
            <p:cNvSpPr/>
            <p:nvPr/>
          </p:nvSpPr>
          <p:spPr>
            <a:xfrm>
              <a:off x="9239250" y="4448175"/>
              <a:ext cx="2478556" cy="5442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DE8361B-6898-44BA-8CA1-DC6CD47A7538}"/>
                </a:ext>
              </a:extLst>
            </p:cNvPr>
            <p:cNvSpPr txBox="1"/>
            <p:nvPr/>
          </p:nvSpPr>
          <p:spPr>
            <a:xfrm>
              <a:off x="9109853" y="4548817"/>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FFFFFF"/>
                  </a:solidFill>
                </a:rPr>
                <a:t>Compound verb</a:t>
              </a:r>
            </a:p>
          </p:txBody>
        </p:sp>
      </p:grpSp>
    </p:spTree>
    <p:extLst>
      <p:ext uri="{BB962C8B-B14F-4D97-AF65-F5344CB8AC3E}">
        <p14:creationId xmlns:p14="http://schemas.microsoft.com/office/powerpoint/2010/main" val="92881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 Sentences</a:t>
            </a:r>
          </a:p>
        </p:txBody>
      </p:sp>
      <p:sp>
        <p:nvSpPr>
          <p:cNvPr id="3" name="Content Placeholder 2"/>
          <p:cNvSpPr>
            <a:spLocks noGrp="1"/>
          </p:cNvSpPr>
          <p:nvPr>
            <p:ph idx="1"/>
          </p:nvPr>
        </p:nvSpPr>
        <p:spPr>
          <a:xfrm>
            <a:off x="2589212" y="2133599"/>
            <a:ext cx="8915400" cy="4458269"/>
          </a:xfrm>
        </p:spPr>
        <p:txBody>
          <a:bodyPr>
            <a:normAutofit/>
          </a:bodyPr>
          <a:lstStyle/>
          <a:p>
            <a:r>
              <a:rPr lang="en-US" sz="2000" dirty="0"/>
              <a:t>A compound sentence contains two independent clauses joined by a coordinator (a conjunction).</a:t>
            </a:r>
          </a:p>
          <a:p>
            <a:r>
              <a:rPr lang="en-US" sz="2000" dirty="0"/>
              <a:t>What are conjunctions? (remember “</a:t>
            </a:r>
            <a:r>
              <a:rPr lang="en-US" sz="2000" dirty="0">
                <a:hlinkClick r:id="rId2"/>
              </a:rPr>
              <a:t>Conjunction Junction</a:t>
            </a:r>
            <a:r>
              <a:rPr lang="en-US" sz="2000" dirty="0"/>
              <a:t>”?) F.A.N.B.O.Y.S. (for, and, nor, but, or, yet, so)</a:t>
            </a:r>
          </a:p>
          <a:p>
            <a:r>
              <a:rPr lang="en-US" sz="2000" dirty="0"/>
              <a:t>Except for very short sentences, conjunctions are always preceded by a comma</a:t>
            </a:r>
          </a:p>
          <a:p>
            <a:r>
              <a:rPr lang="en-US" sz="2000" dirty="0"/>
              <a:t>In the following sentences, subjects are in pink, verbs are in green, conjunctions are in blue.</a:t>
            </a:r>
          </a:p>
          <a:p>
            <a:r>
              <a:rPr lang="en-US" sz="2000" dirty="0"/>
              <a:t>A.  </a:t>
            </a:r>
            <a:r>
              <a:rPr lang="en-US" sz="2000" dirty="0">
                <a:solidFill>
                  <a:schemeClr val="accent1">
                    <a:lumMod val="60000"/>
                    <a:lumOff val="40000"/>
                  </a:schemeClr>
                </a:solidFill>
              </a:rPr>
              <a:t>I</a:t>
            </a:r>
            <a:r>
              <a:rPr lang="en-US" sz="2000" dirty="0"/>
              <a:t> </a:t>
            </a:r>
            <a:r>
              <a:rPr lang="en-US" sz="2000" dirty="0">
                <a:solidFill>
                  <a:schemeClr val="bg2">
                    <a:lumMod val="50000"/>
                  </a:schemeClr>
                </a:solidFill>
              </a:rPr>
              <a:t>tried</a:t>
            </a:r>
            <a:r>
              <a:rPr lang="en-US" sz="2000" dirty="0"/>
              <a:t> to speak Spanish, </a:t>
            </a:r>
            <a:r>
              <a:rPr lang="en-US" sz="2000" dirty="0">
                <a:solidFill>
                  <a:srgbClr val="0070C0"/>
                </a:solidFill>
              </a:rPr>
              <a:t>and</a:t>
            </a:r>
            <a:r>
              <a:rPr lang="en-US" sz="2000" dirty="0"/>
              <a:t> my </a:t>
            </a:r>
            <a:r>
              <a:rPr lang="en-US" sz="2000" dirty="0">
                <a:solidFill>
                  <a:schemeClr val="accent1">
                    <a:lumMod val="60000"/>
                    <a:lumOff val="40000"/>
                  </a:schemeClr>
                </a:solidFill>
              </a:rPr>
              <a:t>friend</a:t>
            </a:r>
            <a:r>
              <a:rPr lang="en-US" sz="2000" dirty="0"/>
              <a:t> </a:t>
            </a:r>
            <a:r>
              <a:rPr lang="en-US" sz="2000" dirty="0">
                <a:solidFill>
                  <a:schemeClr val="bg2">
                    <a:lumMod val="50000"/>
                  </a:schemeClr>
                </a:solidFill>
              </a:rPr>
              <a:t>tried</a:t>
            </a:r>
            <a:r>
              <a:rPr lang="en-US" sz="2000" dirty="0"/>
              <a:t> to speak English. </a:t>
            </a:r>
          </a:p>
          <a:p>
            <a:endParaRPr lang="en-US" sz="2000" dirty="0"/>
          </a:p>
        </p:txBody>
      </p:sp>
    </p:spTree>
    <p:extLst>
      <p:ext uri="{BB962C8B-B14F-4D97-AF65-F5344CB8AC3E}">
        <p14:creationId xmlns:p14="http://schemas.microsoft.com/office/powerpoint/2010/main" val="292662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6660107" y="2497540"/>
            <a:ext cx="13648" cy="4135272"/>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767234" y="50902"/>
            <a:ext cx="9737377" cy="1280890"/>
          </a:xfrm>
        </p:spPr>
        <p:txBody>
          <a:bodyPr/>
          <a:lstStyle/>
          <a:p>
            <a:r>
              <a:rPr lang="en-US" dirty="0">
                <a:solidFill>
                  <a:schemeClr val="accent1">
                    <a:lumMod val="60000"/>
                    <a:lumOff val="40000"/>
                  </a:schemeClr>
                </a:solidFill>
              </a:rPr>
              <a:t>I</a:t>
            </a:r>
            <a:r>
              <a:rPr lang="en-US" dirty="0"/>
              <a:t> </a:t>
            </a:r>
            <a:r>
              <a:rPr lang="en-US" dirty="0">
                <a:solidFill>
                  <a:schemeClr val="bg2">
                    <a:lumMod val="50000"/>
                  </a:schemeClr>
                </a:solidFill>
              </a:rPr>
              <a:t>tried</a:t>
            </a:r>
            <a:r>
              <a:rPr lang="en-US" dirty="0"/>
              <a:t> to speak Spanish, </a:t>
            </a:r>
            <a:r>
              <a:rPr lang="en-US" dirty="0">
                <a:solidFill>
                  <a:srgbClr val="0070C0"/>
                </a:solidFill>
              </a:rPr>
              <a:t>and</a:t>
            </a:r>
            <a:r>
              <a:rPr lang="en-US" dirty="0"/>
              <a:t> my </a:t>
            </a:r>
            <a:r>
              <a:rPr lang="en-US" dirty="0">
                <a:solidFill>
                  <a:schemeClr val="accent1">
                    <a:lumMod val="60000"/>
                    <a:lumOff val="40000"/>
                  </a:schemeClr>
                </a:solidFill>
              </a:rPr>
              <a:t>friend</a:t>
            </a:r>
            <a:r>
              <a:rPr lang="en-US" dirty="0"/>
              <a:t> </a:t>
            </a:r>
            <a:r>
              <a:rPr lang="en-US" dirty="0">
                <a:solidFill>
                  <a:schemeClr val="bg2">
                    <a:lumMod val="50000"/>
                  </a:schemeClr>
                </a:solidFill>
              </a:rPr>
              <a:t>tried</a:t>
            </a:r>
            <a:r>
              <a:rPr lang="en-US" dirty="0"/>
              <a:t> to speak English. </a:t>
            </a:r>
          </a:p>
        </p:txBody>
      </p:sp>
      <p:sp>
        <p:nvSpPr>
          <p:cNvPr id="6" name="Rectangle 5"/>
          <p:cNvSpPr/>
          <p:nvPr/>
        </p:nvSpPr>
        <p:spPr>
          <a:xfrm>
            <a:off x="2702257" y="1405719"/>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a subordinate (dependent) clause?</a:t>
            </a:r>
          </a:p>
        </p:txBody>
      </p:sp>
      <p:sp>
        <p:nvSpPr>
          <p:cNvPr id="7" name="Rectangle 6"/>
          <p:cNvSpPr/>
          <p:nvPr/>
        </p:nvSpPr>
        <p:spPr>
          <a:xfrm>
            <a:off x="3070742" y="276878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8" name="Rectangle 7"/>
          <p:cNvSpPr/>
          <p:nvPr/>
        </p:nvSpPr>
        <p:spPr>
          <a:xfrm>
            <a:off x="8573069" y="275684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9" name="Rectangle 8"/>
          <p:cNvSpPr/>
          <p:nvPr/>
        </p:nvSpPr>
        <p:spPr>
          <a:xfrm>
            <a:off x="2702257" y="3714465"/>
            <a:ext cx="8379725"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Does the sentence have more than one independent clause?</a:t>
            </a:r>
          </a:p>
        </p:txBody>
      </p:sp>
      <p:sp>
        <p:nvSpPr>
          <p:cNvPr id="10" name="Rectangle 9"/>
          <p:cNvSpPr/>
          <p:nvPr/>
        </p:nvSpPr>
        <p:spPr>
          <a:xfrm>
            <a:off x="1767234" y="5038299"/>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p:txBody>
      </p:sp>
      <p:sp>
        <p:nvSpPr>
          <p:cNvPr id="13" name="Rectangle 12"/>
          <p:cNvSpPr/>
          <p:nvPr/>
        </p:nvSpPr>
        <p:spPr>
          <a:xfrm>
            <a:off x="4289947" y="5038298"/>
            <a:ext cx="1651379"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8" name="TextBox 17"/>
          <p:cNvSpPr txBox="1"/>
          <p:nvPr/>
        </p:nvSpPr>
        <p:spPr>
          <a:xfrm>
            <a:off x="4289947" y="5800299"/>
            <a:ext cx="1651379" cy="369332"/>
          </a:xfrm>
          <a:prstGeom prst="rect">
            <a:avLst/>
          </a:prstGeom>
          <a:noFill/>
        </p:spPr>
        <p:txBody>
          <a:bodyPr wrap="square" rtlCol="0">
            <a:spAutoFit/>
          </a:bodyPr>
          <a:lstStyle/>
          <a:p>
            <a:pPr algn="ctr"/>
            <a:r>
              <a:rPr lang="en-US" dirty="0"/>
              <a:t>compound</a:t>
            </a:r>
          </a:p>
        </p:txBody>
      </p:sp>
      <p:sp>
        <p:nvSpPr>
          <p:cNvPr id="3" name="Double Bracket 2"/>
          <p:cNvSpPr/>
          <p:nvPr/>
        </p:nvSpPr>
        <p:spPr>
          <a:xfrm>
            <a:off x="1767234" y="50902"/>
            <a:ext cx="5329602" cy="617838"/>
          </a:xfrm>
          <a:prstGeom prst="bracket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ket 11"/>
          <p:cNvSpPr/>
          <p:nvPr/>
        </p:nvSpPr>
        <p:spPr>
          <a:xfrm>
            <a:off x="8175008" y="50902"/>
            <a:ext cx="232012" cy="617838"/>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ket 14"/>
          <p:cNvSpPr/>
          <p:nvPr/>
        </p:nvSpPr>
        <p:spPr>
          <a:xfrm>
            <a:off x="5390866" y="668740"/>
            <a:ext cx="204716" cy="518615"/>
          </a:xfrm>
          <a:prstGeom prst="righ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914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grpId="1" nodeType="clickEffect">
                                  <p:stCondLst>
                                    <p:cond delay="0"/>
                                  </p:stCondLst>
                                  <p:childTnLst>
                                    <p:animClr clrSpc="rgb" dir="cw">
                                      <p:cBhvr override="childStyle">
                                        <p:cTn id="25" dur="250" autoRev="1" fill="remove"/>
                                        <p:tgtEl>
                                          <p:spTgt spid="7"/>
                                        </p:tgtEl>
                                        <p:attrNameLst>
                                          <p:attrName>style.color</p:attrName>
                                        </p:attrNameLst>
                                      </p:cBhvr>
                                      <p:to>
                                        <a:schemeClr val="bg1"/>
                                      </p:to>
                                    </p:animClr>
                                    <p:animClr clrSpc="rgb" dir="cw">
                                      <p:cBhvr>
                                        <p:cTn id="26" dur="250" autoRev="1" fill="remove"/>
                                        <p:tgtEl>
                                          <p:spTgt spid="7"/>
                                        </p:tgtEl>
                                        <p:attrNameLst>
                                          <p:attrName>fillcolor</p:attrName>
                                        </p:attrNameLst>
                                      </p:cBhvr>
                                      <p:to>
                                        <a:schemeClr val="bg1"/>
                                      </p:to>
                                    </p:animClr>
                                    <p:set>
                                      <p:cBhvr>
                                        <p:cTn id="27" dur="250" autoRev="1" fill="remove"/>
                                        <p:tgtEl>
                                          <p:spTgt spid="7"/>
                                        </p:tgtEl>
                                        <p:attrNameLst>
                                          <p:attrName>fill.type</p:attrName>
                                        </p:attrNameLst>
                                      </p:cBhvr>
                                      <p:to>
                                        <p:strVal val="solid"/>
                                      </p:to>
                                    </p:set>
                                    <p:set>
                                      <p:cBhvr>
                                        <p:cTn id="28" dur="250" autoRev="1" fill="remove"/>
                                        <p:tgtEl>
                                          <p:spTgt spid="7"/>
                                        </p:tgtEl>
                                        <p:attrNameLst>
                                          <p:attrName>fill.on</p:attrName>
                                        </p:attrNameLst>
                                      </p:cBhvr>
                                      <p:to>
                                        <p:strVal val="true"/>
                                      </p:to>
                                    </p:set>
                                  </p:childTnLst>
                                </p:cTn>
                              </p:par>
                            </p:childTnLst>
                          </p:cTn>
                        </p:par>
                        <p:par>
                          <p:cTn id="29" fill="hold">
                            <p:stCondLst>
                              <p:cond delay="500"/>
                            </p:stCondLst>
                            <p:childTnLst>
                              <p:par>
                                <p:cTn id="30" presetID="21" presetClass="emph" presetSubtype="0" fill="hold" grpId="2" nodeType="afterEffect">
                                  <p:stCondLst>
                                    <p:cond delay="0"/>
                                  </p:stCondLst>
                                  <p:childTnLst>
                                    <p:animClr clrSpc="hsl" dir="cw">
                                      <p:cBhvr override="childStyle">
                                        <p:cTn id="31" dur="500" fill="hold"/>
                                        <p:tgtEl>
                                          <p:spTgt spid="7"/>
                                        </p:tgtEl>
                                        <p:attrNameLst>
                                          <p:attrName>style.color</p:attrName>
                                        </p:attrNameLst>
                                      </p:cBhvr>
                                      <p:by>
                                        <p:hsl h="7200000" s="0" l="0"/>
                                      </p:by>
                                    </p:animClr>
                                    <p:animClr clrSpc="hsl" dir="cw">
                                      <p:cBhvr>
                                        <p:cTn id="32" dur="500" fill="hold"/>
                                        <p:tgtEl>
                                          <p:spTgt spid="7"/>
                                        </p:tgtEl>
                                        <p:attrNameLst>
                                          <p:attrName>fillcolor</p:attrName>
                                        </p:attrNameLst>
                                      </p:cBhvr>
                                      <p:by>
                                        <p:hsl h="7200000" s="0" l="0"/>
                                      </p:by>
                                    </p:animClr>
                                    <p:animClr clrSpc="hsl" dir="cw">
                                      <p:cBhvr>
                                        <p:cTn id="33" dur="500" fill="hold"/>
                                        <p:tgtEl>
                                          <p:spTgt spid="7"/>
                                        </p:tgtEl>
                                        <p:attrNameLst>
                                          <p:attrName>stroke.color</p:attrName>
                                        </p:attrNameLst>
                                      </p:cBhvr>
                                      <p:by>
                                        <p:hsl h="7200000" s="0" l="0"/>
                                      </p:by>
                                    </p:animClr>
                                    <p:set>
                                      <p:cBhvr>
                                        <p:cTn id="34" dur="500" fill="hold"/>
                                        <p:tgtEl>
                                          <p:spTgt spid="7"/>
                                        </p:tgtEl>
                                        <p:attrNameLst>
                                          <p:attrName>fill.type</p:attrName>
                                        </p:attrNameLst>
                                      </p:cBhvr>
                                      <p:to>
                                        <p:strVal val="solid"/>
                                      </p:to>
                                    </p:set>
                                  </p:childTnLst>
                                </p:cTn>
                              </p:par>
                              <p:par>
                                <p:cTn id="35" presetID="10" presetClass="exit" presetSubtype="0" fill="hold" grpId="1" nodeType="withEffect">
                                  <p:stCondLst>
                                    <p:cond delay="0"/>
                                  </p:stCondLst>
                                  <p:childTnLst>
                                    <p:animEffect transition="out" filter="fade">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outVertical)">
                                      <p:cBhvr>
                                        <p:cTn id="42" dur="500"/>
                                        <p:tgtEl>
                                          <p:spTgt spid="9"/>
                                        </p:tgtEl>
                                      </p:cBhvr>
                                    </p:animEffect>
                                  </p:childTnLst>
                                </p:cTn>
                              </p:par>
                            </p:childTnLst>
                          </p:cTn>
                        </p:par>
                        <p:par>
                          <p:cTn id="43" fill="hold">
                            <p:stCondLst>
                              <p:cond delay="500"/>
                            </p:stCondLst>
                            <p:childTnLst>
                              <p:par>
                                <p:cTn id="44" presetID="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7" presetClass="emph" presetSubtype="0" fill="remove" grpId="1" nodeType="clickEffect">
                                  <p:stCondLst>
                                    <p:cond delay="0"/>
                                  </p:stCondLst>
                                  <p:childTnLst>
                                    <p:animClr clrSpc="rgb" dir="cw">
                                      <p:cBhvr override="childStyle">
                                        <p:cTn id="55" dur="250" autoRev="1" fill="remove"/>
                                        <p:tgtEl>
                                          <p:spTgt spid="13"/>
                                        </p:tgtEl>
                                        <p:attrNameLst>
                                          <p:attrName>style.color</p:attrName>
                                        </p:attrNameLst>
                                      </p:cBhvr>
                                      <p:to>
                                        <a:schemeClr val="bg1"/>
                                      </p:to>
                                    </p:animClr>
                                    <p:animClr clrSpc="rgb" dir="cw">
                                      <p:cBhvr>
                                        <p:cTn id="56" dur="250" autoRev="1" fill="remove"/>
                                        <p:tgtEl>
                                          <p:spTgt spid="13"/>
                                        </p:tgtEl>
                                        <p:attrNameLst>
                                          <p:attrName>fillcolor</p:attrName>
                                        </p:attrNameLst>
                                      </p:cBhvr>
                                      <p:to>
                                        <a:schemeClr val="bg1"/>
                                      </p:to>
                                    </p:animClr>
                                    <p:set>
                                      <p:cBhvr>
                                        <p:cTn id="57" dur="250" autoRev="1" fill="remove"/>
                                        <p:tgtEl>
                                          <p:spTgt spid="13"/>
                                        </p:tgtEl>
                                        <p:attrNameLst>
                                          <p:attrName>fill.type</p:attrName>
                                        </p:attrNameLst>
                                      </p:cBhvr>
                                      <p:to>
                                        <p:strVal val="solid"/>
                                      </p:to>
                                    </p:set>
                                    <p:set>
                                      <p:cBhvr>
                                        <p:cTn id="58" dur="250" autoRev="1" fill="remove"/>
                                        <p:tgtEl>
                                          <p:spTgt spid="13"/>
                                        </p:tgtEl>
                                        <p:attrNameLst>
                                          <p:attrName>fill.on</p:attrName>
                                        </p:attrNameLst>
                                      </p:cBhvr>
                                      <p:to>
                                        <p:strVal val="true"/>
                                      </p:to>
                                    </p:set>
                                  </p:childTnLst>
                                </p:cTn>
                              </p:par>
                            </p:childTnLst>
                          </p:cTn>
                        </p:par>
                        <p:par>
                          <p:cTn id="59" fill="hold">
                            <p:stCondLst>
                              <p:cond delay="500"/>
                            </p:stCondLst>
                            <p:childTnLst>
                              <p:par>
                                <p:cTn id="60" presetID="21" presetClass="emph" presetSubtype="0" fill="hold" grpId="2" nodeType="afterEffect">
                                  <p:stCondLst>
                                    <p:cond delay="0"/>
                                  </p:stCondLst>
                                  <p:childTnLst>
                                    <p:animClr clrSpc="hsl" dir="cw">
                                      <p:cBhvr override="childStyle">
                                        <p:cTn id="61" dur="500" fill="hold"/>
                                        <p:tgtEl>
                                          <p:spTgt spid="13"/>
                                        </p:tgtEl>
                                        <p:attrNameLst>
                                          <p:attrName>style.color</p:attrName>
                                        </p:attrNameLst>
                                      </p:cBhvr>
                                      <p:by>
                                        <p:hsl h="7200000" s="0" l="0"/>
                                      </p:by>
                                    </p:animClr>
                                    <p:animClr clrSpc="hsl" dir="cw">
                                      <p:cBhvr>
                                        <p:cTn id="62" dur="500" fill="hold"/>
                                        <p:tgtEl>
                                          <p:spTgt spid="13"/>
                                        </p:tgtEl>
                                        <p:attrNameLst>
                                          <p:attrName>fillcolor</p:attrName>
                                        </p:attrNameLst>
                                      </p:cBhvr>
                                      <p:by>
                                        <p:hsl h="7200000" s="0" l="0"/>
                                      </p:by>
                                    </p:animClr>
                                    <p:animClr clrSpc="hsl" dir="cw">
                                      <p:cBhvr>
                                        <p:cTn id="63" dur="500" fill="hold"/>
                                        <p:tgtEl>
                                          <p:spTgt spid="13"/>
                                        </p:tgtEl>
                                        <p:attrNameLst>
                                          <p:attrName>stroke.color</p:attrName>
                                        </p:attrNameLst>
                                      </p:cBhvr>
                                      <p:by>
                                        <p:hsl h="7200000" s="0" l="0"/>
                                      </p:by>
                                    </p:animClr>
                                    <p:set>
                                      <p:cBhvr>
                                        <p:cTn id="64" dur="500" fill="hold"/>
                                        <p:tgtEl>
                                          <p:spTgt spid="13"/>
                                        </p:tgtEl>
                                        <p:attrNameLst>
                                          <p:attrName>fill.type</p:attrName>
                                        </p:attrNameLst>
                                      </p:cBhvr>
                                      <p:to>
                                        <p:strVal val="solid"/>
                                      </p:to>
                                    </p:set>
                                  </p:childTnLst>
                                </p:cTn>
                              </p:par>
                              <p:par>
                                <p:cTn id="65" presetID="10" presetClass="exit" presetSubtype="0" fill="hold" grpId="1" nodeType="withEffect">
                                  <p:stCondLst>
                                    <p:cond delay="0"/>
                                  </p:stCondLst>
                                  <p:childTnLst>
                                    <p:animEffect transition="out" filter="fade">
                                      <p:cBhvr>
                                        <p:cTn id="66" dur="500"/>
                                        <p:tgtEl>
                                          <p:spTgt spid="10"/>
                                        </p:tgtEl>
                                      </p:cBhvr>
                                    </p:animEffect>
                                    <p:set>
                                      <p:cBhvr>
                                        <p:cTn id="67" dur="1" fill="hold">
                                          <p:stCondLst>
                                            <p:cond delay="499"/>
                                          </p:stCondLst>
                                        </p:cTn>
                                        <p:tgtEl>
                                          <p:spTgt spid="1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3"/>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15"/>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additive="base">
                                        <p:cTn id="82" dur="500" fill="hold"/>
                                        <p:tgtEl>
                                          <p:spTgt spid="18"/>
                                        </p:tgtEl>
                                        <p:attrNameLst>
                                          <p:attrName>ppt_x</p:attrName>
                                        </p:attrNameLst>
                                      </p:cBhvr>
                                      <p:tavLst>
                                        <p:tav tm="0">
                                          <p:val>
                                            <p:strVal val="#ppt_x"/>
                                          </p:val>
                                        </p:tav>
                                        <p:tav tm="100000">
                                          <p:val>
                                            <p:strVal val="#ppt_x"/>
                                          </p:val>
                                        </p:tav>
                                      </p:tavLst>
                                    </p:anim>
                                    <p:anim calcmode="lin" valueType="num">
                                      <p:cBhvr additive="base">
                                        <p:cTn id="8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7" grpId="2" animBg="1"/>
      <p:bldP spid="8" grpId="0" animBg="1"/>
      <p:bldP spid="8" grpId="1" animBg="1"/>
      <p:bldP spid="9" grpId="0" animBg="1"/>
      <p:bldP spid="10" grpId="0" animBg="1"/>
      <p:bldP spid="10" grpId="1" animBg="1"/>
      <p:bldP spid="13" grpId="0" animBg="1"/>
      <p:bldP spid="13" grpId="1" animBg="1"/>
      <p:bldP spid="13" grpId="2" animBg="1"/>
      <p:bldP spid="18" grpId="0"/>
      <p:bldP spid="3" grpId="0" animBg="1"/>
      <p:bldP spid="12"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 Sentences</a:t>
            </a:r>
          </a:p>
        </p:txBody>
      </p:sp>
      <p:sp>
        <p:nvSpPr>
          <p:cNvPr id="3" name="Content Placeholder 2"/>
          <p:cNvSpPr>
            <a:spLocks noGrp="1"/>
          </p:cNvSpPr>
          <p:nvPr>
            <p:ph idx="1"/>
          </p:nvPr>
        </p:nvSpPr>
        <p:spPr>
          <a:xfrm>
            <a:off x="2589212" y="2133599"/>
            <a:ext cx="8915400" cy="4458269"/>
          </a:xfrm>
        </p:spPr>
        <p:txBody>
          <a:bodyPr>
            <a:normAutofit/>
          </a:bodyPr>
          <a:lstStyle/>
          <a:p>
            <a:r>
              <a:rPr lang="en-US" sz="2000" dirty="0"/>
              <a:t>A compound sentence contains two independent clauses joined by a coordinator (a conjunction).</a:t>
            </a:r>
          </a:p>
          <a:p>
            <a:r>
              <a:rPr lang="en-US" sz="2000" dirty="0"/>
              <a:t>What are conjunctions? (remember “</a:t>
            </a:r>
            <a:r>
              <a:rPr lang="en-US" sz="2000" dirty="0">
                <a:hlinkClick r:id="rId2"/>
              </a:rPr>
              <a:t>Conjunction Junction</a:t>
            </a:r>
            <a:r>
              <a:rPr lang="en-US" sz="2000" dirty="0"/>
              <a:t>”?) F.A.N.B.O.Y.S. (for, and, nor, but, or, yet, so)</a:t>
            </a:r>
          </a:p>
          <a:p>
            <a:r>
              <a:rPr lang="en-US" sz="2000" dirty="0"/>
              <a:t>Except for very short sentences, conjunctions are always preceded by a comma</a:t>
            </a:r>
          </a:p>
          <a:p>
            <a:r>
              <a:rPr lang="en-US" sz="2000" dirty="0"/>
              <a:t>In the following sentences, subjects are in pink, verbs are in green, conjunctions are in blue.</a:t>
            </a:r>
          </a:p>
          <a:p>
            <a:r>
              <a:rPr lang="en-US" sz="2000" dirty="0"/>
              <a:t>A.  </a:t>
            </a:r>
            <a:r>
              <a:rPr lang="en-US" sz="2000" dirty="0">
                <a:solidFill>
                  <a:schemeClr val="accent1">
                    <a:lumMod val="60000"/>
                    <a:lumOff val="40000"/>
                  </a:schemeClr>
                </a:solidFill>
              </a:rPr>
              <a:t>I</a:t>
            </a:r>
            <a:r>
              <a:rPr lang="en-US" sz="2000" dirty="0"/>
              <a:t> </a:t>
            </a:r>
            <a:r>
              <a:rPr lang="en-US" sz="2000" dirty="0">
                <a:solidFill>
                  <a:schemeClr val="bg2">
                    <a:lumMod val="50000"/>
                  </a:schemeClr>
                </a:solidFill>
              </a:rPr>
              <a:t>tried</a:t>
            </a:r>
            <a:r>
              <a:rPr lang="en-US" sz="2000" dirty="0"/>
              <a:t> to speak Spanish, </a:t>
            </a:r>
            <a:r>
              <a:rPr lang="en-US" sz="2000" dirty="0">
                <a:solidFill>
                  <a:srgbClr val="0070C0"/>
                </a:solidFill>
              </a:rPr>
              <a:t>and</a:t>
            </a:r>
            <a:r>
              <a:rPr lang="en-US" sz="2000" dirty="0"/>
              <a:t> my </a:t>
            </a:r>
            <a:r>
              <a:rPr lang="en-US" sz="2000" dirty="0">
                <a:solidFill>
                  <a:schemeClr val="accent1">
                    <a:lumMod val="60000"/>
                    <a:lumOff val="40000"/>
                  </a:schemeClr>
                </a:solidFill>
              </a:rPr>
              <a:t>friend</a:t>
            </a:r>
            <a:r>
              <a:rPr lang="en-US" sz="2000" dirty="0"/>
              <a:t> </a:t>
            </a:r>
            <a:r>
              <a:rPr lang="en-US" sz="2000" dirty="0">
                <a:solidFill>
                  <a:schemeClr val="bg2">
                    <a:lumMod val="50000"/>
                  </a:schemeClr>
                </a:solidFill>
              </a:rPr>
              <a:t>tried</a:t>
            </a:r>
            <a:r>
              <a:rPr lang="en-US" sz="2000" dirty="0"/>
              <a:t> to speak English. </a:t>
            </a:r>
          </a:p>
          <a:p>
            <a:r>
              <a:rPr lang="en-US" sz="2000" dirty="0"/>
              <a:t>B.  </a:t>
            </a:r>
            <a:r>
              <a:rPr lang="en-US" sz="2000" dirty="0">
                <a:solidFill>
                  <a:schemeClr val="accent1">
                    <a:lumMod val="60000"/>
                    <a:lumOff val="40000"/>
                  </a:schemeClr>
                </a:solidFill>
              </a:rPr>
              <a:t>Tom</a:t>
            </a:r>
            <a:r>
              <a:rPr lang="en-US" sz="2000" dirty="0"/>
              <a:t> </a:t>
            </a:r>
            <a:r>
              <a:rPr lang="en-US" sz="2000" dirty="0">
                <a:solidFill>
                  <a:schemeClr val="bg2">
                    <a:lumMod val="50000"/>
                  </a:schemeClr>
                </a:solidFill>
              </a:rPr>
              <a:t>played</a:t>
            </a:r>
            <a:r>
              <a:rPr lang="en-US" sz="2000" dirty="0"/>
              <a:t> baseball, </a:t>
            </a:r>
            <a:r>
              <a:rPr lang="en-US" sz="2000" dirty="0">
                <a:solidFill>
                  <a:srgbClr val="0070C0"/>
                </a:solidFill>
              </a:rPr>
              <a:t>so</a:t>
            </a:r>
            <a:r>
              <a:rPr lang="en-US" sz="2000" dirty="0"/>
              <a:t> </a:t>
            </a:r>
            <a:r>
              <a:rPr lang="en-US" sz="2000" dirty="0">
                <a:solidFill>
                  <a:schemeClr val="accent1">
                    <a:lumMod val="60000"/>
                    <a:lumOff val="40000"/>
                  </a:schemeClr>
                </a:solidFill>
              </a:rPr>
              <a:t>Maria</a:t>
            </a:r>
            <a:r>
              <a:rPr lang="en-US" sz="2000" dirty="0"/>
              <a:t> </a:t>
            </a:r>
            <a:r>
              <a:rPr lang="en-US" sz="2000" dirty="0">
                <a:solidFill>
                  <a:schemeClr val="bg2">
                    <a:lumMod val="50000"/>
                  </a:schemeClr>
                </a:solidFill>
              </a:rPr>
              <a:t>went</a:t>
            </a:r>
            <a:r>
              <a:rPr lang="en-US" sz="2000" dirty="0"/>
              <a:t> shopping. </a:t>
            </a:r>
          </a:p>
          <a:p>
            <a:r>
              <a:rPr lang="en-US" sz="2000" dirty="0"/>
              <a:t>C.  </a:t>
            </a:r>
            <a:r>
              <a:rPr lang="en-US" sz="2000" dirty="0">
                <a:solidFill>
                  <a:schemeClr val="accent1">
                    <a:lumMod val="60000"/>
                    <a:lumOff val="40000"/>
                  </a:schemeClr>
                </a:solidFill>
              </a:rPr>
              <a:t>Tom</a:t>
            </a:r>
            <a:r>
              <a:rPr lang="en-US" sz="2000" dirty="0"/>
              <a:t> </a:t>
            </a:r>
            <a:r>
              <a:rPr lang="en-US" sz="2000" dirty="0">
                <a:solidFill>
                  <a:schemeClr val="bg2">
                    <a:lumMod val="50000"/>
                  </a:schemeClr>
                </a:solidFill>
              </a:rPr>
              <a:t>played</a:t>
            </a:r>
            <a:r>
              <a:rPr lang="en-US" sz="2000" dirty="0"/>
              <a:t> baseball, </a:t>
            </a:r>
            <a:r>
              <a:rPr lang="en-US" sz="2000" dirty="0">
                <a:solidFill>
                  <a:srgbClr val="0070C0"/>
                </a:solidFill>
              </a:rPr>
              <a:t>for</a:t>
            </a:r>
            <a:r>
              <a:rPr lang="en-US" sz="2000" dirty="0"/>
              <a:t> </a:t>
            </a:r>
            <a:r>
              <a:rPr lang="en-US" sz="2000" dirty="0">
                <a:solidFill>
                  <a:schemeClr val="accent1">
                    <a:lumMod val="60000"/>
                    <a:lumOff val="40000"/>
                  </a:schemeClr>
                </a:solidFill>
              </a:rPr>
              <a:t>Maria</a:t>
            </a:r>
            <a:r>
              <a:rPr lang="en-US" sz="2000" dirty="0"/>
              <a:t> </a:t>
            </a:r>
            <a:r>
              <a:rPr lang="en-US" sz="2000" dirty="0">
                <a:solidFill>
                  <a:schemeClr val="bg2">
                    <a:lumMod val="50000"/>
                  </a:schemeClr>
                </a:solidFill>
              </a:rPr>
              <a:t>went</a:t>
            </a:r>
            <a:r>
              <a:rPr lang="en-US" sz="2000" dirty="0"/>
              <a:t> shopping.</a:t>
            </a:r>
          </a:p>
          <a:p>
            <a:endParaRPr lang="en-US" sz="2000" dirty="0"/>
          </a:p>
          <a:p>
            <a:endParaRPr lang="en-US" sz="2000" dirty="0"/>
          </a:p>
        </p:txBody>
      </p:sp>
    </p:spTree>
    <p:extLst>
      <p:ext uri="{BB962C8B-B14F-4D97-AF65-F5344CB8AC3E}">
        <p14:creationId xmlns:p14="http://schemas.microsoft.com/office/powerpoint/2010/main" val="7933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181</TotalTime>
  <Words>2279</Words>
  <Application>Microsoft Office PowerPoint</Application>
  <PresentationFormat>Widescreen</PresentationFormat>
  <Paragraphs>237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Wisp</vt:lpstr>
      <vt:lpstr>Simple, Compound, Complex, &amp; Compound Complex</vt:lpstr>
      <vt:lpstr>Why do we need sentence variety?</vt:lpstr>
      <vt:lpstr>A Sentence-type Flowchart</vt:lpstr>
      <vt:lpstr>Simple Sentences</vt:lpstr>
      <vt:lpstr>Some students like to study in the mornings.</vt:lpstr>
      <vt:lpstr>Simple Sentences</vt:lpstr>
      <vt:lpstr>Compound Sentences</vt:lpstr>
      <vt:lpstr>I tried to speak Spanish, and my friend tried to speak English. </vt:lpstr>
      <vt:lpstr>Compound Sentences</vt:lpstr>
      <vt:lpstr>Complex Sentences</vt:lpstr>
      <vt:lpstr>Complex Sentences</vt:lpstr>
      <vt:lpstr>When he handed in his homework, he forgot to give the teacher the last page. </vt:lpstr>
      <vt:lpstr>Complex Sentences</vt:lpstr>
      <vt:lpstr>It stormed while we were out and delayed our trip home, so we went to bed right after our return.</vt:lpstr>
      <vt:lpstr>PowerPoint Presentation</vt:lpstr>
      <vt:lpstr>PowerPoint Presentation</vt:lpstr>
      <vt:lpstr>I found the shirt hanging on the back of a chair in the cook shed when we came home from the funeral.</vt:lpstr>
      <vt:lpstr>PowerPoint Presentation</vt:lpstr>
      <vt:lpstr>It had been a beautiful day when he last wore it.</vt:lpstr>
      <vt:lpstr>PowerPoint Presentation</vt:lpstr>
      <vt:lpstr>We had cut the last of the corn, gathered pumpkins, and picked the last of the green beans. </vt:lpstr>
      <vt:lpstr>PowerPoint Presentation</vt:lpstr>
      <vt:lpstr>Then he took the kids down the ridge to pick apples, and the warmth of the day combined with the heat from his labor forced him to remove it.</vt:lpstr>
      <vt:lpstr>PowerPoint Presentation</vt:lpstr>
      <vt:lpstr>Love Is Stronger Than Death – Analyzing Sentence Style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Compound, Complex, &amp; Compound Complex</dc:title>
  <dc:creator>Molly Coffman</dc:creator>
  <cp:lastModifiedBy>Molly L. Coffman</cp:lastModifiedBy>
  <cp:revision>188</cp:revision>
  <dcterms:modified xsi:type="dcterms:W3CDTF">2023-09-26T00:16:56Z</dcterms:modified>
</cp:coreProperties>
</file>