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8" r:id="rId5"/>
    <p:sldId id="263" r:id="rId6"/>
    <p:sldId id="278" r:id="rId7"/>
    <p:sldId id="259" r:id="rId8"/>
    <p:sldId id="264" r:id="rId9"/>
    <p:sldId id="279" r:id="rId10"/>
    <p:sldId id="260" r:id="rId11"/>
    <p:sldId id="261" r:id="rId12"/>
    <p:sldId id="265" r:id="rId13"/>
    <p:sldId id="280" r:id="rId14"/>
    <p:sldId id="266" r:id="rId15"/>
    <p:sldId id="281" r:id="rId16"/>
    <p:sldId id="271" r:id="rId17"/>
    <p:sldId id="267" r:id="rId18"/>
    <p:sldId id="287" r:id="rId19"/>
    <p:sldId id="268" r:id="rId20"/>
    <p:sldId id="282" r:id="rId21"/>
    <p:sldId id="269" r:id="rId22"/>
    <p:sldId id="283" r:id="rId23"/>
    <p:sldId id="270" r:id="rId24"/>
    <p:sldId id="284" r:id="rId25"/>
    <p:sldId id="274" r:id="rId26"/>
    <p:sldId id="275" r:id="rId27"/>
    <p:sldId id="272" r:id="rId28"/>
    <p:sldId id="285" r:id="rId29"/>
    <p:sldId id="276" r:id="rId30"/>
    <p:sldId id="288" r:id="rId31"/>
    <p:sldId id="286" r:id="rId32"/>
    <p:sldId id="277" r:id="rId33"/>
    <p:sldId id="273"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F1B8FE-A54C-D221-097A-BB631B7E69B2}" v="12" dt="2020-10-29T14:56:37.167"/>
    <p1510:client id="{F8174ABC-BA4F-2C91-7A29-BE910ADD2BAA}" v="18" dt="2020-10-30T12:53:02.2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285"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9/10/2021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9/10/2021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9/10/2021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9/10/2021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9/10/2021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9/10/2021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9/10/2021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9/10/2021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9/10/2021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9/10/2021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9/10/2021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9/10/2021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9/10/2021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9/10/2021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9/10/2021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9/10/2021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9/10/2021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RPoBE-E8VO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RPoBE-E8V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Simple, Compound, Complex, &amp; Compound Complex</a:t>
            </a:r>
          </a:p>
        </p:txBody>
      </p:sp>
      <p:sp>
        <p:nvSpPr>
          <p:cNvPr id="3" name="Subtitle 2"/>
          <p:cNvSpPr>
            <a:spLocks noGrp="1"/>
          </p:cNvSpPr>
          <p:nvPr>
            <p:ph type="subTitle" idx="1"/>
          </p:nvPr>
        </p:nvSpPr>
        <p:spPr/>
        <p:txBody>
          <a:bodyPr/>
          <a:lstStyle/>
          <a:p>
            <a:r>
              <a:rPr lang="en-US"/>
              <a:t>Adding Variety and Concision to Writing</a:t>
            </a:r>
          </a:p>
        </p:txBody>
      </p:sp>
    </p:spTree>
    <p:extLst>
      <p:ext uri="{BB962C8B-B14F-4D97-AF65-F5344CB8AC3E}">
        <p14:creationId xmlns:p14="http://schemas.microsoft.com/office/powerpoint/2010/main" val="3622625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Sentences</a:t>
            </a:r>
          </a:p>
        </p:txBody>
      </p:sp>
      <p:sp>
        <p:nvSpPr>
          <p:cNvPr id="3" name="Content Placeholder 2"/>
          <p:cNvSpPr>
            <a:spLocks noGrp="1"/>
          </p:cNvSpPr>
          <p:nvPr>
            <p:ph idx="1"/>
          </p:nvPr>
        </p:nvSpPr>
        <p:spPr>
          <a:xfrm>
            <a:off x="2589212" y="1433015"/>
            <a:ext cx="8915400" cy="5424985"/>
          </a:xfrm>
        </p:spPr>
        <p:txBody>
          <a:bodyPr>
            <a:normAutofit/>
          </a:bodyPr>
          <a:lstStyle/>
          <a:p>
            <a:r>
              <a:rPr lang="en-US" dirty="0"/>
              <a:t>A complex sentence has an independent clause joined by one or more dependent clauses.</a:t>
            </a:r>
          </a:p>
          <a:p>
            <a:r>
              <a:rPr lang="en-US" dirty="0"/>
              <a:t>A complex sentence always has a subordinator such as </a:t>
            </a:r>
            <a:r>
              <a:rPr lang="en-US" u="sng" dirty="0"/>
              <a:t>because</a:t>
            </a:r>
            <a:r>
              <a:rPr lang="en-US" dirty="0"/>
              <a:t>, </a:t>
            </a:r>
            <a:r>
              <a:rPr lang="en-US" u="sng" dirty="0"/>
              <a:t>since</a:t>
            </a:r>
            <a:r>
              <a:rPr lang="en-US" dirty="0"/>
              <a:t>, </a:t>
            </a:r>
            <a:r>
              <a:rPr lang="en-US" u="sng" dirty="0"/>
              <a:t>after</a:t>
            </a:r>
            <a:r>
              <a:rPr lang="en-US" dirty="0"/>
              <a:t>, </a:t>
            </a:r>
            <a:r>
              <a:rPr lang="en-US" u="sng" dirty="0"/>
              <a:t>although</a:t>
            </a:r>
            <a:r>
              <a:rPr lang="en-US" dirty="0"/>
              <a:t>, or </a:t>
            </a:r>
            <a:r>
              <a:rPr lang="en-US" u="sng" dirty="0"/>
              <a:t>when</a:t>
            </a:r>
            <a:r>
              <a:rPr lang="en-US" dirty="0"/>
              <a:t> or a relative pronoun such as </a:t>
            </a:r>
            <a:r>
              <a:rPr lang="en-US" u="sng" dirty="0"/>
              <a:t>that</a:t>
            </a:r>
            <a:r>
              <a:rPr lang="en-US" dirty="0"/>
              <a:t>, </a:t>
            </a:r>
            <a:r>
              <a:rPr lang="en-US" u="sng" dirty="0"/>
              <a:t>who</a:t>
            </a:r>
            <a:r>
              <a:rPr lang="en-US" dirty="0"/>
              <a:t>, or </a:t>
            </a:r>
            <a:r>
              <a:rPr lang="en-US" u="sng" dirty="0"/>
              <a:t>which</a:t>
            </a:r>
            <a:r>
              <a:rPr lang="en-US" dirty="0"/>
              <a:t>. (These are just examples—there are more!)</a:t>
            </a:r>
          </a:p>
          <a:p>
            <a:r>
              <a:rPr lang="en-US" b="1" dirty="0"/>
              <a:t>“A WHITE BUS” Subordinators</a:t>
            </a:r>
          </a:p>
          <a:p>
            <a:pPr lvl="1"/>
            <a:r>
              <a:rPr lang="en-US" dirty="0"/>
              <a:t>A : after, although, as</a:t>
            </a:r>
          </a:p>
          <a:p>
            <a:pPr lvl="1"/>
            <a:r>
              <a:rPr lang="en-US" dirty="0"/>
              <a:t>WH : when, whereas, while, whenever, wherever, whether or not</a:t>
            </a:r>
          </a:p>
          <a:p>
            <a:pPr lvl="1"/>
            <a:r>
              <a:rPr lang="en-US" dirty="0"/>
              <a:t>I : in case, if</a:t>
            </a:r>
          </a:p>
          <a:p>
            <a:pPr lvl="1"/>
            <a:r>
              <a:rPr lang="en-US" dirty="0"/>
              <a:t>T : though</a:t>
            </a:r>
          </a:p>
          <a:p>
            <a:pPr lvl="1"/>
            <a:r>
              <a:rPr lang="en-US" dirty="0"/>
              <a:t>E : even though, even if</a:t>
            </a:r>
          </a:p>
          <a:p>
            <a:pPr lvl="1"/>
            <a:r>
              <a:rPr lang="en-US" dirty="0"/>
              <a:t>B : before, because</a:t>
            </a:r>
          </a:p>
          <a:p>
            <a:pPr lvl="1"/>
            <a:r>
              <a:rPr lang="en-US" dirty="0"/>
              <a:t>U : until, unless</a:t>
            </a:r>
          </a:p>
          <a:p>
            <a:pPr lvl="1"/>
            <a:r>
              <a:rPr lang="en-US" dirty="0"/>
              <a:t>S : since, so (that)</a:t>
            </a:r>
          </a:p>
          <a:p>
            <a:endParaRPr lang="en-US" dirty="0"/>
          </a:p>
          <a:p>
            <a:endParaRPr lang="en-US" dirty="0"/>
          </a:p>
        </p:txBody>
      </p:sp>
    </p:spTree>
    <p:extLst>
      <p:ext uri="{BB962C8B-B14F-4D97-AF65-F5344CB8AC3E}">
        <p14:creationId xmlns:p14="http://schemas.microsoft.com/office/powerpoint/2010/main" val="160434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Sentences</a:t>
            </a:r>
          </a:p>
        </p:txBody>
      </p:sp>
      <p:sp>
        <p:nvSpPr>
          <p:cNvPr id="3" name="Content Placeholder 2"/>
          <p:cNvSpPr>
            <a:spLocks noGrp="1"/>
          </p:cNvSpPr>
          <p:nvPr>
            <p:ph idx="1"/>
          </p:nvPr>
        </p:nvSpPr>
        <p:spPr>
          <a:xfrm>
            <a:off x="2589212" y="1419367"/>
            <a:ext cx="8915400" cy="4491855"/>
          </a:xfrm>
        </p:spPr>
        <p:txBody>
          <a:bodyPr>
            <a:noAutofit/>
          </a:bodyPr>
          <a:lstStyle/>
          <a:p>
            <a:r>
              <a:rPr lang="en-US" sz="2000" dirty="0"/>
              <a:t>In the following complex sentences, subjects are in pink, verbs are in green, and the subordinators and their commas (when required) are in brown.</a:t>
            </a:r>
          </a:p>
          <a:p>
            <a:r>
              <a:rPr lang="en-US" sz="2000" dirty="0"/>
              <a:t>A. </a:t>
            </a:r>
            <a:r>
              <a:rPr lang="en-US" sz="2000" dirty="0">
                <a:solidFill>
                  <a:schemeClr val="accent2">
                    <a:lumMod val="75000"/>
                  </a:schemeClr>
                </a:solidFill>
              </a:rPr>
              <a:t>When</a:t>
            </a:r>
            <a:r>
              <a:rPr lang="en-US" sz="2000" dirty="0"/>
              <a:t> </a:t>
            </a:r>
            <a:r>
              <a:rPr lang="en-US" sz="2000" dirty="0">
                <a:solidFill>
                  <a:schemeClr val="accent1">
                    <a:lumMod val="60000"/>
                    <a:lumOff val="40000"/>
                  </a:schemeClr>
                </a:solidFill>
              </a:rPr>
              <a:t>he</a:t>
            </a:r>
            <a:r>
              <a:rPr lang="en-US" sz="2000" dirty="0"/>
              <a:t> </a:t>
            </a:r>
            <a:r>
              <a:rPr lang="en-US" sz="2000" dirty="0">
                <a:solidFill>
                  <a:schemeClr val="bg2">
                    <a:lumMod val="50000"/>
                  </a:schemeClr>
                </a:solidFill>
              </a:rPr>
              <a:t>handed</a:t>
            </a:r>
            <a:r>
              <a:rPr lang="en-US" sz="2000" dirty="0"/>
              <a:t> in his homework</a:t>
            </a:r>
            <a:r>
              <a:rPr lang="en-US" sz="2000" dirty="0">
                <a:solidFill>
                  <a:schemeClr val="accent2">
                    <a:lumMod val="75000"/>
                  </a:schemeClr>
                </a:solidFill>
              </a:rPr>
              <a:t>,</a:t>
            </a:r>
            <a:r>
              <a:rPr lang="en-US" sz="2000" dirty="0"/>
              <a:t> </a:t>
            </a:r>
            <a:r>
              <a:rPr lang="en-US" sz="2000" dirty="0">
                <a:solidFill>
                  <a:schemeClr val="accent1">
                    <a:lumMod val="60000"/>
                    <a:lumOff val="40000"/>
                  </a:schemeClr>
                </a:solidFill>
              </a:rPr>
              <a:t>he</a:t>
            </a:r>
            <a:r>
              <a:rPr lang="en-US" sz="2000" dirty="0"/>
              <a:t> </a:t>
            </a:r>
            <a:r>
              <a:rPr lang="en-US" sz="2000" dirty="0">
                <a:solidFill>
                  <a:schemeClr val="bg2">
                    <a:lumMod val="50000"/>
                  </a:schemeClr>
                </a:solidFill>
              </a:rPr>
              <a:t>forgot</a:t>
            </a:r>
            <a:r>
              <a:rPr lang="en-US" sz="2000" dirty="0"/>
              <a:t> to give the teacher the last page. </a:t>
            </a:r>
          </a:p>
          <a:p>
            <a:pPr marL="0" indent="0">
              <a:buNone/>
            </a:pPr>
            <a:endParaRPr lang="en-US" sz="2000" dirty="0"/>
          </a:p>
          <a:p>
            <a:endParaRPr lang="en-US" sz="2000" dirty="0"/>
          </a:p>
        </p:txBody>
      </p:sp>
    </p:spTree>
    <p:extLst>
      <p:ext uri="{BB962C8B-B14F-4D97-AF65-F5344CB8AC3E}">
        <p14:creationId xmlns:p14="http://schemas.microsoft.com/office/powerpoint/2010/main" val="227881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6660107" y="2497540"/>
            <a:ext cx="13648" cy="4135272"/>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767234" y="201022"/>
            <a:ext cx="9737377" cy="1280890"/>
          </a:xfrm>
        </p:spPr>
        <p:txBody>
          <a:bodyPr>
            <a:normAutofit/>
          </a:bodyPr>
          <a:lstStyle/>
          <a:p>
            <a:r>
              <a:rPr lang="en-US" dirty="0">
                <a:solidFill>
                  <a:schemeClr val="accent2">
                    <a:lumMod val="75000"/>
                  </a:schemeClr>
                </a:solidFill>
              </a:rPr>
              <a:t>When</a:t>
            </a:r>
            <a:r>
              <a:rPr lang="en-US" dirty="0"/>
              <a:t> </a:t>
            </a:r>
            <a:r>
              <a:rPr lang="en-US" dirty="0">
                <a:solidFill>
                  <a:schemeClr val="accent1">
                    <a:lumMod val="60000"/>
                    <a:lumOff val="40000"/>
                  </a:schemeClr>
                </a:solidFill>
              </a:rPr>
              <a:t>he</a:t>
            </a:r>
            <a:r>
              <a:rPr lang="en-US" dirty="0"/>
              <a:t> </a:t>
            </a:r>
            <a:r>
              <a:rPr lang="en-US" dirty="0">
                <a:solidFill>
                  <a:schemeClr val="bg2">
                    <a:lumMod val="50000"/>
                  </a:schemeClr>
                </a:solidFill>
              </a:rPr>
              <a:t>handed</a:t>
            </a:r>
            <a:r>
              <a:rPr lang="en-US" dirty="0"/>
              <a:t> in his homework</a:t>
            </a:r>
            <a:r>
              <a:rPr lang="en-US" dirty="0">
                <a:solidFill>
                  <a:schemeClr val="accent2">
                    <a:lumMod val="75000"/>
                  </a:schemeClr>
                </a:solidFill>
              </a:rPr>
              <a:t>,</a:t>
            </a:r>
            <a:r>
              <a:rPr lang="en-US" dirty="0"/>
              <a:t> </a:t>
            </a:r>
            <a:r>
              <a:rPr lang="en-US" dirty="0">
                <a:solidFill>
                  <a:schemeClr val="accent1">
                    <a:lumMod val="60000"/>
                    <a:lumOff val="40000"/>
                  </a:schemeClr>
                </a:solidFill>
              </a:rPr>
              <a:t>he</a:t>
            </a:r>
            <a:r>
              <a:rPr lang="en-US" dirty="0"/>
              <a:t> </a:t>
            </a:r>
            <a:r>
              <a:rPr lang="en-US" dirty="0">
                <a:solidFill>
                  <a:schemeClr val="bg2">
                    <a:lumMod val="50000"/>
                  </a:schemeClr>
                </a:solidFill>
              </a:rPr>
              <a:t>forgot</a:t>
            </a:r>
            <a:r>
              <a:rPr lang="en-US" dirty="0"/>
              <a:t> to give the teacher the last page. </a:t>
            </a:r>
          </a:p>
        </p:txBody>
      </p:sp>
      <p:sp>
        <p:nvSpPr>
          <p:cNvPr id="6" name="Rectangle 5"/>
          <p:cNvSpPr/>
          <p:nvPr/>
        </p:nvSpPr>
        <p:spPr>
          <a:xfrm>
            <a:off x="2702257" y="1405719"/>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a subordinate (dependent) clause?</a:t>
            </a:r>
          </a:p>
        </p:txBody>
      </p:sp>
      <p:sp>
        <p:nvSpPr>
          <p:cNvPr id="7" name="Rectangle 6"/>
          <p:cNvSpPr/>
          <p:nvPr/>
        </p:nvSpPr>
        <p:spPr>
          <a:xfrm>
            <a:off x="3070742" y="276878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8573069" y="275684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2702257" y="3714465"/>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more than one independent clause?</a:t>
            </a:r>
          </a:p>
        </p:txBody>
      </p:sp>
      <p:sp>
        <p:nvSpPr>
          <p:cNvPr id="11" name="Rectangle 10"/>
          <p:cNvSpPr/>
          <p:nvPr/>
        </p:nvSpPr>
        <p:spPr>
          <a:xfrm>
            <a:off x="7303826"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4" name="Rectangle 13"/>
          <p:cNvSpPr/>
          <p:nvPr/>
        </p:nvSpPr>
        <p:spPr>
          <a:xfrm>
            <a:off x="9612572" y="5038297"/>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9" name="TextBox 18"/>
          <p:cNvSpPr txBox="1"/>
          <p:nvPr/>
        </p:nvSpPr>
        <p:spPr>
          <a:xfrm>
            <a:off x="7303825" y="5800299"/>
            <a:ext cx="1651379" cy="369332"/>
          </a:xfrm>
          <a:prstGeom prst="rect">
            <a:avLst/>
          </a:prstGeom>
          <a:noFill/>
        </p:spPr>
        <p:txBody>
          <a:bodyPr wrap="square" rtlCol="0">
            <a:spAutoFit/>
          </a:bodyPr>
          <a:lstStyle/>
          <a:p>
            <a:pPr algn="ctr"/>
            <a:r>
              <a:rPr lang="en-US" dirty="0"/>
              <a:t>complex</a:t>
            </a:r>
          </a:p>
        </p:txBody>
      </p:sp>
      <p:sp>
        <p:nvSpPr>
          <p:cNvPr id="2" name="Double Bracket 1"/>
          <p:cNvSpPr/>
          <p:nvPr/>
        </p:nvSpPr>
        <p:spPr>
          <a:xfrm>
            <a:off x="1767234" y="201022"/>
            <a:ext cx="7845337" cy="604196"/>
          </a:xfrm>
          <a:prstGeom prst="bracketPair">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8595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22" presetClass="entr" presetSubtype="1"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up)">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27" presetClass="emph" presetSubtype="0" fill="remove" grpId="1" nodeType="clickEffect">
                                  <p:stCondLst>
                                    <p:cond delay="0"/>
                                  </p:stCondLst>
                                  <p:childTnLst>
                                    <p:animClr clrSpc="rgb" dir="cw">
                                      <p:cBhvr override="childStyle">
                                        <p:cTn id="25" dur="250" autoRev="1" fill="remove"/>
                                        <p:tgtEl>
                                          <p:spTgt spid="8"/>
                                        </p:tgtEl>
                                        <p:attrNameLst>
                                          <p:attrName>style.color</p:attrName>
                                        </p:attrNameLst>
                                      </p:cBhvr>
                                      <p:to>
                                        <a:schemeClr val="bg1"/>
                                      </p:to>
                                    </p:animClr>
                                    <p:animClr clrSpc="rgb" dir="cw">
                                      <p:cBhvr>
                                        <p:cTn id="26" dur="250" autoRev="1" fill="remove"/>
                                        <p:tgtEl>
                                          <p:spTgt spid="8"/>
                                        </p:tgtEl>
                                        <p:attrNameLst>
                                          <p:attrName>fillcolor</p:attrName>
                                        </p:attrNameLst>
                                      </p:cBhvr>
                                      <p:to>
                                        <a:schemeClr val="bg1"/>
                                      </p:to>
                                    </p:animClr>
                                    <p:set>
                                      <p:cBhvr>
                                        <p:cTn id="27" dur="250" autoRev="1" fill="remove"/>
                                        <p:tgtEl>
                                          <p:spTgt spid="8"/>
                                        </p:tgtEl>
                                        <p:attrNameLst>
                                          <p:attrName>fill.type</p:attrName>
                                        </p:attrNameLst>
                                      </p:cBhvr>
                                      <p:to>
                                        <p:strVal val="solid"/>
                                      </p:to>
                                    </p:set>
                                    <p:set>
                                      <p:cBhvr>
                                        <p:cTn id="28" dur="250" autoRev="1" fill="remove"/>
                                        <p:tgtEl>
                                          <p:spTgt spid="8"/>
                                        </p:tgtEl>
                                        <p:attrNameLst>
                                          <p:attrName>fill.on</p:attrName>
                                        </p:attrNameLst>
                                      </p:cBhvr>
                                      <p:to>
                                        <p:strVal val="true"/>
                                      </p:to>
                                    </p:set>
                                  </p:childTnLst>
                                </p:cTn>
                              </p:par>
                              <p:par>
                                <p:cTn id="29" presetID="21" presetClass="emph" presetSubtype="0" fill="hold" grpId="2" nodeType="withEffect">
                                  <p:stCondLst>
                                    <p:cond delay="0"/>
                                  </p:stCondLst>
                                  <p:childTnLst>
                                    <p:animClr clrSpc="hsl" dir="cw">
                                      <p:cBhvr override="childStyle">
                                        <p:cTn id="30" dur="500" fill="hold"/>
                                        <p:tgtEl>
                                          <p:spTgt spid="8"/>
                                        </p:tgtEl>
                                        <p:attrNameLst>
                                          <p:attrName>style.color</p:attrName>
                                        </p:attrNameLst>
                                      </p:cBhvr>
                                      <p:by>
                                        <p:hsl h="7200000" s="0" l="0"/>
                                      </p:by>
                                    </p:animClr>
                                    <p:animClr clrSpc="hsl" dir="cw">
                                      <p:cBhvr>
                                        <p:cTn id="31" dur="500" fill="hold"/>
                                        <p:tgtEl>
                                          <p:spTgt spid="8"/>
                                        </p:tgtEl>
                                        <p:attrNameLst>
                                          <p:attrName>fillcolor</p:attrName>
                                        </p:attrNameLst>
                                      </p:cBhvr>
                                      <p:by>
                                        <p:hsl h="7200000" s="0" l="0"/>
                                      </p:by>
                                    </p:animClr>
                                    <p:animClr clrSpc="hsl" dir="cw">
                                      <p:cBhvr>
                                        <p:cTn id="32" dur="500" fill="hold"/>
                                        <p:tgtEl>
                                          <p:spTgt spid="8"/>
                                        </p:tgtEl>
                                        <p:attrNameLst>
                                          <p:attrName>stroke.color</p:attrName>
                                        </p:attrNameLst>
                                      </p:cBhvr>
                                      <p:by>
                                        <p:hsl h="7200000" s="0" l="0"/>
                                      </p:by>
                                    </p:animClr>
                                    <p:set>
                                      <p:cBhvr>
                                        <p:cTn id="33" dur="500" fill="hold"/>
                                        <p:tgtEl>
                                          <p:spTgt spid="8"/>
                                        </p:tgtEl>
                                        <p:attrNameLst>
                                          <p:attrName>fill.type</p:attrName>
                                        </p:attrNameLst>
                                      </p:cBhvr>
                                      <p:to>
                                        <p:strVal val="solid"/>
                                      </p:to>
                                    </p:set>
                                  </p:childTnLst>
                                </p:cTn>
                              </p:par>
                              <p:par>
                                <p:cTn id="34" presetID="1" presetClass="entr" presetSubtype="0" fill="hold" grpId="0" nodeType="withEffect">
                                  <p:stCondLst>
                                    <p:cond delay="0"/>
                                  </p:stCondLst>
                                  <p:childTnLst>
                                    <p:set>
                                      <p:cBhvr>
                                        <p:cTn id="35" dur="1" fill="hold">
                                          <p:stCondLst>
                                            <p:cond delay="0"/>
                                          </p:stCondLst>
                                        </p:cTn>
                                        <p:tgtEl>
                                          <p:spTgt spid="2"/>
                                        </p:tgtEl>
                                        <p:attrNameLst>
                                          <p:attrName>style.visibility</p:attrName>
                                        </p:attrNameLst>
                                      </p:cBhvr>
                                      <p:to>
                                        <p:strVal val="visible"/>
                                      </p:to>
                                    </p:set>
                                  </p:childTnLst>
                                </p:cTn>
                              </p:par>
                              <p:par>
                                <p:cTn id="36" presetID="10" presetClass="exit" presetSubtype="0" fill="hold" grpId="1" nodeType="withEffect">
                                  <p:stCondLst>
                                    <p:cond delay="0"/>
                                  </p:stCondLst>
                                  <p:childTnLst>
                                    <p:animEffect transition="out" filter="fade">
                                      <p:cBhvr>
                                        <p:cTn id="37" dur="500"/>
                                        <p:tgtEl>
                                          <p:spTgt spid="7"/>
                                        </p:tgtEl>
                                      </p:cBhvr>
                                    </p:animEffect>
                                    <p:set>
                                      <p:cBhvr>
                                        <p:cTn id="38" dur="1" fill="hold">
                                          <p:stCondLst>
                                            <p:cond delay="499"/>
                                          </p:stCondLst>
                                        </p:cTn>
                                        <p:tgtEl>
                                          <p:spTgt spid="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barn(outVertical)">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additive="base">
                                        <p:cTn id="48" dur="500" fill="hold"/>
                                        <p:tgtEl>
                                          <p:spTgt spid="11"/>
                                        </p:tgtEl>
                                        <p:attrNameLst>
                                          <p:attrName>ppt_x</p:attrName>
                                        </p:attrNameLst>
                                      </p:cBhvr>
                                      <p:tavLst>
                                        <p:tav tm="0">
                                          <p:val>
                                            <p:strVal val="#ppt_x"/>
                                          </p:val>
                                        </p:tav>
                                        <p:tav tm="100000">
                                          <p:val>
                                            <p:strVal val="#ppt_x"/>
                                          </p:val>
                                        </p:tav>
                                      </p:tavLst>
                                    </p:anim>
                                    <p:anim calcmode="lin" valueType="num">
                                      <p:cBhvr additive="base">
                                        <p:cTn id="49" dur="500" fill="hold"/>
                                        <p:tgtEl>
                                          <p:spTgt spid="11"/>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additive="base">
                                        <p:cTn id="52" dur="500" fill="hold"/>
                                        <p:tgtEl>
                                          <p:spTgt spid="14"/>
                                        </p:tgtEl>
                                        <p:attrNameLst>
                                          <p:attrName>ppt_x</p:attrName>
                                        </p:attrNameLst>
                                      </p:cBhvr>
                                      <p:tavLst>
                                        <p:tav tm="0">
                                          <p:val>
                                            <p:strVal val="#ppt_x"/>
                                          </p:val>
                                        </p:tav>
                                        <p:tav tm="100000">
                                          <p:val>
                                            <p:strVal val="#ppt_x"/>
                                          </p:val>
                                        </p:tav>
                                      </p:tavLst>
                                    </p:anim>
                                    <p:anim calcmode="lin" valueType="num">
                                      <p:cBhvr additive="base">
                                        <p:cTn id="5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7" presetClass="emph" presetSubtype="0" fill="remove" grpId="1" nodeType="clickEffect">
                                  <p:stCondLst>
                                    <p:cond delay="0"/>
                                  </p:stCondLst>
                                  <p:childTnLst>
                                    <p:animClr clrSpc="rgb" dir="cw">
                                      <p:cBhvr override="childStyle">
                                        <p:cTn id="57" dur="250" autoRev="1" fill="remove"/>
                                        <p:tgtEl>
                                          <p:spTgt spid="11"/>
                                        </p:tgtEl>
                                        <p:attrNameLst>
                                          <p:attrName>style.color</p:attrName>
                                        </p:attrNameLst>
                                      </p:cBhvr>
                                      <p:to>
                                        <a:schemeClr val="bg1"/>
                                      </p:to>
                                    </p:animClr>
                                    <p:animClr clrSpc="rgb" dir="cw">
                                      <p:cBhvr>
                                        <p:cTn id="58" dur="250" autoRev="1" fill="remove"/>
                                        <p:tgtEl>
                                          <p:spTgt spid="11"/>
                                        </p:tgtEl>
                                        <p:attrNameLst>
                                          <p:attrName>fillcolor</p:attrName>
                                        </p:attrNameLst>
                                      </p:cBhvr>
                                      <p:to>
                                        <a:schemeClr val="bg1"/>
                                      </p:to>
                                    </p:animClr>
                                    <p:set>
                                      <p:cBhvr>
                                        <p:cTn id="59" dur="250" autoRev="1" fill="remove"/>
                                        <p:tgtEl>
                                          <p:spTgt spid="11"/>
                                        </p:tgtEl>
                                        <p:attrNameLst>
                                          <p:attrName>fill.type</p:attrName>
                                        </p:attrNameLst>
                                      </p:cBhvr>
                                      <p:to>
                                        <p:strVal val="solid"/>
                                      </p:to>
                                    </p:set>
                                    <p:set>
                                      <p:cBhvr>
                                        <p:cTn id="60" dur="250" autoRev="1" fill="remove"/>
                                        <p:tgtEl>
                                          <p:spTgt spid="11"/>
                                        </p:tgtEl>
                                        <p:attrNameLst>
                                          <p:attrName>fill.on</p:attrName>
                                        </p:attrNameLst>
                                      </p:cBhvr>
                                      <p:to>
                                        <p:strVal val="true"/>
                                      </p:to>
                                    </p:set>
                                  </p:childTnLst>
                                </p:cTn>
                              </p:par>
                            </p:childTnLst>
                          </p:cTn>
                        </p:par>
                        <p:par>
                          <p:cTn id="61" fill="hold">
                            <p:stCondLst>
                              <p:cond delay="500"/>
                            </p:stCondLst>
                            <p:childTnLst>
                              <p:par>
                                <p:cTn id="62" presetID="21" presetClass="emph" presetSubtype="0" fill="hold" grpId="2" nodeType="afterEffect">
                                  <p:stCondLst>
                                    <p:cond delay="0"/>
                                  </p:stCondLst>
                                  <p:childTnLst>
                                    <p:animClr clrSpc="hsl" dir="cw">
                                      <p:cBhvr override="childStyle">
                                        <p:cTn id="63" dur="500" fill="hold"/>
                                        <p:tgtEl>
                                          <p:spTgt spid="11"/>
                                        </p:tgtEl>
                                        <p:attrNameLst>
                                          <p:attrName>style.color</p:attrName>
                                        </p:attrNameLst>
                                      </p:cBhvr>
                                      <p:by>
                                        <p:hsl h="7200000" s="0" l="0"/>
                                      </p:by>
                                    </p:animClr>
                                    <p:animClr clrSpc="hsl" dir="cw">
                                      <p:cBhvr>
                                        <p:cTn id="64" dur="500" fill="hold"/>
                                        <p:tgtEl>
                                          <p:spTgt spid="11"/>
                                        </p:tgtEl>
                                        <p:attrNameLst>
                                          <p:attrName>fillcolor</p:attrName>
                                        </p:attrNameLst>
                                      </p:cBhvr>
                                      <p:by>
                                        <p:hsl h="7200000" s="0" l="0"/>
                                      </p:by>
                                    </p:animClr>
                                    <p:animClr clrSpc="hsl" dir="cw">
                                      <p:cBhvr>
                                        <p:cTn id="65" dur="500" fill="hold"/>
                                        <p:tgtEl>
                                          <p:spTgt spid="11"/>
                                        </p:tgtEl>
                                        <p:attrNameLst>
                                          <p:attrName>stroke.color</p:attrName>
                                        </p:attrNameLst>
                                      </p:cBhvr>
                                      <p:by>
                                        <p:hsl h="7200000" s="0" l="0"/>
                                      </p:by>
                                    </p:animClr>
                                    <p:set>
                                      <p:cBhvr>
                                        <p:cTn id="66" dur="500" fill="hold"/>
                                        <p:tgtEl>
                                          <p:spTgt spid="11"/>
                                        </p:tgtEl>
                                        <p:attrNameLst>
                                          <p:attrName>fill.type</p:attrName>
                                        </p:attrNameLst>
                                      </p:cBhvr>
                                      <p:to>
                                        <p:strVal val="solid"/>
                                      </p:to>
                                    </p:set>
                                  </p:childTnLst>
                                </p:cTn>
                              </p:par>
                              <p:par>
                                <p:cTn id="67" presetID="10" presetClass="exit" presetSubtype="0" fill="hold" grpId="1" nodeType="withEffect">
                                  <p:stCondLst>
                                    <p:cond delay="0"/>
                                  </p:stCondLst>
                                  <p:childTnLst>
                                    <p:animEffect transition="out" filter="fade">
                                      <p:cBhvr>
                                        <p:cTn id="68" dur="500"/>
                                        <p:tgtEl>
                                          <p:spTgt spid="14"/>
                                        </p:tgtEl>
                                      </p:cBhvr>
                                    </p:animEffect>
                                    <p:set>
                                      <p:cBhvr>
                                        <p:cTn id="69" dur="1" fill="hold">
                                          <p:stCondLst>
                                            <p:cond delay="499"/>
                                          </p:stCondLst>
                                        </p:cTn>
                                        <p:tgtEl>
                                          <p:spTgt spid="14"/>
                                        </p:tgtEl>
                                        <p:attrNameLst>
                                          <p:attrName>style.visibility</p:attrName>
                                        </p:attrNameLst>
                                      </p:cBhvr>
                                      <p:to>
                                        <p:strVal val="hidden"/>
                                      </p:to>
                                    </p:set>
                                  </p:childTnLst>
                                </p:cTn>
                              </p:par>
                            </p:childTnLst>
                          </p:cTn>
                        </p:par>
                        <p:par>
                          <p:cTn id="70" fill="hold">
                            <p:stCondLst>
                              <p:cond delay="1000"/>
                            </p:stCondLst>
                            <p:childTnLst>
                              <p:par>
                                <p:cTn id="71" presetID="2" presetClass="entr" presetSubtype="4" fill="hold" grpId="0" nodeType="after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additive="base">
                                        <p:cTn id="73" dur="500" fill="hold"/>
                                        <p:tgtEl>
                                          <p:spTgt spid="19"/>
                                        </p:tgtEl>
                                        <p:attrNameLst>
                                          <p:attrName>ppt_x</p:attrName>
                                        </p:attrNameLst>
                                      </p:cBhvr>
                                      <p:tavLst>
                                        <p:tav tm="0">
                                          <p:val>
                                            <p:strVal val="#ppt_x"/>
                                          </p:val>
                                        </p:tav>
                                        <p:tav tm="100000">
                                          <p:val>
                                            <p:strVal val="#ppt_x"/>
                                          </p:val>
                                        </p:tav>
                                      </p:tavLst>
                                    </p:anim>
                                    <p:anim calcmode="lin" valueType="num">
                                      <p:cBhvr additive="base">
                                        <p:cTn id="7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8" grpId="0" animBg="1"/>
      <p:bldP spid="8" grpId="1" animBg="1"/>
      <p:bldP spid="8" grpId="2" animBg="1"/>
      <p:bldP spid="9" grpId="0" animBg="1"/>
      <p:bldP spid="11" grpId="0" animBg="1"/>
      <p:bldP spid="11" grpId="1" animBg="1"/>
      <p:bldP spid="11" grpId="2" animBg="1"/>
      <p:bldP spid="14" grpId="0" animBg="1"/>
      <p:bldP spid="14" grpId="1" animBg="1"/>
      <p:bldP spid="19" grpId="0"/>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Sentences</a:t>
            </a:r>
          </a:p>
        </p:txBody>
      </p:sp>
      <p:sp>
        <p:nvSpPr>
          <p:cNvPr id="3" name="Content Placeholder 2"/>
          <p:cNvSpPr>
            <a:spLocks noGrp="1"/>
          </p:cNvSpPr>
          <p:nvPr>
            <p:ph idx="1"/>
          </p:nvPr>
        </p:nvSpPr>
        <p:spPr>
          <a:xfrm>
            <a:off x="2589212" y="1419367"/>
            <a:ext cx="8915400" cy="4491855"/>
          </a:xfrm>
        </p:spPr>
        <p:txBody>
          <a:bodyPr>
            <a:noAutofit/>
          </a:bodyPr>
          <a:lstStyle/>
          <a:p>
            <a:r>
              <a:rPr lang="en-US" sz="2000" dirty="0"/>
              <a:t>In the following complex sentences, subjects are in pink, verbs are in green, and the subordinators and their commas (when required) are in brown.</a:t>
            </a:r>
          </a:p>
          <a:p>
            <a:r>
              <a:rPr lang="en-US" sz="2000" dirty="0"/>
              <a:t>A. </a:t>
            </a:r>
            <a:r>
              <a:rPr lang="en-US" sz="2000" dirty="0">
                <a:solidFill>
                  <a:schemeClr val="accent2">
                    <a:lumMod val="75000"/>
                  </a:schemeClr>
                </a:solidFill>
              </a:rPr>
              <a:t>When</a:t>
            </a:r>
            <a:r>
              <a:rPr lang="en-US" sz="2000" dirty="0"/>
              <a:t> </a:t>
            </a:r>
            <a:r>
              <a:rPr lang="en-US" sz="2000" dirty="0">
                <a:solidFill>
                  <a:schemeClr val="accent1">
                    <a:lumMod val="60000"/>
                    <a:lumOff val="40000"/>
                  </a:schemeClr>
                </a:solidFill>
              </a:rPr>
              <a:t>he</a:t>
            </a:r>
            <a:r>
              <a:rPr lang="en-US" sz="2000" dirty="0"/>
              <a:t> </a:t>
            </a:r>
            <a:r>
              <a:rPr lang="en-US" sz="2000" dirty="0">
                <a:solidFill>
                  <a:schemeClr val="bg2">
                    <a:lumMod val="50000"/>
                  </a:schemeClr>
                </a:solidFill>
              </a:rPr>
              <a:t>handed</a:t>
            </a:r>
            <a:r>
              <a:rPr lang="en-US" sz="2000" dirty="0"/>
              <a:t> in his homework</a:t>
            </a:r>
            <a:r>
              <a:rPr lang="en-US" sz="2000" dirty="0">
                <a:solidFill>
                  <a:schemeClr val="accent2">
                    <a:lumMod val="75000"/>
                  </a:schemeClr>
                </a:solidFill>
              </a:rPr>
              <a:t>,</a:t>
            </a:r>
            <a:r>
              <a:rPr lang="en-US" sz="2000" dirty="0"/>
              <a:t> </a:t>
            </a:r>
            <a:r>
              <a:rPr lang="en-US" sz="2000" dirty="0">
                <a:solidFill>
                  <a:schemeClr val="accent1">
                    <a:lumMod val="60000"/>
                    <a:lumOff val="40000"/>
                  </a:schemeClr>
                </a:solidFill>
              </a:rPr>
              <a:t>he</a:t>
            </a:r>
            <a:r>
              <a:rPr lang="en-US" sz="2000" dirty="0"/>
              <a:t> </a:t>
            </a:r>
            <a:r>
              <a:rPr lang="en-US" sz="2000" dirty="0">
                <a:solidFill>
                  <a:schemeClr val="bg2">
                    <a:lumMod val="50000"/>
                  </a:schemeClr>
                </a:solidFill>
              </a:rPr>
              <a:t>forgot</a:t>
            </a:r>
            <a:r>
              <a:rPr lang="en-US" sz="2000" dirty="0"/>
              <a:t> to give the teacher the last page. </a:t>
            </a:r>
          </a:p>
          <a:p>
            <a:r>
              <a:rPr lang="en-US" sz="2000" dirty="0"/>
              <a:t>B. The </a:t>
            </a:r>
            <a:r>
              <a:rPr lang="en-US" sz="2000" dirty="0">
                <a:solidFill>
                  <a:schemeClr val="accent1">
                    <a:lumMod val="60000"/>
                    <a:lumOff val="40000"/>
                  </a:schemeClr>
                </a:solidFill>
              </a:rPr>
              <a:t>teacher</a:t>
            </a:r>
            <a:r>
              <a:rPr lang="en-US" sz="2000" dirty="0"/>
              <a:t> </a:t>
            </a:r>
            <a:r>
              <a:rPr lang="en-US" sz="2000" dirty="0">
                <a:solidFill>
                  <a:schemeClr val="bg2">
                    <a:lumMod val="50000"/>
                  </a:schemeClr>
                </a:solidFill>
              </a:rPr>
              <a:t>returned</a:t>
            </a:r>
            <a:r>
              <a:rPr lang="en-US" sz="2000" dirty="0"/>
              <a:t> the homework </a:t>
            </a:r>
            <a:r>
              <a:rPr lang="en-US" sz="2000" dirty="0">
                <a:solidFill>
                  <a:schemeClr val="accent2">
                    <a:lumMod val="75000"/>
                  </a:schemeClr>
                </a:solidFill>
              </a:rPr>
              <a:t>after</a:t>
            </a:r>
            <a:r>
              <a:rPr lang="en-US" sz="2000" dirty="0"/>
              <a:t> </a:t>
            </a:r>
            <a:r>
              <a:rPr lang="en-US" sz="2000" dirty="0">
                <a:solidFill>
                  <a:schemeClr val="accent1">
                    <a:lumMod val="60000"/>
                    <a:lumOff val="40000"/>
                  </a:schemeClr>
                </a:solidFill>
              </a:rPr>
              <a:t>she</a:t>
            </a:r>
            <a:r>
              <a:rPr lang="en-US" sz="2000" dirty="0"/>
              <a:t> </a:t>
            </a:r>
            <a:r>
              <a:rPr lang="en-US" sz="2000" dirty="0">
                <a:solidFill>
                  <a:schemeClr val="bg2">
                    <a:lumMod val="50000"/>
                  </a:schemeClr>
                </a:solidFill>
              </a:rPr>
              <a:t>noticed</a:t>
            </a:r>
            <a:r>
              <a:rPr lang="en-US" sz="2000" dirty="0"/>
              <a:t> the error. </a:t>
            </a:r>
          </a:p>
          <a:p>
            <a:r>
              <a:rPr lang="en-US" sz="2000" dirty="0"/>
              <a:t>C. The </a:t>
            </a:r>
            <a:r>
              <a:rPr lang="en-US" sz="2000" dirty="0">
                <a:solidFill>
                  <a:schemeClr val="accent1">
                    <a:lumMod val="60000"/>
                    <a:lumOff val="40000"/>
                  </a:schemeClr>
                </a:solidFill>
              </a:rPr>
              <a:t>students</a:t>
            </a:r>
            <a:r>
              <a:rPr lang="en-US" sz="2000" dirty="0"/>
              <a:t> </a:t>
            </a:r>
            <a:r>
              <a:rPr lang="en-US" sz="2000" dirty="0">
                <a:solidFill>
                  <a:schemeClr val="bg2">
                    <a:lumMod val="50000"/>
                  </a:schemeClr>
                </a:solidFill>
              </a:rPr>
              <a:t>are studying </a:t>
            </a:r>
            <a:r>
              <a:rPr lang="en-US" sz="2000" dirty="0">
                <a:solidFill>
                  <a:schemeClr val="accent2">
                    <a:lumMod val="75000"/>
                  </a:schemeClr>
                </a:solidFill>
              </a:rPr>
              <a:t>because</a:t>
            </a:r>
            <a:r>
              <a:rPr lang="en-US" sz="2000" dirty="0"/>
              <a:t> </a:t>
            </a:r>
            <a:r>
              <a:rPr lang="en-US" sz="2000" dirty="0">
                <a:solidFill>
                  <a:schemeClr val="accent1">
                    <a:lumMod val="60000"/>
                    <a:lumOff val="40000"/>
                  </a:schemeClr>
                </a:solidFill>
              </a:rPr>
              <a:t>they</a:t>
            </a:r>
            <a:r>
              <a:rPr lang="en-US" sz="2000" dirty="0"/>
              <a:t> </a:t>
            </a:r>
            <a:r>
              <a:rPr lang="en-US" sz="2000" dirty="0">
                <a:solidFill>
                  <a:schemeClr val="bg2">
                    <a:lumMod val="50000"/>
                  </a:schemeClr>
                </a:solidFill>
              </a:rPr>
              <a:t>have</a:t>
            </a:r>
            <a:r>
              <a:rPr lang="en-US" sz="2000" dirty="0"/>
              <a:t> a test tomorrow.</a:t>
            </a:r>
          </a:p>
          <a:p>
            <a:r>
              <a:rPr lang="en-US" sz="2000" dirty="0"/>
              <a:t>D. </a:t>
            </a:r>
            <a:r>
              <a:rPr lang="en-US" sz="2000" dirty="0">
                <a:solidFill>
                  <a:schemeClr val="accent2">
                    <a:lumMod val="75000"/>
                  </a:schemeClr>
                </a:solidFill>
              </a:rPr>
              <a:t>After</a:t>
            </a:r>
            <a:r>
              <a:rPr lang="en-US" sz="2000" dirty="0"/>
              <a:t> </a:t>
            </a:r>
            <a:r>
              <a:rPr lang="en-US" sz="2000" dirty="0">
                <a:solidFill>
                  <a:schemeClr val="accent1">
                    <a:lumMod val="60000"/>
                    <a:lumOff val="40000"/>
                  </a:schemeClr>
                </a:solidFill>
              </a:rPr>
              <a:t>they</a:t>
            </a:r>
            <a:r>
              <a:rPr lang="en-US" sz="2000" dirty="0"/>
              <a:t> </a:t>
            </a:r>
            <a:r>
              <a:rPr lang="en-US" sz="2000" dirty="0">
                <a:solidFill>
                  <a:schemeClr val="bg2">
                    <a:lumMod val="50000"/>
                  </a:schemeClr>
                </a:solidFill>
              </a:rPr>
              <a:t>finished</a:t>
            </a:r>
            <a:r>
              <a:rPr lang="en-US" sz="2000" dirty="0"/>
              <a:t> studying</a:t>
            </a:r>
            <a:r>
              <a:rPr lang="en-US" sz="2000" dirty="0">
                <a:solidFill>
                  <a:schemeClr val="accent2">
                    <a:lumMod val="75000"/>
                  </a:schemeClr>
                </a:solidFill>
              </a:rPr>
              <a:t>,</a:t>
            </a:r>
            <a:r>
              <a:rPr lang="en-US" sz="2000" dirty="0"/>
              <a:t> </a:t>
            </a:r>
            <a:r>
              <a:rPr lang="en-US" sz="2000" dirty="0">
                <a:solidFill>
                  <a:schemeClr val="accent1">
                    <a:lumMod val="60000"/>
                    <a:lumOff val="40000"/>
                  </a:schemeClr>
                </a:solidFill>
              </a:rPr>
              <a:t>Juan</a:t>
            </a:r>
            <a:r>
              <a:rPr lang="en-US" sz="2000" dirty="0"/>
              <a:t> and </a:t>
            </a:r>
            <a:r>
              <a:rPr lang="en-US" sz="2000" dirty="0">
                <a:solidFill>
                  <a:schemeClr val="accent1">
                    <a:lumMod val="60000"/>
                    <a:lumOff val="40000"/>
                  </a:schemeClr>
                </a:solidFill>
              </a:rPr>
              <a:t>Maria</a:t>
            </a:r>
            <a:r>
              <a:rPr lang="en-US" sz="2000" dirty="0"/>
              <a:t> </a:t>
            </a:r>
            <a:r>
              <a:rPr lang="en-US" sz="2000" dirty="0">
                <a:solidFill>
                  <a:schemeClr val="bg2">
                    <a:lumMod val="50000"/>
                  </a:schemeClr>
                </a:solidFill>
              </a:rPr>
              <a:t>went</a:t>
            </a:r>
            <a:r>
              <a:rPr lang="en-US" sz="2000" dirty="0"/>
              <a:t> to the movies. </a:t>
            </a:r>
          </a:p>
          <a:p>
            <a:r>
              <a:rPr lang="en-US" sz="2000" dirty="0"/>
              <a:t>E. </a:t>
            </a:r>
            <a:r>
              <a:rPr lang="en-US" sz="2000" dirty="0">
                <a:solidFill>
                  <a:schemeClr val="accent1">
                    <a:lumMod val="60000"/>
                    <a:lumOff val="40000"/>
                  </a:schemeClr>
                </a:solidFill>
              </a:rPr>
              <a:t>Juan</a:t>
            </a:r>
            <a:r>
              <a:rPr lang="en-US" sz="2000" dirty="0"/>
              <a:t> and </a:t>
            </a:r>
            <a:r>
              <a:rPr lang="en-US" sz="2000" dirty="0">
                <a:solidFill>
                  <a:schemeClr val="accent1">
                    <a:lumMod val="60000"/>
                    <a:lumOff val="40000"/>
                  </a:schemeClr>
                </a:solidFill>
              </a:rPr>
              <a:t>Maria</a:t>
            </a:r>
            <a:r>
              <a:rPr lang="en-US" sz="2000" dirty="0"/>
              <a:t> </a:t>
            </a:r>
            <a:r>
              <a:rPr lang="en-US" sz="2000" dirty="0">
                <a:solidFill>
                  <a:schemeClr val="bg2">
                    <a:lumMod val="50000"/>
                  </a:schemeClr>
                </a:solidFill>
              </a:rPr>
              <a:t>went</a:t>
            </a:r>
            <a:r>
              <a:rPr lang="en-US" sz="2000" dirty="0"/>
              <a:t> to the movies </a:t>
            </a:r>
            <a:r>
              <a:rPr lang="en-US" sz="2000" dirty="0">
                <a:solidFill>
                  <a:schemeClr val="accent2">
                    <a:lumMod val="75000"/>
                  </a:schemeClr>
                </a:solidFill>
              </a:rPr>
              <a:t>after</a:t>
            </a:r>
            <a:r>
              <a:rPr lang="en-US" sz="2000" dirty="0"/>
              <a:t> </a:t>
            </a:r>
            <a:r>
              <a:rPr lang="en-US" sz="2000" dirty="0">
                <a:solidFill>
                  <a:schemeClr val="accent1">
                    <a:lumMod val="60000"/>
                    <a:lumOff val="40000"/>
                  </a:schemeClr>
                </a:solidFill>
              </a:rPr>
              <a:t>they</a:t>
            </a:r>
            <a:r>
              <a:rPr lang="en-US" sz="2000" dirty="0"/>
              <a:t> </a:t>
            </a:r>
            <a:r>
              <a:rPr lang="en-US" sz="2000" dirty="0">
                <a:solidFill>
                  <a:schemeClr val="bg2">
                    <a:lumMod val="50000"/>
                  </a:schemeClr>
                </a:solidFill>
              </a:rPr>
              <a:t>finished</a:t>
            </a:r>
            <a:r>
              <a:rPr lang="en-US" sz="2000" dirty="0"/>
              <a:t> studying.</a:t>
            </a:r>
          </a:p>
          <a:p>
            <a:pPr marL="0" indent="0">
              <a:buNone/>
            </a:pPr>
            <a:endParaRPr lang="en-US" sz="2000" dirty="0"/>
          </a:p>
          <a:p>
            <a:pPr marL="0" indent="0">
              <a:buNone/>
            </a:pPr>
            <a:r>
              <a:rPr lang="en-US" sz="1600" dirty="0"/>
              <a:t>Notice: When a complex sentence begins with a subordinator such as in sentences A and D, a comma is required at the end of the dependent clause. When the independent clause begins the sentence with subordinators in the middle as in sentences B, C, and E, no comma is required. If a comma is placed before the subordinators in sentences B, C, and E, it is wrong.</a:t>
            </a:r>
          </a:p>
          <a:p>
            <a:pPr marL="0" indent="0">
              <a:buNone/>
            </a:pPr>
            <a:endParaRPr lang="en-US" sz="2000" dirty="0"/>
          </a:p>
          <a:p>
            <a:endParaRPr lang="en-US" sz="2000" dirty="0"/>
          </a:p>
        </p:txBody>
      </p:sp>
    </p:spTree>
    <p:extLst>
      <p:ext uri="{BB962C8B-B14F-4D97-AF65-F5344CB8AC3E}">
        <p14:creationId xmlns:p14="http://schemas.microsoft.com/office/powerpoint/2010/main" val="231980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6660107" y="2497540"/>
            <a:ext cx="13648" cy="4135272"/>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767234" y="268268"/>
            <a:ext cx="10119966" cy="1280890"/>
          </a:xfrm>
        </p:spPr>
        <p:txBody>
          <a:bodyPr>
            <a:normAutofit fontScale="90000"/>
          </a:bodyPr>
          <a:lstStyle/>
          <a:p>
            <a:r>
              <a:rPr lang="en-US" dirty="0"/>
              <a:t>It stormed while we were out and delayed our trip home, so we went to bed right after our return.</a:t>
            </a:r>
          </a:p>
        </p:txBody>
      </p:sp>
      <p:sp>
        <p:nvSpPr>
          <p:cNvPr id="6" name="Rectangle 5"/>
          <p:cNvSpPr/>
          <p:nvPr/>
        </p:nvSpPr>
        <p:spPr>
          <a:xfrm>
            <a:off x="2702257" y="1405719"/>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a subordinate (dependent) clause?</a:t>
            </a:r>
          </a:p>
        </p:txBody>
      </p:sp>
      <p:sp>
        <p:nvSpPr>
          <p:cNvPr id="7" name="Rectangle 6"/>
          <p:cNvSpPr/>
          <p:nvPr/>
        </p:nvSpPr>
        <p:spPr>
          <a:xfrm>
            <a:off x="3070742" y="276878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8573069" y="275684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2702257" y="3714465"/>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more than one independent clause?</a:t>
            </a:r>
          </a:p>
        </p:txBody>
      </p:sp>
      <p:sp>
        <p:nvSpPr>
          <p:cNvPr id="11" name="Rectangle 10"/>
          <p:cNvSpPr/>
          <p:nvPr/>
        </p:nvSpPr>
        <p:spPr>
          <a:xfrm>
            <a:off x="7303826"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4" name="Rectangle 13"/>
          <p:cNvSpPr/>
          <p:nvPr/>
        </p:nvSpPr>
        <p:spPr>
          <a:xfrm>
            <a:off x="9612572" y="5038297"/>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20" name="TextBox 19"/>
          <p:cNvSpPr txBox="1"/>
          <p:nvPr/>
        </p:nvSpPr>
        <p:spPr>
          <a:xfrm>
            <a:off x="9612571" y="5800299"/>
            <a:ext cx="1651379" cy="646331"/>
          </a:xfrm>
          <a:prstGeom prst="rect">
            <a:avLst/>
          </a:prstGeom>
          <a:noFill/>
        </p:spPr>
        <p:txBody>
          <a:bodyPr wrap="square" rtlCol="0">
            <a:spAutoFit/>
          </a:bodyPr>
          <a:lstStyle/>
          <a:p>
            <a:pPr algn="ctr"/>
            <a:r>
              <a:rPr lang="en-US" dirty="0"/>
              <a:t>compound-complex</a:t>
            </a:r>
          </a:p>
        </p:txBody>
      </p:sp>
      <p:sp>
        <p:nvSpPr>
          <p:cNvPr id="2" name="Double Bracket 1"/>
          <p:cNvSpPr/>
          <p:nvPr/>
        </p:nvSpPr>
        <p:spPr>
          <a:xfrm>
            <a:off x="3875964" y="204717"/>
            <a:ext cx="3712191" cy="614149"/>
          </a:xfrm>
          <a:prstGeom prst="bracketPair">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Left Brace 2"/>
          <p:cNvSpPr/>
          <p:nvPr/>
        </p:nvSpPr>
        <p:spPr>
          <a:xfrm>
            <a:off x="1583142" y="204717"/>
            <a:ext cx="272954" cy="614149"/>
          </a:xfrm>
          <a:prstGeom prst="leftBrace">
            <a:avLst/>
          </a:prstGeom>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0"/>
              <a:solidFill>
                <a:schemeClr val="accent1"/>
              </a:solidFill>
              <a:effectLst>
                <a:outerShdw blurRad="38100" dist="25400" dir="5400000" algn="ctr" rotWithShape="0">
                  <a:srgbClr val="6E747A">
                    <a:alpha val="43000"/>
                  </a:srgbClr>
                </a:outerShdw>
              </a:effectLst>
            </a:endParaRPr>
          </a:p>
        </p:txBody>
      </p:sp>
      <p:sp>
        <p:nvSpPr>
          <p:cNvPr id="5" name="Right Brace 4"/>
          <p:cNvSpPr/>
          <p:nvPr/>
        </p:nvSpPr>
        <p:spPr>
          <a:xfrm>
            <a:off x="3070741" y="750628"/>
            <a:ext cx="191073" cy="586854"/>
          </a:xfrm>
          <a:prstGeom prst="rightBrace">
            <a:avLst/>
          </a:prstGeom>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Left Brace 20"/>
          <p:cNvSpPr/>
          <p:nvPr/>
        </p:nvSpPr>
        <p:spPr>
          <a:xfrm>
            <a:off x="3637125" y="736980"/>
            <a:ext cx="272954" cy="614149"/>
          </a:xfrm>
          <a:prstGeom prst="leftBrace">
            <a:avLst/>
          </a:prstGeom>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0"/>
              <a:solidFill>
                <a:schemeClr val="accent1"/>
              </a:solidFill>
              <a:effectLst>
                <a:outerShdw blurRad="38100" dist="25400" dir="5400000" algn="ctr" rotWithShape="0">
                  <a:srgbClr val="6E747A">
                    <a:alpha val="43000"/>
                  </a:srgbClr>
                </a:outerShdw>
              </a:effectLst>
            </a:endParaRPr>
          </a:p>
        </p:txBody>
      </p:sp>
      <p:sp>
        <p:nvSpPr>
          <p:cNvPr id="22" name="Right Brace 21"/>
          <p:cNvSpPr/>
          <p:nvPr/>
        </p:nvSpPr>
        <p:spPr>
          <a:xfrm>
            <a:off x="10986445" y="764411"/>
            <a:ext cx="191073" cy="586854"/>
          </a:xfrm>
          <a:prstGeom prst="rightBrace">
            <a:avLst/>
          </a:prstGeom>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5873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22" presetClass="entr" presetSubtype="1"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up)">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27" presetClass="emph" presetSubtype="0" fill="remove" grpId="1" nodeType="clickEffect">
                                  <p:stCondLst>
                                    <p:cond delay="0"/>
                                  </p:stCondLst>
                                  <p:childTnLst>
                                    <p:animClr clrSpc="rgb" dir="cw">
                                      <p:cBhvr override="childStyle">
                                        <p:cTn id="25" dur="250" autoRev="1" fill="remove"/>
                                        <p:tgtEl>
                                          <p:spTgt spid="8"/>
                                        </p:tgtEl>
                                        <p:attrNameLst>
                                          <p:attrName>style.color</p:attrName>
                                        </p:attrNameLst>
                                      </p:cBhvr>
                                      <p:to>
                                        <a:schemeClr val="bg1"/>
                                      </p:to>
                                    </p:animClr>
                                    <p:animClr clrSpc="rgb" dir="cw">
                                      <p:cBhvr>
                                        <p:cTn id="26" dur="250" autoRev="1" fill="remove"/>
                                        <p:tgtEl>
                                          <p:spTgt spid="8"/>
                                        </p:tgtEl>
                                        <p:attrNameLst>
                                          <p:attrName>fillcolor</p:attrName>
                                        </p:attrNameLst>
                                      </p:cBhvr>
                                      <p:to>
                                        <a:schemeClr val="bg1"/>
                                      </p:to>
                                    </p:animClr>
                                    <p:set>
                                      <p:cBhvr>
                                        <p:cTn id="27" dur="250" autoRev="1" fill="remove"/>
                                        <p:tgtEl>
                                          <p:spTgt spid="8"/>
                                        </p:tgtEl>
                                        <p:attrNameLst>
                                          <p:attrName>fill.type</p:attrName>
                                        </p:attrNameLst>
                                      </p:cBhvr>
                                      <p:to>
                                        <p:strVal val="solid"/>
                                      </p:to>
                                    </p:set>
                                    <p:set>
                                      <p:cBhvr>
                                        <p:cTn id="28" dur="250" autoRev="1" fill="remove"/>
                                        <p:tgtEl>
                                          <p:spTgt spid="8"/>
                                        </p:tgtEl>
                                        <p:attrNameLst>
                                          <p:attrName>fill.on</p:attrName>
                                        </p:attrNameLst>
                                      </p:cBhvr>
                                      <p:to>
                                        <p:strVal val="true"/>
                                      </p:to>
                                    </p:set>
                                  </p:childTnLst>
                                </p:cTn>
                              </p:par>
                            </p:childTnLst>
                          </p:cTn>
                        </p:par>
                        <p:par>
                          <p:cTn id="29" fill="hold">
                            <p:stCondLst>
                              <p:cond delay="500"/>
                            </p:stCondLst>
                            <p:childTnLst>
                              <p:par>
                                <p:cTn id="30" presetID="21" presetClass="emph" presetSubtype="0" fill="hold" grpId="2" nodeType="afterEffect">
                                  <p:stCondLst>
                                    <p:cond delay="0"/>
                                  </p:stCondLst>
                                  <p:childTnLst>
                                    <p:animClr clrSpc="hsl" dir="cw">
                                      <p:cBhvr override="childStyle">
                                        <p:cTn id="31" dur="500" fill="hold"/>
                                        <p:tgtEl>
                                          <p:spTgt spid="8"/>
                                        </p:tgtEl>
                                        <p:attrNameLst>
                                          <p:attrName>style.color</p:attrName>
                                        </p:attrNameLst>
                                      </p:cBhvr>
                                      <p:by>
                                        <p:hsl h="7200000" s="0" l="0"/>
                                      </p:by>
                                    </p:animClr>
                                    <p:animClr clrSpc="hsl" dir="cw">
                                      <p:cBhvr>
                                        <p:cTn id="32" dur="500" fill="hold"/>
                                        <p:tgtEl>
                                          <p:spTgt spid="8"/>
                                        </p:tgtEl>
                                        <p:attrNameLst>
                                          <p:attrName>fillcolor</p:attrName>
                                        </p:attrNameLst>
                                      </p:cBhvr>
                                      <p:by>
                                        <p:hsl h="7200000" s="0" l="0"/>
                                      </p:by>
                                    </p:animClr>
                                    <p:animClr clrSpc="hsl" dir="cw">
                                      <p:cBhvr>
                                        <p:cTn id="33" dur="500" fill="hold"/>
                                        <p:tgtEl>
                                          <p:spTgt spid="8"/>
                                        </p:tgtEl>
                                        <p:attrNameLst>
                                          <p:attrName>stroke.color</p:attrName>
                                        </p:attrNameLst>
                                      </p:cBhvr>
                                      <p:by>
                                        <p:hsl h="7200000" s="0" l="0"/>
                                      </p:by>
                                    </p:animClr>
                                    <p:set>
                                      <p:cBhvr>
                                        <p:cTn id="34" dur="500" fill="hold"/>
                                        <p:tgtEl>
                                          <p:spTgt spid="8"/>
                                        </p:tgtEl>
                                        <p:attrNameLst>
                                          <p:attrName>fill.type</p:attrName>
                                        </p:attrNameLst>
                                      </p:cBhvr>
                                      <p:to>
                                        <p:strVal val="solid"/>
                                      </p:to>
                                    </p:set>
                                  </p:childTnLst>
                                </p:cTn>
                              </p:par>
                              <p:par>
                                <p:cTn id="35" presetID="10" presetClass="exit" presetSubtype="0" fill="hold" grpId="1" nodeType="withEffect">
                                  <p:stCondLst>
                                    <p:cond delay="0"/>
                                  </p:stCondLst>
                                  <p:childTnLst>
                                    <p:animEffect transition="out" filter="fade">
                                      <p:cBhvr>
                                        <p:cTn id="36" dur="500"/>
                                        <p:tgtEl>
                                          <p:spTgt spid="7"/>
                                        </p:tgtEl>
                                      </p:cBhvr>
                                    </p:animEffect>
                                    <p:set>
                                      <p:cBhvr>
                                        <p:cTn id="37" dur="1" fill="hold">
                                          <p:stCondLst>
                                            <p:cond delay="499"/>
                                          </p:stCondLst>
                                        </p:cTn>
                                        <p:tgtEl>
                                          <p:spTgt spid="7"/>
                                        </p:tgtEl>
                                        <p:attrNameLst>
                                          <p:attrName>style.visibility</p:attrName>
                                        </p:attrNameLst>
                                      </p:cBhvr>
                                      <p:to>
                                        <p:strVal val="hidden"/>
                                      </p:to>
                                    </p:set>
                                  </p:childTnLst>
                                </p:cTn>
                              </p:par>
                              <p:par>
                                <p:cTn id="38" presetID="1" presetClass="entr" presetSubtype="0" fill="hold" grpId="0" nodeType="withEffect">
                                  <p:stCondLst>
                                    <p:cond delay="0"/>
                                  </p:stCondLst>
                                  <p:childTnLst>
                                    <p:set>
                                      <p:cBhvr>
                                        <p:cTn id="39" dur="1" fill="hold">
                                          <p:stCondLst>
                                            <p:cond delay="0"/>
                                          </p:stCondLst>
                                        </p:cTn>
                                        <p:tgtEl>
                                          <p:spTgt spid="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6" presetClass="entr" presetSubtype="37"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barn(outVertical)">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7" presetClass="emph" presetSubtype="0" fill="remove" grpId="1" nodeType="clickEffect">
                                  <p:stCondLst>
                                    <p:cond delay="0"/>
                                  </p:stCondLst>
                                  <p:childTnLst>
                                    <p:animClr clrSpc="rgb" dir="cw">
                                      <p:cBhvr override="childStyle">
                                        <p:cTn id="58" dur="250" autoRev="1" fill="remove"/>
                                        <p:tgtEl>
                                          <p:spTgt spid="14"/>
                                        </p:tgtEl>
                                        <p:attrNameLst>
                                          <p:attrName>style.color</p:attrName>
                                        </p:attrNameLst>
                                      </p:cBhvr>
                                      <p:to>
                                        <a:schemeClr val="bg1"/>
                                      </p:to>
                                    </p:animClr>
                                    <p:animClr clrSpc="rgb" dir="cw">
                                      <p:cBhvr>
                                        <p:cTn id="59" dur="250" autoRev="1" fill="remove"/>
                                        <p:tgtEl>
                                          <p:spTgt spid="14"/>
                                        </p:tgtEl>
                                        <p:attrNameLst>
                                          <p:attrName>fillcolor</p:attrName>
                                        </p:attrNameLst>
                                      </p:cBhvr>
                                      <p:to>
                                        <a:schemeClr val="bg1"/>
                                      </p:to>
                                    </p:animClr>
                                    <p:set>
                                      <p:cBhvr>
                                        <p:cTn id="60" dur="250" autoRev="1" fill="remove"/>
                                        <p:tgtEl>
                                          <p:spTgt spid="14"/>
                                        </p:tgtEl>
                                        <p:attrNameLst>
                                          <p:attrName>fill.type</p:attrName>
                                        </p:attrNameLst>
                                      </p:cBhvr>
                                      <p:to>
                                        <p:strVal val="solid"/>
                                      </p:to>
                                    </p:set>
                                    <p:set>
                                      <p:cBhvr>
                                        <p:cTn id="61" dur="250" autoRev="1" fill="remove"/>
                                        <p:tgtEl>
                                          <p:spTgt spid="14"/>
                                        </p:tgtEl>
                                        <p:attrNameLst>
                                          <p:attrName>fill.on</p:attrName>
                                        </p:attrNameLst>
                                      </p:cBhvr>
                                      <p:to>
                                        <p:strVal val="true"/>
                                      </p:to>
                                    </p:set>
                                  </p:childTnLst>
                                </p:cTn>
                              </p:par>
                            </p:childTnLst>
                          </p:cTn>
                        </p:par>
                        <p:par>
                          <p:cTn id="62" fill="hold">
                            <p:stCondLst>
                              <p:cond delay="500"/>
                            </p:stCondLst>
                            <p:childTnLst>
                              <p:par>
                                <p:cTn id="63" presetID="21" presetClass="emph" presetSubtype="0" fill="hold" grpId="2" nodeType="afterEffect">
                                  <p:stCondLst>
                                    <p:cond delay="0"/>
                                  </p:stCondLst>
                                  <p:childTnLst>
                                    <p:animClr clrSpc="hsl" dir="cw">
                                      <p:cBhvr override="childStyle">
                                        <p:cTn id="64" dur="500" fill="hold"/>
                                        <p:tgtEl>
                                          <p:spTgt spid="14"/>
                                        </p:tgtEl>
                                        <p:attrNameLst>
                                          <p:attrName>style.color</p:attrName>
                                        </p:attrNameLst>
                                      </p:cBhvr>
                                      <p:by>
                                        <p:hsl h="7200000" s="0" l="0"/>
                                      </p:by>
                                    </p:animClr>
                                    <p:animClr clrSpc="hsl" dir="cw">
                                      <p:cBhvr>
                                        <p:cTn id="65" dur="500" fill="hold"/>
                                        <p:tgtEl>
                                          <p:spTgt spid="14"/>
                                        </p:tgtEl>
                                        <p:attrNameLst>
                                          <p:attrName>fillcolor</p:attrName>
                                        </p:attrNameLst>
                                      </p:cBhvr>
                                      <p:by>
                                        <p:hsl h="7200000" s="0" l="0"/>
                                      </p:by>
                                    </p:animClr>
                                    <p:animClr clrSpc="hsl" dir="cw">
                                      <p:cBhvr>
                                        <p:cTn id="66" dur="500" fill="hold"/>
                                        <p:tgtEl>
                                          <p:spTgt spid="14"/>
                                        </p:tgtEl>
                                        <p:attrNameLst>
                                          <p:attrName>stroke.color</p:attrName>
                                        </p:attrNameLst>
                                      </p:cBhvr>
                                      <p:by>
                                        <p:hsl h="7200000" s="0" l="0"/>
                                      </p:by>
                                    </p:animClr>
                                    <p:set>
                                      <p:cBhvr>
                                        <p:cTn id="67" dur="500" fill="hold"/>
                                        <p:tgtEl>
                                          <p:spTgt spid="14"/>
                                        </p:tgtEl>
                                        <p:attrNameLst>
                                          <p:attrName>fill.type</p:attrName>
                                        </p:attrNameLst>
                                      </p:cBhvr>
                                      <p:to>
                                        <p:strVal val="solid"/>
                                      </p:to>
                                    </p:set>
                                  </p:childTnLst>
                                </p:cTn>
                              </p:par>
                              <p:par>
                                <p:cTn id="68" presetID="10" presetClass="exit" presetSubtype="0" fill="hold" grpId="1" nodeType="withEffect">
                                  <p:stCondLst>
                                    <p:cond delay="0"/>
                                  </p:stCondLst>
                                  <p:childTnLst>
                                    <p:animEffect transition="out" filter="fade">
                                      <p:cBhvr>
                                        <p:cTn id="69" dur="500"/>
                                        <p:tgtEl>
                                          <p:spTgt spid="11"/>
                                        </p:tgtEl>
                                      </p:cBhvr>
                                    </p:animEffect>
                                    <p:set>
                                      <p:cBhvr>
                                        <p:cTn id="70" dur="1" fill="hold">
                                          <p:stCondLst>
                                            <p:cond delay="499"/>
                                          </p:stCondLst>
                                        </p:cTn>
                                        <p:tgtEl>
                                          <p:spTgt spid="11"/>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8" grpId="0" animBg="1"/>
      <p:bldP spid="8" grpId="1" animBg="1"/>
      <p:bldP spid="8" grpId="2" animBg="1"/>
      <p:bldP spid="9" grpId="0" animBg="1"/>
      <p:bldP spid="11" grpId="0" animBg="1"/>
      <p:bldP spid="11" grpId="1" animBg="1"/>
      <p:bldP spid="14" grpId="0" animBg="1"/>
      <p:bldP spid="14" grpId="1" animBg="1"/>
      <p:bldP spid="14" grpId="2" animBg="1"/>
      <p:bldP spid="20" grpId="0"/>
      <p:bldP spid="2" grpId="0" animBg="1"/>
      <p:bldP spid="3" grpId="0" animBg="1"/>
      <p:bldP spid="5" grpId="0" animBg="1"/>
      <p:bldP spid="21" grpId="0" animBg="1"/>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19869" y="791570"/>
            <a:ext cx="9266830" cy="4154984"/>
          </a:xfrm>
          <a:prstGeom prst="rect">
            <a:avLst/>
          </a:prstGeom>
          <a:noFill/>
        </p:spPr>
        <p:txBody>
          <a:bodyPr wrap="square" rtlCol="0">
            <a:spAutoFit/>
          </a:bodyPr>
          <a:lstStyle/>
          <a:p>
            <a:r>
              <a:rPr lang="en-US" sz="2400" dirty="0"/>
              <a:t>3. What forms are your sentences? Do you have at least two of each of the following? </a:t>
            </a:r>
          </a:p>
          <a:p>
            <a:endParaRPr lang="en-US" sz="2400" dirty="0"/>
          </a:p>
          <a:p>
            <a:r>
              <a:rPr lang="en-US" sz="2400" dirty="0"/>
              <a:t>Find and mark each type (3a, 3b, </a:t>
            </a:r>
            <a:r>
              <a:rPr lang="en-US" sz="2400" dirty="0" err="1"/>
              <a:t>etc</a:t>
            </a:r>
            <a:r>
              <a:rPr lang="en-US" sz="2400" dirty="0"/>
              <a:t>). </a:t>
            </a:r>
          </a:p>
          <a:p>
            <a:endParaRPr lang="en-US" sz="2400" dirty="0"/>
          </a:p>
          <a:p>
            <a:pPr marL="342900" indent="-342900">
              <a:lnSpc>
                <a:spcPct val="150000"/>
              </a:lnSpc>
              <a:buAutoNum type="alphaLcParenBoth"/>
            </a:pPr>
            <a:r>
              <a:rPr lang="en-US" sz="2400" dirty="0"/>
              <a:t> simple sentences </a:t>
            </a:r>
          </a:p>
          <a:p>
            <a:pPr marL="342900" indent="-342900">
              <a:lnSpc>
                <a:spcPct val="150000"/>
              </a:lnSpc>
              <a:buAutoNum type="alphaLcParenBoth"/>
            </a:pPr>
            <a:r>
              <a:rPr lang="en-US" sz="2400" dirty="0"/>
              <a:t> compound sentences </a:t>
            </a:r>
          </a:p>
          <a:p>
            <a:pPr marL="342900" indent="-342900">
              <a:lnSpc>
                <a:spcPct val="150000"/>
              </a:lnSpc>
              <a:buAutoNum type="alphaLcParenBoth"/>
            </a:pPr>
            <a:r>
              <a:rPr lang="en-US" sz="2400" dirty="0"/>
              <a:t> complex sentences </a:t>
            </a:r>
          </a:p>
          <a:p>
            <a:pPr marL="342900" indent="-342900">
              <a:lnSpc>
                <a:spcPct val="150000"/>
              </a:lnSpc>
              <a:buAutoNum type="alphaLcParenBoth"/>
            </a:pPr>
            <a:r>
              <a:rPr lang="en-US" sz="2400" dirty="0"/>
              <a:t> compound-complex sentences</a:t>
            </a:r>
          </a:p>
        </p:txBody>
      </p:sp>
    </p:spTree>
    <p:extLst>
      <p:ext uri="{BB962C8B-B14F-4D97-AF65-F5344CB8AC3E}">
        <p14:creationId xmlns:p14="http://schemas.microsoft.com/office/powerpoint/2010/main" val="4268443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630" y="368488"/>
            <a:ext cx="9621671" cy="6393097"/>
          </a:xfrm>
          <a:prstGeom prst="rect">
            <a:avLst/>
          </a:prstGeom>
          <a:noFill/>
        </p:spPr>
        <p:txBody>
          <a:bodyPr wrap="square" rtlCol="0">
            <a:spAutoFit/>
          </a:bodyPr>
          <a:lstStyle/>
          <a:p>
            <a:pPr>
              <a:lnSpc>
                <a:spcPct val="250000"/>
              </a:lnSpc>
            </a:pPr>
            <a:r>
              <a:rPr lang="en-US" sz="2400" dirty="0"/>
              <a:t>I found the shirt hanging on the back of a chair in the cook shed when we came home from the funeral. It had been a beautiful day when he last wore it. We had cut the last of the corn, gathered pumpkins, and picked the last of the green beans. Then he took the kids down the ridge to pick apples, and the warmth of the day combined with the heat from his labor forced him to remove it.</a:t>
            </a:r>
          </a:p>
        </p:txBody>
      </p:sp>
    </p:spTree>
    <p:extLst>
      <p:ext uri="{BB962C8B-B14F-4D97-AF65-F5344CB8AC3E}">
        <p14:creationId xmlns:p14="http://schemas.microsoft.com/office/powerpoint/2010/main" val="227628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6660107" y="2497540"/>
            <a:ext cx="13648" cy="4135272"/>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446663" y="288605"/>
            <a:ext cx="10743062" cy="1280890"/>
          </a:xfrm>
        </p:spPr>
        <p:txBody>
          <a:bodyPr>
            <a:normAutofit fontScale="90000"/>
          </a:bodyPr>
          <a:lstStyle/>
          <a:p>
            <a:r>
              <a:rPr lang="en-US" dirty="0"/>
              <a:t>I found the shirt hanging on the back of a chair in the cook shed when we came home from the funeral.</a:t>
            </a:r>
          </a:p>
        </p:txBody>
      </p:sp>
      <p:sp>
        <p:nvSpPr>
          <p:cNvPr id="6" name="Rectangle 5"/>
          <p:cNvSpPr/>
          <p:nvPr/>
        </p:nvSpPr>
        <p:spPr>
          <a:xfrm>
            <a:off x="2702257" y="1405719"/>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a subordinate (dependent) clause?</a:t>
            </a:r>
          </a:p>
        </p:txBody>
      </p:sp>
      <p:sp>
        <p:nvSpPr>
          <p:cNvPr id="7" name="Rectangle 6"/>
          <p:cNvSpPr/>
          <p:nvPr/>
        </p:nvSpPr>
        <p:spPr>
          <a:xfrm>
            <a:off x="3070742" y="276878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8573069" y="275684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2702257" y="3714465"/>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more than one independent clause?</a:t>
            </a:r>
          </a:p>
        </p:txBody>
      </p:sp>
      <p:sp>
        <p:nvSpPr>
          <p:cNvPr id="10" name="Rectangle 9"/>
          <p:cNvSpPr/>
          <p:nvPr/>
        </p:nvSpPr>
        <p:spPr>
          <a:xfrm>
            <a:off x="1767234" y="503829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1" name="Rectangle 10"/>
          <p:cNvSpPr/>
          <p:nvPr/>
        </p:nvSpPr>
        <p:spPr>
          <a:xfrm>
            <a:off x="7303826"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3" name="Rectangle 12"/>
          <p:cNvSpPr/>
          <p:nvPr/>
        </p:nvSpPr>
        <p:spPr>
          <a:xfrm>
            <a:off x="4289947"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4" name="Rectangle 13"/>
          <p:cNvSpPr/>
          <p:nvPr/>
        </p:nvSpPr>
        <p:spPr>
          <a:xfrm>
            <a:off x="9612572" y="5038297"/>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7" name="TextBox 16"/>
          <p:cNvSpPr txBox="1"/>
          <p:nvPr/>
        </p:nvSpPr>
        <p:spPr>
          <a:xfrm>
            <a:off x="1767234" y="5800299"/>
            <a:ext cx="1651379" cy="369332"/>
          </a:xfrm>
          <a:prstGeom prst="rect">
            <a:avLst/>
          </a:prstGeom>
          <a:noFill/>
        </p:spPr>
        <p:txBody>
          <a:bodyPr wrap="square" rtlCol="0">
            <a:spAutoFit/>
          </a:bodyPr>
          <a:lstStyle/>
          <a:p>
            <a:pPr algn="ctr"/>
            <a:r>
              <a:rPr lang="en-US" dirty="0"/>
              <a:t>simple</a:t>
            </a:r>
          </a:p>
        </p:txBody>
      </p:sp>
      <p:sp>
        <p:nvSpPr>
          <p:cNvPr id="18" name="TextBox 17"/>
          <p:cNvSpPr txBox="1"/>
          <p:nvPr/>
        </p:nvSpPr>
        <p:spPr>
          <a:xfrm>
            <a:off x="4289947" y="5800299"/>
            <a:ext cx="1651379" cy="369332"/>
          </a:xfrm>
          <a:prstGeom prst="rect">
            <a:avLst/>
          </a:prstGeom>
          <a:noFill/>
        </p:spPr>
        <p:txBody>
          <a:bodyPr wrap="square" rtlCol="0">
            <a:spAutoFit/>
          </a:bodyPr>
          <a:lstStyle/>
          <a:p>
            <a:pPr algn="ctr"/>
            <a:r>
              <a:rPr lang="en-US" dirty="0"/>
              <a:t>compound</a:t>
            </a:r>
          </a:p>
        </p:txBody>
      </p:sp>
      <p:sp>
        <p:nvSpPr>
          <p:cNvPr id="19" name="TextBox 18"/>
          <p:cNvSpPr txBox="1"/>
          <p:nvPr/>
        </p:nvSpPr>
        <p:spPr>
          <a:xfrm>
            <a:off x="7303825" y="5800299"/>
            <a:ext cx="1651379" cy="369332"/>
          </a:xfrm>
          <a:prstGeom prst="rect">
            <a:avLst/>
          </a:prstGeom>
          <a:noFill/>
        </p:spPr>
        <p:txBody>
          <a:bodyPr wrap="square" rtlCol="0">
            <a:spAutoFit/>
          </a:bodyPr>
          <a:lstStyle/>
          <a:p>
            <a:pPr algn="ctr"/>
            <a:r>
              <a:rPr lang="en-US" dirty="0"/>
              <a:t>complex</a:t>
            </a:r>
          </a:p>
        </p:txBody>
      </p:sp>
      <p:sp>
        <p:nvSpPr>
          <p:cNvPr id="20" name="TextBox 19"/>
          <p:cNvSpPr txBox="1"/>
          <p:nvPr/>
        </p:nvSpPr>
        <p:spPr>
          <a:xfrm>
            <a:off x="9612571" y="5800299"/>
            <a:ext cx="1651379" cy="646331"/>
          </a:xfrm>
          <a:prstGeom prst="rect">
            <a:avLst/>
          </a:prstGeom>
          <a:noFill/>
        </p:spPr>
        <p:txBody>
          <a:bodyPr wrap="square" rtlCol="0">
            <a:spAutoFit/>
          </a:bodyPr>
          <a:lstStyle/>
          <a:p>
            <a:pPr algn="ctr"/>
            <a:r>
              <a:rPr lang="en-US" dirty="0"/>
              <a:t>compound-complex</a:t>
            </a:r>
          </a:p>
        </p:txBody>
      </p:sp>
    </p:spTree>
    <p:extLst>
      <p:ext uri="{BB962C8B-B14F-4D97-AF65-F5344CB8AC3E}">
        <p14:creationId xmlns:p14="http://schemas.microsoft.com/office/powerpoint/2010/main" val="3979724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630" y="368488"/>
            <a:ext cx="9621671" cy="6393097"/>
          </a:xfrm>
          <a:prstGeom prst="rect">
            <a:avLst/>
          </a:prstGeom>
          <a:noFill/>
        </p:spPr>
        <p:txBody>
          <a:bodyPr wrap="square" rtlCol="0">
            <a:spAutoFit/>
          </a:bodyPr>
          <a:lstStyle/>
          <a:p>
            <a:pPr>
              <a:lnSpc>
                <a:spcPct val="250000"/>
              </a:lnSpc>
            </a:pPr>
            <a:r>
              <a:rPr lang="en-US" sz="2400" dirty="0"/>
              <a:t>I found the shirt hanging on the back of a chair in the cook shed when we came home from the funeral. It had been a beautiful day when he last wore it. We had cut the last of the corn, gathered pumpkins, and picked the last of the green beans. Then he took the kids down the ridge to pick apples, and the warmth of the day combined with the heat from his labor forced him to remove it.</a:t>
            </a:r>
          </a:p>
        </p:txBody>
      </p:sp>
      <p:sp>
        <p:nvSpPr>
          <p:cNvPr id="4" name="TextBox 3"/>
          <p:cNvSpPr txBox="1"/>
          <p:nvPr/>
        </p:nvSpPr>
        <p:spPr>
          <a:xfrm>
            <a:off x="4995081" y="518615"/>
            <a:ext cx="518615" cy="369332"/>
          </a:xfrm>
          <a:prstGeom prst="rect">
            <a:avLst/>
          </a:prstGeom>
          <a:noFill/>
        </p:spPr>
        <p:txBody>
          <a:bodyPr wrap="square" lIns="91440" tIns="45720" rIns="91440" bIns="45720" rtlCol="0" anchor="t">
            <a:spAutoFit/>
          </a:bodyPr>
          <a:lstStyle/>
          <a:p>
            <a:r>
              <a:rPr lang="en-US" b="1"/>
              <a:t>3c</a:t>
            </a:r>
            <a:endParaRPr lang="en-US" b="1" dirty="0"/>
          </a:p>
        </p:txBody>
      </p:sp>
    </p:spTree>
    <p:extLst>
      <p:ext uri="{BB962C8B-B14F-4D97-AF65-F5344CB8AC3E}">
        <p14:creationId xmlns:p14="http://schemas.microsoft.com/office/powerpoint/2010/main" val="888906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6660107" y="2497540"/>
            <a:ext cx="13648" cy="4135272"/>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767233" y="288605"/>
            <a:ext cx="9314749" cy="1280890"/>
          </a:xfrm>
        </p:spPr>
        <p:txBody>
          <a:bodyPr>
            <a:normAutofit/>
          </a:bodyPr>
          <a:lstStyle/>
          <a:p>
            <a:r>
              <a:rPr lang="en-US" dirty="0"/>
              <a:t>It had been a beautiful day when he last wore it.</a:t>
            </a:r>
          </a:p>
        </p:txBody>
      </p:sp>
      <p:sp>
        <p:nvSpPr>
          <p:cNvPr id="6" name="Rectangle 5"/>
          <p:cNvSpPr/>
          <p:nvPr/>
        </p:nvSpPr>
        <p:spPr>
          <a:xfrm>
            <a:off x="2702257" y="1405719"/>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a subordinate (dependent) clause?</a:t>
            </a:r>
          </a:p>
        </p:txBody>
      </p:sp>
      <p:sp>
        <p:nvSpPr>
          <p:cNvPr id="7" name="Rectangle 6"/>
          <p:cNvSpPr/>
          <p:nvPr/>
        </p:nvSpPr>
        <p:spPr>
          <a:xfrm>
            <a:off x="3070742" y="276878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8573069" y="275684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2702257" y="3714465"/>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more than one independent clause?</a:t>
            </a:r>
          </a:p>
        </p:txBody>
      </p:sp>
      <p:sp>
        <p:nvSpPr>
          <p:cNvPr id="10" name="Rectangle 9"/>
          <p:cNvSpPr/>
          <p:nvPr/>
        </p:nvSpPr>
        <p:spPr>
          <a:xfrm>
            <a:off x="1767234" y="503829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1" name="Rectangle 10"/>
          <p:cNvSpPr/>
          <p:nvPr/>
        </p:nvSpPr>
        <p:spPr>
          <a:xfrm>
            <a:off x="7303826"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3" name="Rectangle 12"/>
          <p:cNvSpPr/>
          <p:nvPr/>
        </p:nvSpPr>
        <p:spPr>
          <a:xfrm>
            <a:off x="4289947"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4" name="Rectangle 13"/>
          <p:cNvSpPr/>
          <p:nvPr/>
        </p:nvSpPr>
        <p:spPr>
          <a:xfrm>
            <a:off x="9612572" y="5038297"/>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7" name="TextBox 16"/>
          <p:cNvSpPr txBox="1"/>
          <p:nvPr/>
        </p:nvSpPr>
        <p:spPr>
          <a:xfrm>
            <a:off x="1767234" y="5800299"/>
            <a:ext cx="1651379" cy="369332"/>
          </a:xfrm>
          <a:prstGeom prst="rect">
            <a:avLst/>
          </a:prstGeom>
          <a:noFill/>
        </p:spPr>
        <p:txBody>
          <a:bodyPr wrap="square" rtlCol="0">
            <a:spAutoFit/>
          </a:bodyPr>
          <a:lstStyle/>
          <a:p>
            <a:pPr algn="ctr"/>
            <a:r>
              <a:rPr lang="en-US" dirty="0"/>
              <a:t>simple</a:t>
            </a:r>
          </a:p>
        </p:txBody>
      </p:sp>
      <p:sp>
        <p:nvSpPr>
          <p:cNvPr id="18" name="TextBox 17"/>
          <p:cNvSpPr txBox="1"/>
          <p:nvPr/>
        </p:nvSpPr>
        <p:spPr>
          <a:xfrm>
            <a:off x="4289947" y="5800299"/>
            <a:ext cx="1651379" cy="369332"/>
          </a:xfrm>
          <a:prstGeom prst="rect">
            <a:avLst/>
          </a:prstGeom>
          <a:noFill/>
        </p:spPr>
        <p:txBody>
          <a:bodyPr wrap="square" rtlCol="0">
            <a:spAutoFit/>
          </a:bodyPr>
          <a:lstStyle/>
          <a:p>
            <a:pPr algn="ctr"/>
            <a:r>
              <a:rPr lang="en-US" dirty="0"/>
              <a:t>compound</a:t>
            </a:r>
          </a:p>
        </p:txBody>
      </p:sp>
      <p:sp>
        <p:nvSpPr>
          <p:cNvPr id="19" name="TextBox 18"/>
          <p:cNvSpPr txBox="1"/>
          <p:nvPr/>
        </p:nvSpPr>
        <p:spPr>
          <a:xfrm>
            <a:off x="7303825" y="5800299"/>
            <a:ext cx="1651379" cy="369332"/>
          </a:xfrm>
          <a:prstGeom prst="rect">
            <a:avLst/>
          </a:prstGeom>
          <a:noFill/>
        </p:spPr>
        <p:txBody>
          <a:bodyPr wrap="square" rtlCol="0">
            <a:spAutoFit/>
          </a:bodyPr>
          <a:lstStyle/>
          <a:p>
            <a:pPr algn="ctr"/>
            <a:r>
              <a:rPr lang="en-US" dirty="0"/>
              <a:t>complex</a:t>
            </a:r>
          </a:p>
        </p:txBody>
      </p:sp>
      <p:sp>
        <p:nvSpPr>
          <p:cNvPr id="20" name="TextBox 19"/>
          <p:cNvSpPr txBox="1"/>
          <p:nvPr/>
        </p:nvSpPr>
        <p:spPr>
          <a:xfrm>
            <a:off x="9612571" y="5800299"/>
            <a:ext cx="1651379" cy="646331"/>
          </a:xfrm>
          <a:prstGeom prst="rect">
            <a:avLst/>
          </a:prstGeom>
          <a:noFill/>
        </p:spPr>
        <p:txBody>
          <a:bodyPr wrap="square" rtlCol="0">
            <a:spAutoFit/>
          </a:bodyPr>
          <a:lstStyle/>
          <a:p>
            <a:pPr algn="ctr"/>
            <a:r>
              <a:rPr lang="en-US" dirty="0"/>
              <a:t>compound-complex</a:t>
            </a:r>
          </a:p>
        </p:txBody>
      </p:sp>
    </p:spTree>
    <p:extLst>
      <p:ext uri="{BB962C8B-B14F-4D97-AF65-F5344CB8AC3E}">
        <p14:creationId xmlns:p14="http://schemas.microsoft.com/office/powerpoint/2010/main" val="68499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745BF-F057-46A7-BB53-2ED7D0115E9B}"/>
              </a:ext>
            </a:extLst>
          </p:cNvPr>
          <p:cNvSpPr>
            <a:spLocks noGrp="1"/>
          </p:cNvSpPr>
          <p:nvPr>
            <p:ph type="title"/>
          </p:nvPr>
        </p:nvSpPr>
        <p:spPr/>
        <p:txBody>
          <a:bodyPr/>
          <a:lstStyle/>
          <a:p>
            <a:r>
              <a:rPr lang="en-US"/>
              <a:t>Why do we need sentence variety?</a:t>
            </a:r>
          </a:p>
        </p:txBody>
      </p:sp>
      <p:sp>
        <p:nvSpPr>
          <p:cNvPr id="3" name="Content Placeholder 2">
            <a:extLst>
              <a:ext uri="{FF2B5EF4-FFF2-40B4-BE49-F238E27FC236}">
                <a16:creationId xmlns:a16="http://schemas.microsoft.com/office/drawing/2014/main" id="{752E7EA1-F933-4549-B310-E930312D5335}"/>
              </a:ext>
            </a:extLst>
          </p:cNvPr>
          <p:cNvSpPr>
            <a:spLocks noGrp="1"/>
          </p:cNvSpPr>
          <p:nvPr>
            <p:ph idx="1"/>
          </p:nvPr>
        </p:nvSpPr>
        <p:spPr/>
        <p:txBody>
          <a:bodyPr vert="horz" lIns="91440" tIns="45720" rIns="91440" bIns="45720" rtlCol="0" anchor="t">
            <a:normAutofit/>
          </a:bodyPr>
          <a:lstStyle/>
          <a:p>
            <a:r>
              <a:rPr lang="en-US" sz="2400"/>
              <a:t>To make your writing more interesting!</a:t>
            </a:r>
          </a:p>
          <a:p>
            <a:r>
              <a:rPr lang="en-US" sz="2400"/>
              <a:t>Too many simple sentences will make your writing seem choppy and immature.</a:t>
            </a:r>
            <a:endParaRPr lang="en-US" sz="2400">
              <a:solidFill>
                <a:schemeClr val="tx1"/>
              </a:solidFill>
            </a:endParaRPr>
          </a:p>
          <a:p>
            <a:r>
              <a:rPr lang="en-US" sz="2400"/>
              <a:t>Too many long sentences are hard to understand.</a:t>
            </a:r>
            <a:endParaRPr lang="en-US" sz="2400">
              <a:solidFill>
                <a:schemeClr val="tx1"/>
              </a:solidFill>
            </a:endParaRPr>
          </a:p>
          <a:p>
            <a:pPr marL="0" indent="0">
              <a:buNone/>
            </a:pPr>
            <a:endParaRPr lang="en-US" sz="2400"/>
          </a:p>
        </p:txBody>
      </p:sp>
    </p:spTree>
    <p:extLst>
      <p:ext uri="{BB962C8B-B14F-4D97-AF65-F5344CB8AC3E}">
        <p14:creationId xmlns:p14="http://schemas.microsoft.com/office/powerpoint/2010/main" val="1460714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630" y="368488"/>
            <a:ext cx="9621671" cy="6393097"/>
          </a:xfrm>
          <a:prstGeom prst="rect">
            <a:avLst/>
          </a:prstGeom>
          <a:noFill/>
        </p:spPr>
        <p:txBody>
          <a:bodyPr wrap="square" rtlCol="0">
            <a:spAutoFit/>
          </a:bodyPr>
          <a:lstStyle/>
          <a:p>
            <a:pPr>
              <a:lnSpc>
                <a:spcPct val="250000"/>
              </a:lnSpc>
            </a:pPr>
            <a:r>
              <a:rPr lang="en-US" sz="2400" dirty="0"/>
              <a:t>I found the shirt hanging on the back of a chair in the cook shed when we came home from the funeral. It had been a beautiful day when he last wore it. We had cut the last of the corn, gathered pumpkins, and picked the last of the green beans. Then he took the kids down the ridge to pick apples, and the warmth of the day combined with the heat from his labor forced him to remove it.</a:t>
            </a:r>
          </a:p>
        </p:txBody>
      </p:sp>
      <p:sp>
        <p:nvSpPr>
          <p:cNvPr id="4" name="TextBox 3"/>
          <p:cNvSpPr txBox="1"/>
          <p:nvPr/>
        </p:nvSpPr>
        <p:spPr>
          <a:xfrm>
            <a:off x="4995081" y="518615"/>
            <a:ext cx="518615" cy="369332"/>
          </a:xfrm>
          <a:prstGeom prst="rect">
            <a:avLst/>
          </a:prstGeom>
          <a:noFill/>
        </p:spPr>
        <p:txBody>
          <a:bodyPr wrap="square" lIns="91440" tIns="45720" rIns="91440" bIns="45720" rtlCol="0" anchor="t">
            <a:spAutoFit/>
          </a:bodyPr>
          <a:lstStyle/>
          <a:p>
            <a:r>
              <a:rPr lang="en-US" b="1"/>
              <a:t>3c</a:t>
            </a:r>
            <a:endParaRPr lang="en-US" b="1" dirty="0"/>
          </a:p>
        </p:txBody>
      </p:sp>
      <p:sp>
        <p:nvSpPr>
          <p:cNvPr id="5" name="TextBox 4"/>
          <p:cNvSpPr txBox="1"/>
          <p:nvPr/>
        </p:nvSpPr>
        <p:spPr>
          <a:xfrm>
            <a:off x="4164842" y="2295098"/>
            <a:ext cx="518615" cy="369332"/>
          </a:xfrm>
          <a:prstGeom prst="rect">
            <a:avLst/>
          </a:prstGeom>
          <a:noFill/>
        </p:spPr>
        <p:txBody>
          <a:bodyPr wrap="square" rtlCol="0">
            <a:spAutoFit/>
          </a:bodyPr>
          <a:lstStyle/>
          <a:p>
            <a:r>
              <a:rPr lang="en-US" b="1" dirty="0"/>
              <a:t>3c</a:t>
            </a:r>
          </a:p>
        </p:txBody>
      </p:sp>
    </p:spTree>
    <p:extLst>
      <p:ext uri="{BB962C8B-B14F-4D97-AF65-F5344CB8AC3E}">
        <p14:creationId xmlns:p14="http://schemas.microsoft.com/office/powerpoint/2010/main" val="3638751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6660107" y="2497540"/>
            <a:ext cx="13648" cy="4135272"/>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767233" y="288605"/>
            <a:ext cx="10283740" cy="1280890"/>
          </a:xfrm>
        </p:spPr>
        <p:txBody>
          <a:bodyPr>
            <a:normAutofit fontScale="90000"/>
          </a:bodyPr>
          <a:lstStyle/>
          <a:p>
            <a:r>
              <a:rPr lang="en-US" dirty="0"/>
              <a:t>We had cut the last of the corn, gathered pumpkins, and picked the last of the green beans. </a:t>
            </a:r>
          </a:p>
        </p:txBody>
      </p:sp>
      <p:sp>
        <p:nvSpPr>
          <p:cNvPr id="6" name="Rectangle 5"/>
          <p:cNvSpPr/>
          <p:nvPr/>
        </p:nvSpPr>
        <p:spPr>
          <a:xfrm>
            <a:off x="2702257" y="1405719"/>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a subordinate (dependent) clause?</a:t>
            </a:r>
          </a:p>
        </p:txBody>
      </p:sp>
      <p:sp>
        <p:nvSpPr>
          <p:cNvPr id="7" name="Rectangle 6"/>
          <p:cNvSpPr/>
          <p:nvPr/>
        </p:nvSpPr>
        <p:spPr>
          <a:xfrm>
            <a:off x="3070742" y="276878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8573069" y="275684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2702257" y="3714465"/>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more than one independent clause?</a:t>
            </a:r>
          </a:p>
        </p:txBody>
      </p:sp>
      <p:sp>
        <p:nvSpPr>
          <p:cNvPr id="10" name="Rectangle 9"/>
          <p:cNvSpPr/>
          <p:nvPr/>
        </p:nvSpPr>
        <p:spPr>
          <a:xfrm>
            <a:off x="1767234" y="503829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1" name="Rectangle 10"/>
          <p:cNvSpPr/>
          <p:nvPr/>
        </p:nvSpPr>
        <p:spPr>
          <a:xfrm>
            <a:off x="7303826"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3" name="Rectangle 12"/>
          <p:cNvSpPr/>
          <p:nvPr/>
        </p:nvSpPr>
        <p:spPr>
          <a:xfrm>
            <a:off x="4289947"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4" name="Rectangle 13"/>
          <p:cNvSpPr/>
          <p:nvPr/>
        </p:nvSpPr>
        <p:spPr>
          <a:xfrm>
            <a:off x="9612572" y="5038297"/>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7" name="TextBox 16"/>
          <p:cNvSpPr txBox="1"/>
          <p:nvPr/>
        </p:nvSpPr>
        <p:spPr>
          <a:xfrm>
            <a:off x="1767234" y="5800299"/>
            <a:ext cx="1651379" cy="369332"/>
          </a:xfrm>
          <a:prstGeom prst="rect">
            <a:avLst/>
          </a:prstGeom>
          <a:noFill/>
        </p:spPr>
        <p:txBody>
          <a:bodyPr wrap="square" rtlCol="0">
            <a:spAutoFit/>
          </a:bodyPr>
          <a:lstStyle/>
          <a:p>
            <a:pPr algn="ctr"/>
            <a:r>
              <a:rPr lang="en-US" dirty="0"/>
              <a:t>simple</a:t>
            </a:r>
          </a:p>
        </p:txBody>
      </p:sp>
      <p:sp>
        <p:nvSpPr>
          <p:cNvPr id="18" name="TextBox 17"/>
          <p:cNvSpPr txBox="1"/>
          <p:nvPr/>
        </p:nvSpPr>
        <p:spPr>
          <a:xfrm>
            <a:off x="4289947" y="5800299"/>
            <a:ext cx="1651379" cy="369332"/>
          </a:xfrm>
          <a:prstGeom prst="rect">
            <a:avLst/>
          </a:prstGeom>
          <a:noFill/>
        </p:spPr>
        <p:txBody>
          <a:bodyPr wrap="square" rtlCol="0">
            <a:spAutoFit/>
          </a:bodyPr>
          <a:lstStyle/>
          <a:p>
            <a:pPr algn="ctr"/>
            <a:r>
              <a:rPr lang="en-US" dirty="0"/>
              <a:t>compound</a:t>
            </a:r>
          </a:p>
        </p:txBody>
      </p:sp>
      <p:sp>
        <p:nvSpPr>
          <p:cNvPr id="19" name="TextBox 18"/>
          <p:cNvSpPr txBox="1"/>
          <p:nvPr/>
        </p:nvSpPr>
        <p:spPr>
          <a:xfrm>
            <a:off x="7303825" y="5800299"/>
            <a:ext cx="1651379" cy="369332"/>
          </a:xfrm>
          <a:prstGeom prst="rect">
            <a:avLst/>
          </a:prstGeom>
          <a:noFill/>
        </p:spPr>
        <p:txBody>
          <a:bodyPr wrap="square" rtlCol="0">
            <a:spAutoFit/>
          </a:bodyPr>
          <a:lstStyle/>
          <a:p>
            <a:pPr algn="ctr"/>
            <a:r>
              <a:rPr lang="en-US" dirty="0"/>
              <a:t>complex</a:t>
            </a:r>
          </a:p>
        </p:txBody>
      </p:sp>
      <p:sp>
        <p:nvSpPr>
          <p:cNvPr id="20" name="TextBox 19"/>
          <p:cNvSpPr txBox="1"/>
          <p:nvPr/>
        </p:nvSpPr>
        <p:spPr>
          <a:xfrm>
            <a:off x="9612571" y="5800299"/>
            <a:ext cx="1651379" cy="646331"/>
          </a:xfrm>
          <a:prstGeom prst="rect">
            <a:avLst/>
          </a:prstGeom>
          <a:noFill/>
        </p:spPr>
        <p:txBody>
          <a:bodyPr wrap="square" rtlCol="0">
            <a:spAutoFit/>
          </a:bodyPr>
          <a:lstStyle/>
          <a:p>
            <a:pPr algn="ctr"/>
            <a:r>
              <a:rPr lang="en-US" dirty="0"/>
              <a:t>compound-complex</a:t>
            </a:r>
          </a:p>
        </p:txBody>
      </p:sp>
    </p:spTree>
    <p:extLst>
      <p:ext uri="{BB962C8B-B14F-4D97-AF65-F5344CB8AC3E}">
        <p14:creationId xmlns:p14="http://schemas.microsoft.com/office/powerpoint/2010/main" val="2549798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630" y="368488"/>
            <a:ext cx="9621671" cy="6393097"/>
          </a:xfrm>
          <a:prstGeom prst="rect">
            <a:avLst/>
          </a:prstGeom>
          <a:noFill/>
        </p:spPr>
        <p:txBody>
          <a:bodyPr wrap="square" rtlCol="0">
            <a:spAutoFit/>
          </a:bodyPr>
          <a:lstStyle/>
          <a:p>
            <a:pPr>
              <a:lnSpc>
                <a:spcPct val="250000"/>
              </a:lnSpc>
            </a:pPr>
            <a:r>
              <a:rPr lang="en-US" sz="2400" dirty="0"/>
              <a:t>I found the shirt hanging on the back of a chair in the cook shed when we came home from the funeral. It had been a beautiful day when he last wore it. We had cut the last of the corn, gathered pumpkins, and picked the last of the green beans. Then he took the kids down the ridge to pick apples, and the warmth of the day combined with the heat from his labor forced him to remove it.</a:t>
            </a:r>
          </a:p>
        </p:txBody>
      </p:sp>
      <p:sp>
        <p:nvSpPr>
          <p:cNvPr id="4" name="TextBox 3"/>
          <p:cNvSpPr txBox="1"/>
          <p:nvPr/>
        </p:nvSpPr>
        <p:spPr>
          <a:xfrm>
            <a:off x="4995081" y="518615"/>
            <a:ext cx="518615" cy="369332"/>
          </a:xfrm>
          <a:prstGeom prst="rect">
            <a:avLst/>
          </a:prstGeom>
          <a:noFill/>
        </p:spPr>
        <p:txBody>
          <a:bodyPr wrap="square" lIns="91440" tIns="45720" rIns="91440" bIns="45720" rtlCol="0" anchor="t">
            <a:spAutoFit/>
          </a:bodyPr>
          <a:lstStyle/>
          <a:p>
            <a:r>
              <a:rPr lang="en-US" b="1"/>
              <a:t>3c</a:t>
            </a:r>
            <a:endParaRPr lang="en-US" b="1" dirty="0"/>
          </a:p>
        </p:txBody>
      </p:sp>
      <p:sp>
        <p:nvSpPr>
          <p:cNvPr id="5" name="TextBox 4"/>
          <p:cNvSpPr txBox="1"/>
          <p:nvPr/>
        </p:nvSpPr>
        <p:spPr>
          <a:xfrm>
            <a:off x="4164842" y="2295098"/>
            <a:ext cx="518615" cy="369332"/>
          </a:xfrm>
          <a:prstGeom prst="rect">
            <a:avLst/>
          </a:prstGeom>
          <a:noFill/>
        </p:spPr>
        <p:txBody>
          <a:bodyPr wrap="square" rtlCol="0">
            <a:spAutoFit/>
          </a:bodyPr>
          <a:lstStyle/>
          <a:p>
            <a:r>
              <a:rPr lang="en-US" b="1" dirty="0"/>
              <a:t>3c</a:t>
            </a:r>
          </a:p>
        </p:txBody>
      </p:sp>
      <p:sp>
        <p:nvSpPr>
          <p:cNvPr id="6" name="TextBox 5"/>
          <p:cNvSpPr txBox="1"/>
          <p:nvPr/>
        </p:nvSpPr>
        <p:spPr>
          <a:xfrm>
            <a:off x="8668603" y="2295098"/>
            <a:ext cx="518615" cy="369332"/>
          </a:xfrm>
          <a:prstGeom prst="rect">
            <a:avLst/>
          </a:prstGeom>
          <a:noFill/>
        </p:spPr>
        <p:txBody>
          <a:bodyPr wrap="square" rtlCol="0">
            <a:spAutoFit/>
          </a:bodyPr>
          <a:lstStyle/>
          <a:p>
            <a:r>
              <a:rPr lang="en-US" b="1" dirty="0"/>
              <a:t>3a</a:t>
            </a:r>
          </a:p>
        </p:txBody>
      </p:sp>
    </p:spTree>
    <p:extLst>
      <p:ext uri="{BB962C8B-B14F-4D97-AF65-F5344CB8AC3E}">
        <p14:creationId xmlns:p14="http://schemas.microsoft.com/office/powerpoint/2010/main" val="2503835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6660107" y="2497540"/>
            <a:ext cx="13648" cy="4135272"/>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750249" y="-32257"/>
            <a:ext cx="10283740" cy="1280890"/>
          </a:xfrm>
        </p:spPr>
        <p:txBody>
          <a:bodyPr>
            <a:normAutofit fontScale="90000"/>
          </a:bodyPr>
          <a:lstStyle/>
          <a:p>
            <a:r>
              <a:rPr lang="en-US" dirty="0"/>
              <a:t>Then he took the kids down the ridge to pick apples, and the warmth of the day combined with the heat from his labor forced him to remove it.</a:t>
            </a:r>
          </a:p>
        </p:txBody>
      </p:sp>
      <p:sp>
        <p:nvSpPr>
          <p:cNvPr id="6" name="Rectangle 5"/>
          <p:cNvSpPr/>
          <p:nvPr/>
        </p:nvSpPr>
        <p:spPr>
          <a:xfrm>
            <a:off x="2702257" y="1405719"/>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a subordinate (dependent) clause?</a:t>
            </a:r>
          </a:p>
        </p:txBody>
      </p:sp>
      <p:sp>
        <p:nvSpPr>
          <p:cNvPr id="7" name="Rectangle 6"/>
          <p:cNvSpPr/>
          <p:nvPr/>
        </p:nvSpPr>
        <p:spPr>
          <a:xfrm>
            <a:off x="3070742" y="276878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8573069" y="275684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2702257" y="3714465"/>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more than one independent clause?</a:t>
            </a:r>
          </a:p>
        </p:txBody>
      </p:sp>
      <p:sp>
        <p:nvSpPr>
          <p:cNvPr id="10" name="Rectangle 9"/>
          <p:cNvSpPr/>
          <p:nvPr/>
        </p:nvSpPr>
        <p:spPr>
          <a:xfrm>
            <a:off x="1767234" y="503829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1" name="Rectangle 10"/>
          <p:cNvSpPr/>
          <p:nvPr/>
        </p:nvSpPr>
        <p:spPr>
          <a:xfrm>
            <a:off x="7303826"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3" name="Rectangle 12"/>
          <p:cNvSpPr/>
          <p:nvPr/>
        </p:nvSpPr>
        <p:spPr>
          <a:xfrm>
            <a:off x="4289947"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4" name="Rectangle 13"/>
          <p:cNvSpPr/>
          <p:nvPr/>
        </p:nvSpPr>
        <p:spPr>
          <a:xfrm>
            <a:off x="9612572" y="5038297"/>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7" name="TextBox 16"/>
          <p:cNvSpPr txBox="1"/>
          <p:nvPr/>
        </p:nvSpPr>
        <p:spPr>
          <a:xfrm>
            <a:off x="1767234" y="5800299"/>
            <a:ext cx="1651379" cy="369332"/>
          </a:xfrm>
          <a:prstGeom prst="rect">
            <a:avLst/>
          </a:prstGeom>
          <a:noFill/>
        </p:spPr>
        <p:txBody>
          <a:bodyPr wrap="square" rtlCol="0">
            <a:spAutoFit/>
          </a:bodyPr>
          <a:lstStyle/>
          <a:p>
            <a:pPr algn="ctr"/>
            <a:r>
              <a:rPr lang="en-US" dirty="0"/>
              <a:t>simple</a:t>
            </a:r>
          </a:p>
        </p:txBody>
      </p:sp>
      <p:sp>
        <p:nvSpPr>
          <p:cNvPr id="18" name="TextBox 17"/>
          <p:cNvSpPr txBox="1"/>
          <p:nvPr/>
        </p:nvSpPr>
        <p:spPr>
          <a:xfrm>
            <a:off x="4289947" y="5800299"/>
            <a:ext cx="1651379" cy="369332"/>
          </a:xfrm>
          <a:prstGeom prst="rect">
            <a:avLst/>
          </a:prstGeom>
          <a:noFill/>
        </p:spPr>
        <p:txBody>
          <a:bodyPr wrap="square" rtlCol="0">
            <a:spAutoFit/>
          </a:bodyPr>
          <a:lstStyle/>
          <a:p>
            <a:pPr algn="ctr"/>
            <a:r>
              <a:rPr lang="en-US" dirty="0"/>
              <a:t>compound</a:t>
            </a:r>
          </a:p>
        </p:txBody>
      </p:sp>
      <p:sp>
        <p:nvSpPr>
          <p:cNvPr id="19" name="TextBox 18"/>
          <p:cNvSpPr txBox="1"/>
          <p:nvPr/>
        </p:nvSpPr>
        <p:spPr>
          <a:xfrm>
            <a:off x="7303825" y="5800299"/>
            <a:ext cx="1651379" cy="369332"/>
          </a:xfrm>
          <a:prstGeom prst="rect">
            <a:avLst/>
          </a:prstGeom>
          <a:noFill/>
        </p:spPr>
        <p:txBody>
          <a:bodyPr wrap="square" rtlCol="0">
            <a:spAutoFit/>
          </a:bodyPr>
          <a:lstStyle/>
          <a:p>
            <a:pPr algn="ctr"/>
            <a:r>
              <a:rPr lang="en-US" dirty="0"/>
              <a:t>complex</a:t>
            </a:r>
          </a:p>
        </p:txBody>
      </p:sp>
      <p:sp>
        <p:nvSpPr>
          <p:cNvPr id="20" name="TextBox 19"/>
          <p:cNvSpPr txBox="1"/>
          <p:nvPr/>
        </p:nvSpPr>
        <p:spPr>
          <a:xfrm>
            <a:off x="9612571" y="5800299"/>
            <a:ext cx="1651379" cy="646331"/>
          </a:xfrm>
          <a:prstGeom prst="rect">
            <a:avLst/>
          </a:prstGeom>
          <a:noFill/>
        </p:spPr>
        <p:txBody>
          <a:bodyPr wrap="square" rtlCol="0">
            <a:spAutoFit/>
          </a:bodyPr>
          <a:lstStyle/>
          <a:p>
            <a:pPr algn="ctr"/>
            <a:r>
              <a:rPr lang="en-US" dirty="0"/>
              <a:t>compound-complex</a:t>
            </a:r>
          </a:p>
        </p:txBody>
      </p:sp>
    </p:spTree>
    <p:extLst>
      <p:ext uri="{BB962C8B-B14F-4D97-AF65-F5344CB8AC3E}">
        <p14:creationId xmlns:p14="http://schemas.microsoft.com/office/powerpoint/2010/main" val="2414050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630" y="368488"/>
            <a:ext cx="9621671" cy="6393097"/>
          </a:xfrm>
          <a:prstGeom prst="rect">
            <a:avLst/>
          </a:prstGeom>
          <a:noFill/>
        </p:spPr>
        <p:txBody>
          <a:bodyPr wrap="square" rtlCol="0">
            <a:spAutoFit/>
          </a:bodyPr>
          <a:lstStyle/>
          <a:p>
            <a:pPr>
              <a:lnSpc>
                <a:spcPct val="250000"/>
              </a:lnSpc>
            </a:pPr>
            <a:r>
              <a:rPr lang="en-US" sz="2400" dirty="0"/>
              <a:t>I found the shirt hanging on the back of a chair in the cook shed when we came home from the funeral. It had been a beautiful day when he last wore it. We had cut the last of the corn, gathered pumpkins, and picked the last of the green beans. Then he took the kids down the ridge to pick apples, and the warmth of the day combined with the heat from his labor forced him to remove it.</a:t>
            </a:r>
          </a:p>
        </p:txBody>
      </p:sp>
      <p:sp>
        <p:nvSpPr>
          <p:cNvPr id="4" name="TextBox 3"/>
          <p:cNvSpPr txBox="1"/>
          <p:nvPr/>
        </p:nvSpPr>
        <p:spPr>
          <a:xfrm>
            <a:off x="4995081" y="518615"/>
            <a:ext cx="518615" cy="369332"/>
          </a:xfrm>
          <a:prstGeom prst="rect">
            <a:avLst/>
          </a:prstGeom>
          <a:noFill/>
        </p:spPr>
        <p:txBody>
          <a:bodyPr wrap="square" lIns="91440" tIns="45720" rIns="91440" bIns="45720" rtlCol="0" anchor="t">
            <a:spAutoFit/>
          </a:bodyPr>
          <a:lstStyle/>
          <a:p>
            <a:r>
              <a:rPr lang="en-US" b="1"/>
              <a:t>3c</a:t>
            </a:r>
            <a:endParaRPr lang="en-US" b="1" dirty="0"/>
          </a:p>
        </p:txBody>
      </p:sp>
      <p:sp>
        <p:nvSpPr>
          <p:cNvPr id="5" name="TextBox 4"/>
          <p:cNvSpPr txBox="1"/>
          <p:nvPr/>
        </p:nvSpPr>
        <p:spPr>
          <a:xfrm>
            <a:off x="4164842" y="2295098"/>
            <a:ext cx="518615" cy="369332"/>
          </a:xfrm>
          <a:prstGeom prst="rect">
            <a:avLst/>
          </a:prstGeom>
          <a:noFill/>
        </p:spPr>
        <p:txBody>
          <a:bodyPr wrap="square" rtlCol="0">
            <a:spAutoFit/>
          </a:bodyPr>
          <a:lstStyle/>
          <a:p>
            <a:r>
              <a:rPr lang="en-US" b="1" dirty="0"/>
              <a:t>3c</a:t>
            </a:r>
          </a:p>
        </p:txBody>
      </p:sp>
      <p:sp>
        <p:nvSpPr>
          <p:cNvPr id="6" name="TextBox 5"/>
          <p:cNvSpPr txBox="1"/>
          <p:nvPr/>
        </p:nvSpPr>
        <p:spPr>
          <a:xfrm>
            <a:off x="8668603" y="2295098"/>
            <a:ext cx="518615" cy="369332"/>
          </a:xfrm>
          <a:prstGeom prst="rect">
            <a:avLst/>
          </a:prstGeom>
          <a:noFill/>
        </p:spPr>
        <p:txBody>
          <a:bodyPr wrap="square" rtlCol="0">
            <a:spAutoFit/>
          </a:bodyPr>
          <a:lstStyle/>
          <a:p>
            <a:r>
              <a:rPr lang="en-US" b="1" dirty="0"/>
              <a:t>3a</a:t>
            </a:r>
          </a:p>
        </p:txBody>
      </p:sp>
      <p:sp>
        <p:nvSpPr>
          <p:cNvPr id="7" name="TextBox 6"/>
          <p:cNvSpPr txBox="1"/>
          <p:nvPr/>
        </p:nvSpPr>
        <p:spPr>
          <a:xfrm>
            <a:off x="4995081" y="4192137"/>
            <a:ext cx="518615" cy="369332"/>
          </a:xfrm>
          <a:prstGeom prst="rect">
            <a:avLst/>
          </a:prstGeom>
          <a:noFill/>
        </p:spPr>
        <p:txBody>
          <a:bodyPr wrap="square" rtlCol="0">
            <a:spAutoFit/>
          </a:bodyPr>
          <a:lstStyle/>
          <a:p>
            <a:r>
              <a:rPr lang="en-US" b="1" dirty="0"/>
              <a:t>3b</a:t>
            </a:r>
          </a:p>
        </p:txBody>
      </p:sp>
    </p:spTree>
    <p:extLst>
      <p:ext uri="{BB962C8B-B14F-4D97-AF65-F5344CB8AC3E}">
        <p14:creationId xmlns:p14="http://schemas.microsoft.com/office/powerpoint/2010/main" val="3075802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Love Is Stronger Than Death – Analyzing Sentence Style</a:t>
            </a:r>
          </a:p>
        </p:txBody>
      </p:sp>
      <p:sp>
        <p:nvSpPr>
          <p:cNvPr id="3" name="Content Placeholder 2"/>
          <p:cNvSpPr>
            <a:spLocks noGrp="1"/>
          </p:cNvSpPr>
          <p:nvPr>
            <p:ph idx="1"/>
          </p:nvPr>
        </p:nvSpPr>
        <p:spPr>
          <a:xfrm>
            <a:off x="2589212" y="2133599"/>
            <a:ext cx="8915400" cy="4540155"/>
          </a:xfrm>
        </p:spPr>
        <p:txBody>
          <a:bodyPr>
            <a:normAutofit/>
          </a:bodyPr>
          <a:lstStyle/>
          <a:p>
            <a:r>
              <a:rPr lang="en-US" dirty="0"/>
              <a:t>1. How long are your sentences? Count the words in your paper, the number of sentences, and divide to arrive at an average sentence length. Write that number below.</a:t>
            </a:r>
          </a:p>
          <a:p>
            <a:r>
              <a:rPr lang="en-US" dirty="0"/>
              <a:t>594 words. 35 sentences. Avg. length = 16.97</a:t>
            </a:r>
          </a:p>
          <a:p>
            <a:r>
              <a:rPr lang="en-US" dirty="0"/>
              <a:t>2. Find your longest sentence: _____ words. What is the length of the sentence before it? _____ words After it? _____ words If that long sentence is not either preceded or followed by a short sentence, change one of them to a short sentence. Why is this more effective?</a:t>
            </a:r>
          </a:p>
          <a:p>
            <a:r>
              <a:rPr lang="en-US" dirty="0"/>
              <a:t> Longest – </a:t>
            </a:r>
            <a:r>
              <a:rPr lang="en-US" dirty="0">
                <a:solidFill>
                  <a:schemeClr val="accent1">
                    <a:lumMod val="60000"/>
                    <a:lumOff val="40000"/>
                  </a:schemeClr>
                </a:solidFill>
              </a:rPr>
              <a:t>30 words</a:t>
            </a:r>
            <a:r>
              <a:rPr lang="en-US" dirty="0"/>
              <a:t>. Before – </a:t>
            </a:r>
            <a:r>
              <a:rPr lang="en-US" dirty="0">
                <a:solidFill>
                  <a:schemeClr val="bg2">
                    <a:lumMod val="75000"/>
                  </a:schemeClr>
                </a:solidFill>
              </a:rPr>
              <a:t>21 words</a:t>
            </a:r>
            <a:r>
              <a:rPr lang="en-US" dirty="0"/>
              <a:t>. After – </a:t>
            </a:r>
            <a:r>
              <a:rPr lang="en-US" dirty="0">
                <a:solidFill>
                  <a:srgbClr val="00B0F0"/>
                </a:solidFill>
              </a:rPr>
              <a:t>11 words</a:t>
            </a:r>
            <a:r>
              <a:rPr lang="en-US" dirty="0"/>
              <a:t>.</a:t>
            </a:r>
          </a:p>
          <a:p>
            <a:r>
              <a:rPr lang="en-US" dirty="0">
                <a:solidFill>
                  <a:schemeClr val="bg2">
                    <a:lumMod val="75000"/>
                  </a:schemeClr>
                </a:solidFill>
              </a:rPr>
              <a:t>The next morning, I went out to the cook shed for a few moments of meditation before the children woke up</a:t>
            </a:r>
            <a:r>
              <a:rPr lang="en-US" dirty="0"/>
              <a:t>. </a:t>
            </a:r>
            <a:r>
              <a:rPr lang="en-US" dirty="0">
                <a:solidFill>
                  <a:schemeClr val="accent1">
                    <a:lumMod val="60000"/>
                    <a:lumOff val="40000"/>
                  </a:schemeClr>
                </a:solidFill>
              </a:rPr>
              <a:t>Some of our goats and sheep had taken shelter in the shed from the previous day’s storm, and they had knocked </a:t>
            </a:r>
            <a:r>
              <a:rPr lang="en-US" dirty="0" err="1">
                <a:solidFill>
                  <a:schemeClr val="accent1">
                    <a:lumMod val="60000"/>
                    <a:lumOff val="40000"/>
                  </a:schemeClr>
                </a:solidFill>
              </a:rPr>
              <a:t>Dusty’s</a:t>
            </a:r>
            <a:r>
              <a:rPr lang="en-US" dirty="0">
                <a:solidFill>
                  <a:schemeClr val="accent1">
                    <a:lumMod val="60000"/>
                    <a:lumOff val="40000"/>
                  </a:schemeClr>
                </a:solidFill>
              </a:rPr>
              <a:t> shirt off the chair and trampled it underfoot</a:t>
            </a:r>
            <a:r>
              <a:rPr lang="en-US" dirty="0"/>
              <a:t>. </a:t>
            </a:r>
            <a:r>
              <a:rPr lang="en-US" dirty="0">
                <a:solidFill>
                  <a:srgbClr val="00B0F0"/>
                </a:solidFill>
              </a:rPr>
              <a:t>I grabbed it up, but its wonderful, comforting smell was gone.</a:t>
            </a:r>
          </a:p>
          <a:p>
            <a:endParaRPr lang="en-US" dirty="0"/>
          </a:p>
          <a:p>
            <a:endParaRPr lang="en-US" dirty="0"/>
          </a:p>
        </p:txBody>
      </p:sp>
    </p:spTree>
    <p:extLst>
      <p:ext uri="{BB962C8B-B14F-4D97-AF65-F5344CB8AC3E}">
        <p14:creationId xmlns:p14="http://schemas.microsoft.com/office/powerpoint/2010/main" val="197129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56353" y="586854"/>
            <a:ext cx="9703558" cy="6393097"/>
          </a:xfrm>
          <a:prstGeom prst="rect">
            <a:avLst/>
          </a:prstGeom>
          <a:noFill/>
        </p:spPr>
        <p:txBody>
          <a:bodyPr wrap="square" rtlCol="0">
            <a:spAutoFit/>
          </a:bodyPr>
          <a:lstStyle/>
          <a:p>
            <a:pPr>
              <a:lnSpc>
                <a:spcPct val="250000"/>
              </a:lnSpc>
            </a:pPr>
            <a:r>
              <a:rPr lang="en-US" sz="2400" dirty="0">
                <a:solidFill>
                  <a:schemeClr val="bg2">
                    <a:lumMod val="75000"/>
                  </a:schemeClr>
                </a:solidFill>
              </a:rPr>
              <a:t>The next morning, I went out to the cook shed for a few moments of meditation before the children woke up</a:t>
            </a:r>
            <a:r>
              <a:rPr lang="en-US" sz="2400" dirty="0"/>
              <a:t>. </a:t>
            </a:r>
            <a:r>
              <a:rPr lang="en-US" sz="2400" dirty="0">
                <a:solidFill>
                  <a:schemeClr val="accent1">
                    <a:lumMod val="60000"/>
                    <a:lumOff val="40000"/>
                  </a:schemeClr>
                </a:solidFill>
              </a:rPr>
              <a:t>Some of our goats and sheep had taken shelter in the shed from the previous day’s storm, and they had knocked </a:t>
            </a:r>
            <a:r>
              <a:rPr lang="en-US" sz="2400" dirty="0" err="1">
                <a:solidFill>
                  <a:schemeClr val="accent1">
                    <a:lumMod val="60000"/>
                    <a:lumOff val="40000"/>
                  </a:schemeClr>
                </a:solidFill>
              </a:rPr>
              <a:t>Dusty’s</a:t>
            </a:r>
            <a:r>
              <a:rPr lang="en-US" sz="2400" dirty="0">
                <a:solidFill>
                  <a:schemeClr val="accent1">
                    <a:lumMod val="60000"/>
                    <a:lumOff val="40000"/>
                  </a:schemeClr>
                </a:solidFill>
              </a:rPr>
              <a:t> shirt off the chair and trampled it underfoot</a:t>
            </a:r>
            <a:r>
              <a:rPr lang="en-US" sz="2400" dirty="0"/>
              <a:t>. </a:t>
            </a:r>
            <a:r>
              <a:rPr lang="en-US" sz="2400" dirty="0">
                <a:solidFill>
                  <a:srgbClr val="00B0F0"/>
                </a:solidFill>
              </a:rPr>
              <a:t>I grabbed it up, but its wonderful, comforting smell was gone.</a:t>
            </a:r>
          </a:p>
          <a:p>
            <a:pPr>
              <a:lnSpc>
                <a:spcPct val="250000"/>
              </a:lnSpc>
            </a:pPr>
            <a:endParaRPr lang="en-US" sz="2400" dirty="0"/>
          </a:p>
        </p:txBody>
      </p:sp>
      <p:sp>
        <p:nvSpPr>
          <p:cNvPr id="5" name="TextBox 4"/>
          <p:cNvSpPr txBox="1"/>
          <p:nvPr/>
        </p:nvSpPr>
        <p:spPr>
          <a:xfrm>
            <a:off x="368483" y="125189"/>
            <a:ext cx="5895834" cy="707886"/>
          </a:xfrm>
          <a:prstGeom prst="rect">
            <a:avLst/>
          </a:prstGeom>
          <a:noFill/>
        </p:spPr>
        <p:txBody>
          <a:bodyPr wrap="square" rtlCol="0">
            <a:spAutoFit/>
          </a:bodyPr>
          <a:lstStyle/>
          <a:p>
            <a:r>
              <a:rPr lang="en-US" sz="2000" b="1" dirty="0"/>
              <a:t>594 words. 35 sentences. Avg. length = 16.97</a:t>
            </a:r>
          </a:p>
          <a:p>
            <a:endParaRPr lang="en-US" sz="2000" b="1" dirty="0"/>
          </a:p>
        </p:txBody>
      </p:sp>
      <p:sp>
        <p:nvSpPr>
          <p:cNvPr id="7" name="Left Brace 6"/>
          <p:cNvSpPr/>
          <p:nvPr/>
        </p:nvSpPr>
        <p:spPr>
          <a:xfrm>
            <a:off x="1869757" y="2483893"/>
            <a:ext cx="573206" cy="2715905"/>
          </a:xfrm>
          <a:prstGeom prst="leftBrac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36979" y="3643952"/>
            <a:ext cx="1160065" cy="369332"/>
          </a:xfrm>
          <a:prstGeom prst="rect">
            <a:avLst/>
          </a:prstGeom>
          <a:noFill/>
        </p:spPr>
        <p:txBody>
          <a:bodyPr wrap="square" rtlCol="0">
            <a:spAutoFit/>
          </a:bodyPr>
          <a:lstStyle/>
          <a:p>
            <a:r>
              <a:rPr lang="en-US" b="1" dirty="0">
                <a:solidFill>
                  <a:schemeClr val="accent1">
                    <a:lumMod val="60000"/>
                    <a:lumOff val="40000"/>
                  </a:schemeClr>
                </a:solidFill>
              </a:rPr>
              <a:t>30 words</a:t>
            </a:r>
            <a:endParaRPr lang="en-US" b="1" dirty="0"/>
          </a:p>
        </p:txBody>
      </p:sp>
      <p:sp>
        <p:nvSpPr>
          <p:cNvPr id="9" name="Left Brace 8"/>
          <p:cNvSpPr/>
          <p:nvPr/>
        </p:nvSpPr>
        <p:spPr>
          <a:xfrm>
            <a:off x="1869750" y="895109"/>
            <a:ext cx="573206" cy="1562330"/>
          </a:xfrm>
          <a:prstGeom prst="leftBrac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34622" y="1491608"/>
            <a:ext cx="1160065" cy="369332"/>
          </a:xfrm>
          <a:prstGeom prst="rect">
            <a:avLst/>
          </a:prstGeom>
          <a:noFill/>
        </p:spPr>
        <p:txBody>
          <a:bodyPr wrap="square" rtlCol="0">
            <a:spAutoFit/>
          </a:bodyPr>
          <a:lstStyle/>
          <a:p>
            <a:r>
              <a:rPr lang="en-US" b="1" dirty="0">
                <a:solidFill>
                  <a:schemeClr val="bg2">
                    <a:lumMod val="75000"/>
                  </a:schemeClr>
                </a:solidFill>
              </a:rPr>
              <a:t>21 words</a:t>
            </a:r>
          </a:p>
        </p:txBody>
      </p:sp>
      <p:sp>
        <p:nvSpPr>
          <p:cNvPr id="11" name="Left Brace 10"/>
          <p:cNvSpPr/>
          <p:nvPr/>
        </p:nvSpPr>
        <p:spPr>
          <a:xfrm rot="10800000">
            <a:off x="10208530" y="4656454"/>
            <a:ext cx="573206" cy="1225729"/>
          </a:xfrm>
          <a:prstGeom prst="leftBrace">
            <a:avLst/>
          </a:prstGeom>
          <a:ln w="571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10781736" y="5084653"/>
            <a:ext cx="1160065" cy="369332"/>
          </a:xfrm>
          <a:prstGeom prst="rect">
            <a:avLst/>
          </a:prstGeom>
          <a:noFill/>
        </p:spPr>
        <p:txBody>
          <a:bodyPr wrap="square" rtlCol="0">
            <a:spAutoFit/>
          </a:bodyPr>
          <a:lstStyle/>
          <a:p>
            <a:r>
              <a:rPr lang="en-US" b="1" dirty="0">
                <a:solidFill>
                  <a:srgbClr val="00B0F0"/>
                </a:solidFill>
              </a:rPr>
              <a:t>11 words</a:t>
            </a:r>
          </a:p>
        </p:txBody>
      </p:sp>
    </p:spTree>
    <p:extLst>
      <p:ext uri="{BB962C8B-B14F-4D97-AF65-F5344CB8AC3E}">
        <p14:creationId xmlns:p14="http://schemas.microsoft.com/office/powerpoint/2010/main" val="13325879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630" y="368488"/>
            <a:ext cx="9621671" cy="6555641"/>
          </a:xfrm>
          <a:prstGeom prst="rect">
            <a:avLst/>
          </a:prstGeom>
          <a:noFill/>
        </p:spPr>
        <p:txBody>
          <a:bodyPr wrap="square" rtlCol="0">
            <a:spAutoFit/>
          </a:bodyPr>
          <a:lstStyle/>
          <a:p>
            <a:pPr>
              <a:lnSpc>
                <a:spcPct val="250000"/>
              </a:lnSpc>
            </a:pPr>
            <a:r>
              <a:rPr lang="en-US" sz="2400" dirty="0">
                <a:solidFill>
                  <a:schemeClr val="bg2">
                    <a:lumMod val="75000"/>
                  </a:schemeClr>
                </a:solidFill>
              </a:rPr>
              <a:t>I found the shirt hanging on the back of a chair in the cook shed when we came home from the funeral</a:t>
            </a:r>
            <a:r>
              <a:rPr lang="en-US" sz="2400" dirty="0"/>
              <a:t>. </a:t>
            </a:r>
            <a:r>
              <a:rPr lang="en-US" sz="2400" dirty="0">
                <a:solidFill>
                  <a:srgbClr val="00B0F0"/>
                </a:solidFill>
              </a:rPr>
              <a:t>It had been a beautiful day when he last wore it. </a:t>
            </a:r>
            <a:r>
              <a:rPr lang="en-US" sz="2400" dirty="0"/>
              <a:t>We had cut the last of the corn, gathered pumpkins, and picked the last of the green beans. </a:t>
            </a:r>
            <a:r>
              <a:rPr lang="en-US" sz="2400" dirty="0">
                <a:solidFill>
                  <a:schemeClr val="accent1">
                    <a:lumMod val="60000"/>
                    <a:lumOff val="40000"/>
                  </a:schemeClr>
                </a:solidFill>
              </a:rPr>
              <a:t>Then he took the kids down the ridge to pick apples, and the warmth of the day combined with the heat from his labor forced him to remove it</a:t>
            </a:r>
            <a:r>
              <a:rPr lang="en-US" sz="2400" dirty="0"/>
              <a:t>.</a:t>
            </a:r>
          </a:p>
        </p:txBody>
      </p:sp>
      <p:sp>
        <p:nvSpPr>
          <p:cNvPr id="4" name="TextBox 3"/>
          <p:cNvSpPr txBox="1"/>
          <p:nvPr/>
        </p:nvSpPr>
        <p:spPr>
          <a:xfrm>
            <a:off x="4995081" y="518615"/>
            <a:ext cx="518615" cy="369332"/>
          </a:xfrm>
          <a:prstGeom prst="rect">
            <a:avLst/>
          </a:prstGeom>
          <a:noFill/>
        </p:spPr>
        <p:txBody>
          <a:bodyPr wrap="square" lIns="91440" tIns="45720" rIns="91440" bIns="45720" rtlCol="0" anchor="t">
            <a:spAutoFit/>
          </a:bodyPr>
          <a:lstStyle/>
          <a:p>
            <a:r>
              <a:rPr lang="en-US" b="1" dirty="0"/>
              <a:t>3c</a:t>
            </a:r>
          </a:p>
        </p:txBody>
      </p:sp>
      <p:sp>
        <p:nvSpPr>
          <p:cNvPr id="5" name="TextBox 4"/>
          <p:cNvSpPr txBox="1"/>
          <p:nvPr/>
        </p:nvSpPr>
        <p:spPr>
          <a:xfrm>
            <a:off x="4164842" y="2295098"/>
            <a:ext cx="518615" cy="369332"/>
          </a:xfrm>
          <a:prstGeom prst="rect">
            <a:avLst/>
          </a:prstGeom>
          <a:noFill/>
        </p:spPr>
        <p:txBody>
          <a:bodyPr wrap="square" rtlCol="0">
            <a:spAutoFit/>
          </a:bodyPr>
          <a:lstStyle/>
          <a:p>
            <a:r>
              <a:rPr lang="en-US" b="1" dirty="0"/>
              <a:t>3c</a:t>
            </a:r>
          </a:p>
        </p:txBody>
      </p:sp>
      <p:sp>
        <p:nvSpPr>
          <p:cNvPr id="6" name="TextBox 5"/>
          <p:cNvSpPr txBox="1"/>
          <p:nvPr/>
        </p:nvSpPr>
        <p:spPr>
          <a:xfrm>
            <a:off x="8668603" y="2295098"/>
            <a:ext cx="518615" cy="369332"/>
          </a:xfrm>
          <a:prstGeom prst="rect">
            <a:avLst/>
          </a:prstGeom>
          <a:noFill/>
        </p:spPr>
        <p:txBody>
          <a:bodyPr wrap="square" rtlCol="0">
            <a:spAutoFit/>
          </a:bodyPr>
          <a:lstStyle/>
          <a:p>
            <a:r>
              <a:rPr lang="en-US" b="1" dirty="0"/>
              <a:t>3a</a:t>
            </a:r>
          </a:p>
        </p:txBody>
      </p:sp>
      <p:sp>
        <p:nvSpPr>
          <p:cNvPr id="7" name="TextBox 6"/>
          <p:cNvSpPr txBox="1"/>
          <p:nvPr/>
        </p:nvSpPr>
        <p:spPr>
          <a:xfrm>
            <a:off x="4995081" y="4192137"/>
            <a:ext cx="518615" cy="369332"/>
          </a:xfrm>
          <a:prstGeom prst="rect">
            <a:avLst/>
          </a:prstGeom>
          <a:noFill/>
        </p:spPr>
        <p:txBody>
          <a:bodyPr wrap="square" rtlCol="0">
            <a:spAutoFit/>
          </a:bodyPr>
          <a:lstStyle/>
          <a:p>
            <a:r>
              <a:rPr lang="en-US" b="1" dirty="0"/>
              <a:t>3b</a:t>
            </a:r>
          </a:p>
        </p:txBody>
      </p:sp>
      <p:sp>
        <p:nvSpPr>
          <p:cNvPr id="13" name="Left Brace 12"/>
          <p:cNvSpPr/>
          <p:nvPr/>
        </p:nvSpPr>
        <p:spPr>
          <a:xfrm>
            <a:off x="1580863" y="732768"/>
            <a:ext cx="573206" cy="1562330"/>
          </a:xfrm>
          <a:prstGeom prst="leftBrac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345735" y="1329267"/>
            <a:ext cx="1160065" cy="369332"/>
          </a:xfrm>
          <a:prstGeom prst="rect">
            <a:avLst/>
          </a:prstGeom>
          <a:solidFill>
            <a:schemeClr val="bg2"/>
          </a:solidFill>
        </p:spPr>
        <p:txBody>
          <a:bodyPr wrap="square" rtlCol="0">
            <a:spAutoFit/>
          </a:bodyPr>
          <a:lstStyle/>
          <a:p>
            <a:r>
              <a:rPr lang="en-US" b="1" dirty="0">
                <a:solidFill>
                  <a:schemeClr val="bg2">
                    <a:lumMod val="75000"/>
                  </a:schemeClr>
                </a:solidFill>
              </a:rPr>
              <a:t>22 words</a:t>
            </a:r>
          </a:p>
        </p:txBody>
      </p:sp>
      <p:sp>
        <p:nvSpPr>
          <p:cNvPr id="15" name="Left Brace 14"/>
          <p:cNvSpPr/>
          <p:nvPr/>
        </p:nvSpPr>
        <p:spPr>
          <a:xfrm rot="10800000">
            <a:off x="10931849" y="1698599"/>
            <a:ext cx="573206" cy="1225729"/>
          </a:xfrm>
          <a:prstGeom prst="leftBrace">
            <a:avLst/>
          </a:prstGeom>
          <a:ln w="571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11318551" y="1971932"/>
            <a:ext cx="873449" cy="646331"/>
          </a:xfrm>
          <a:prstGeom prst="rect">
            <a:avLst/>
          </a:prstGeom>
          <a:noFill/>
        </p:spPr>
        <p:txBody>
          <a:bodyPr wrap="square" rtlCol="0">
            <a:spAutoFit/>
          </a:bodyPr>
          <a:lstStyle/>
          <a:p>
            <a:r>
              <a:rPr lang="en-US" b="1" dirty="0">
                <a:solidFill>
                  <a:srgbClr val="00B0F0"/>
                </a:solidFill>
              </a:rPr>
              <a:t>11 words</a:t>
            </a:r>
          </a:p>
        </p:txBody>
      </p:sp>
      <p:sp>
        <p:nvSpPr>
          <p:cNvPr id="17" name="Left Brace 16"/>
          <p:cNvSpPr/>
          <p:nvPr/>
        </p:nvSpPr>
        <p:spPr>
          <a:xfrm>
            <a:off x="1505800" y="4142095"/>
            <a:ext cx="573206" cy="2715905"/>
          </a:xfrm>
          <a:prstGeom prst="leftBrac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373022" y="5302154"/>
            <a:ext cx="1160065" cy="369332"/>
          </a:xfrm>
          <a:prstGeom prst="rect">
            <a:avLst/>
          </a:prstGeom>
          <a:solidFill>
            <a:schemeClr val="bg2"/>
          </a:solidFill>
        </p:spPr>
        <p:txBody>
          <a:bodyPr wrap="square" rtlCol="0">
            <a:spAutoFit/>
          </a:bodyPr>
          <a:lstStyle/>
          <a:p>
            <a:r>
              <a:rPr lang="en-US" b="1" dirty="0">
                <a:solidFill>
                  <a:schemeClr val="accent1">
                    <a:lumMod val="60000"/>
                    <a:lumOff val="40000"/>
                  </a:schemeClr>
                </a:solidFill>
              </a:rPr>
              <a:t>29 words</a:t>
            </a:r>
            <a:endParaRPr lang="en-US" b="1" dirty="0"/>
          </a:p>
        </p:txBody>
      </p:sp>
      <p:sp>
        <p:nvSpPr>
          <p:cNvPr id="19" name="Left Brace 18"/>
          <p:cNvSpPr/>
          <p:nvPr/>
        </p:nvSpPr>
        <p:spPr>
          <a:xfrm rot="10800000">
            <a:off x="10945500" y="2664430"/>
            <a:ext cx="573206" cy="1225729"/>
          </a:xfrm>
          <a:prstGeom prst="lef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p:cNvSpPr txBox="1"/>
          <p:nvPr/>
        </p:nvSpPr>
        <p:spPr>
          <a:xfrm>
            <a:off x="11259398" y="2924328"/>
            <a:ext cx="918950" cy="646331"/>
          </a:xfrm>
          <a:prstGeom prst="rect">
            <a:avLst/>
          </a:prstGeom>
          <a:noFill/>
        </p:spPr>
        <p:txBody>
          <a:bodyPr wrap="square" rtlCol="0">
            <a:spAutoFit/>
          </a:bodyPr>
          <a:lstStyle/>
          <a:p>
            <a:r>
              <a:rPr lang="en-US" b="1" dirty="0"/>
              <a:t>18 words</a:t>
            </a:r>
          </a:p>
        </p:txBody>
      </p:sp>
    </p:spTree>
    <p:extLst>
      <p:ext uri="{BB962C8B-B14F-4D97-AF65-F5344CB8AC3E}">
        <p14:creationId xmlns:p14="http://schemas.microsoft.com/office/powerpoint/2010/main" val="626261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19869" y="791570"/>
            <a:ext cx="9266830" cy="1200329"/>
          </a:xfrm>
          <a:prstGeom prst="rect">
            <a:avLst/>
          </a:prstGeom>
          <a:noFill/>
        </p:spPr>
        <p:txBody>
          <a:bodyPr wrap="square" rtlCol="0">
            <a:spAutoFit/>
          </a:bodyPr>
          <a:lstStyle/>
          <a:p>
            <a:r>
              <a:rPr lang="en-US" sz="2400" dirty="0"/>
              <a:t>5. Count the number of parallel constructions. If you have fewer than three in your paper, rewrite three sentences so they contain parallel elements. Mark those sentences. </a:t>
            </a:r>
          </a:p>
        </p:txBody>
      </p:sp>
    </p:spTree>
    <p:extLst>
      <p:ext uri="{BB962C8B-B14F-4D97-AF65-F5344CB8AC3E}">
        <p14:creationId xmlns:p14="http://schemas.microsoft.com/office/powerpoint/2010/main" val="24248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630" y="368488"/>
            <a:ext cx="9621671" cy="6555641"/>
          </a:xfrm>
          <a:prstGeom prst="rect">
            <a:avLst/>
          </a:prstGeom>
          <a:noFill/>
        </p:spPr>
        <p:txBody>
          <a:bodyPr wrap="square" rtlCol="0">
            <a:spAutoFit/>
          </a:bodyPr>
          <a:lstStyle/>
          <a:p>
            <a:pPr>
              <a:lnSpc>
                <a:spcPct val="250000"/>
              </a:lnSpc>
            </a:pPr>
            <a:r>
              <a:rPr lang="en-US" sz="2400" dirty="0"/>
              <a:t>I found the shirt hanging on the back of a chair in the cook shed when we came home from the funeral. It had been a beautiful day when he last wore it. We had cut the last of the corn, gathered pumpkins, and picked the last of the green beans. Then he took the kids down the ridge to pick apples, and the warmth of the day combined with the heat from his labor forced him to remove it.</a:t>
            </a:r>
          </a:p>
        </p:txBody>
      </p:sp>
      <p:sp>
        <p:nvSpPr>
          <p:cNvPr id="4" name="TextBox 3"/>
          <p:cNvSpPr txBox="1"/>
          <p:nvPr/>
        </p:nvSpPr>
        <p:spPr>
          <a:xfrm>
            <a:off x="4995081" y="518615"/>
            <a:ext cx="518615" cy="369332"/>
          </a:xfrm>
          <a:prstGeom prst="rect">
            <a:avLst/>
          </a:prstGeom>
          <a:noFill/>
        </p:spPr>
        <p:txBody>
          <a:bodyPr wrap="square" lIns="91440" tIns="45720" rIns="91440" bIns="45720" rtlCol="0" anchor="t">
            <a:spAutoFit/>
          </a:bodyPr>
          <a:lstStyle/>
          <a:p>
            <a:r>
              <a:rPr lang="en-US" b="1" dirty="0"/>
              <a:t>3c</a:t>
            </a:r>
          </a:p>
        </p:txBody>
      </p:sp>
      <p:sp>
        <p:nvSpPr>
          <p:cNvPr id="5" name="TextBox 4"/>
          <p:cNvSpPr txBox="1"/>
          <p:nvPr/>
        </p:nvSpPr>
        <p:spPr>
          <a:xfrm>
            <a:off x="4164842" y="2295098"/>
            <a:ext cx="518615" cy="369332"/>
          </a:xfrm>
          <a:prstGeom prst="rect">
            <a:avLst/>
          </a:prstGeom>
          <a:noFill/>
        </p:spPr>
        <p:txBody>
          <a:bodyPr wrap="square" rtlCol="0">
            <a:spAutoFit/>
          </a:bodyPr>
          <a:lstStyle/>
          <a:p>
            <a:r>
              <a:rPr lang="en-US" b="1" dirty="0"/>
              <a:t>3c</a:t>
            </a:r>
          </a:p>
        </p:txBody>
      </p:sp>
      <p:sp>
        <p:nvSpPr>
          <p:cNvPr id="6" name="TextBox 5"/>
          <p:cNvSpPr txBox="1"/>
          <p:nvPr/>
        </p:nvSpPr>
        <p:spPr>
          <a:xfrm>
            <a:off x="8668603" y="2295098"/>
            <a:ext cx="518615" cy="369332"/>
          </a:xfrm>
          <a:prstGeom prst="rect">
            <a:avLst/>
          </a:prstGeom>
          <a:noFill/>
        </p:spPr>
        <p:txBody>
          <a:bodyPr wrap="square" rtlCol="0">
            <a:spAutoFit/>
          </a:bodyPr>
          <a:lstStyle/>
          <a:p>
            <a:r>
              <a:rPr lang="en-US" b="1" dirty="0"/>
              <a:t>3a</a:t>
            </a:r>
          </a:p>
        </p:txBody>
      </p:sp>
      <p:sp>
        <p:nvSpPr>
          <p:cNvPr id="7" name="TextBox 6"/>
          <p:cNvSpPr txBox="1"/>
          <p:nvPr/>
        </p:nvSpPr>
        <p:spPr>
          <a:xfrm>
            <a:off x="4995081" y="4192137"/>
            <a:ext cx="518615" cy="369332"/>
          </a:xfrm>
          <a:prstGeom prst="rect">
            <a:avLst/>
          </a:prstGeom>
          <a:noFill/>
        </p:spPr>
        <p:txBody>
          <a:bodyPr wrap="square" rtlCol="0">
            <a:spAutoFit/>
          </a:bodyPr>
          <a:lstStyle/>
          <a:p>
            <a:r>
              <a:rPr lang="en-US" b="1" dirty="0"/>
              <a:t>3b</a:t>
            </a:r>
          </a:p>
        </p:txBody>
      </p:sp>
    </p:spTree>
    <p:extLst>
      <p:ext uri="{BB962C8B-B14F-4D97-AF65-F5344CB8AC3E}">
        <p14:creationId xmlns:p14="http://schemas.microsoft.com/office/powerpoint/2010/main" val="44893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6660107" y="2497540"/>
            <a:ext cx="13648" cy="4135272"/>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lstStyle/>
          <a:p>
            <a:r>
              <a:rPr lang="en-US" dirty="0"/>
              <a:t>A Sentence-type Flowchart</a:t>
            </a:r>
          </a:p>
        </p:txBody>
      </p:sp>
      <p:sp>
        <p:nvSpPr>
          <p:cNvPr id="6" name="Rectangle 5"/>
          <p:cNvSpPr/>
          <p:nvPr/>
        </p:nvSpPr>
        <p:spPr>
          <a:xfrm>
            <a:off x="2702257" y="1405719"/>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a subordinate (dependent) clause?</a:t>
            </a:r>
          </a:p>
        </p:txBody>
      </p:sp>
      <p:sp>
        <p:nvSpPr>
          <p:cNvPr id="7" name="Rectangle 6"/>
          <p:cNvSpPr/>
          <p:nvPr/>
        </p:nvSpPr>
        <p:spPr>
          <a:xfrm>
            <a:off x="3070742" y="276878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8573069" y="275684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2702257" y="3714465"/>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more than one independent clause?</a:t>
            </a:r>
          </a:p>
        </p:txBody>
      </p:sp>
      <p:sp>
        <p:nvSpPr>
          <p:cNvPr id="10" name="Rectangle 9"/>
          <p:cNvSpPr/>
          <p:nvPr/>
        </p:nvSpPr>
        <p:spPr>
          <a:xfrm>
            <a:off x="1767234" y="503829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1" name="Rectangle 10"/>
          <p:cNvSpPr/>
          <p:nvPr/>
        </p:nvSpPr>
        <p:spPr>
          <a:xfrm>
            <a:off x="7303826"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3" name="Rectangle 12"/>
          <p:cNvSpPr/>
          <p:nvPr/>
        </p:nvSpPr>
        <p:spPr>
          <a:xfrm>
            <a:off x="4289947"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4" name="Rectangle 13"/>
          <p:cNvSpPr/>
          <p:nvPr/>
        </p:nvSpPr>
        <p:spPr>
          <a:xfrm>
            <a:off x="9612572" y="5038297"/>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7" name="TextBox 16"/>
          <p:cNvSpPr txBox="1"/>
          <p:nvPr/>
        </p:nvSpPr>
        <p:spPr>
          <a:xfrm>
            <a:off x="1767234" y="5800299"/>
            <a:ext cx="1651379" cy="369332"/>
          </a:xfrm>
          <a:prstGeom prst="rect">
            <a:avLst/>
          </a:prstGeom>
          <a:noFill/>
        </p:spPr>
        <p:txBody>
          <a:bodyPr wrap="square" rtlCol="0">
            <a:spAutoFit/>
          </a:bodyPr>
          <a:lstStyle/>
          <a:p>
            <a:pPr algn="ctr"/>
            <a:r>
              <a:rPr lang="en-US" dirty="0"/>
              <a:t>simple</a:t>
            </a:r>
          </a:p>
        </p:txBody>
      </p:sp>
      <p:sp>
        <p:nvSpPr>
          <p:cNvPr id="18" name="TextBox 17"/>
          <p:cNvSpPr txBox="1"/>
          <p:nvPr/>
        </p:nvSpPr>
        <p:spPr>
          <a:xfrm>
            <a:off x="4289947" y="5800299"/>
            <a:ext cx="1651379" cy="369332"/>
          </a:xfrm>
          <a:prstGeom prst="rect">
            <a:avLst/>
          </a:prstGeom>
          <a:noFill/>
        </p:spPr>
        <p:txBody>
          <a:bodyPr wrap="square" rtlCol="0">
            <a:spAutoFit/>
          </a:bodyPr>
          <a:lstStyle/>
          <a:p>
            <a:pPr algn="ctr"/>
            <a:r>
              <a:rPr lang="en-US" dirty="0"/>
              <a:t>compound</a:t>
            </a:r>
          </a:p>
        </p:txBody>
      </p:sp>
      <p:sp>
        <p:nvSpPr>
          <p:cNvPr id="19" name="TextBox 18"/>
          <p:cNvSpPr txBox="1"/>
          <p:nvPr/>
        </p:nvSpPr>
        <p:spPr>
          <a:xfrm>
            <a:off x="7303825" y="5800299"/>
            <a:ext cx="1651379" cy="369332"/>
          </a:xfrm>
          <a:prstGeom prst="rect">
            <a:avLst/>
          </a:prstGeom>
          <a:noFill/>
        </p:spPr>
        <p:txBody>
          <a:bodyPr wrap="square" rtlCol="0">
            <a:spAutoFit/>
          </a:bodyPr>
          <a:lstStyle/>
          <a:p>
            <a:pPr algn="ctr"/>
            <a:r>
              <a:rPr lang="en-US" dirty="0"/>
              <a:t>complex</a:t>
            </a:r>
          </a:p>
        </p:txBody>
      </p:sp>
      <p:sp>
        <p:nvSpPr>
          <p:cNvPr id="20" name="TextBox 19"/>
          <p:cNvSpPr txBox="1"/>
          <p:nvPr/>
        </p:nvSpPr>
        <p:spPr>
          <a:xfrm>
            <a:off x="9612571" y="5800299"/>
            <a:ext cx="1651379" cy="646331"/>
          </a:xfrm>
          <a:prstGeom prst="rect">
            <a:avLst/>
          </a:prstGeom>
          <a:noFill/>
        </p:spPr>
        <p:txBody>
          <a:bodyPr wrap="square" rtlCol="0">
            <a:spAutoFit/>
          </a:bodyPr>
          <a:lstStyle/>
          <a:p>
            <a:pPr algn="ctr"/>
            <a:r>
              <a:rPr lang="en-US" dirty="0"/>
              <a:t>compound-complex</a:t>
            </a:r>
          </a:p>
        </p:txBody>
      </p:sp>
    </p:spTree>
    <p:extLst>
      <p:ext uri="{BB962C8B-B14F-4D97-AF65-F5344CB8AC3E}">
        <p14:creationId xmlns:p14="http://schemas.microsoft.com/office/powerpoint/2010/main" val="304166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up)">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arn(outVertical)">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1000"/>
                                        <p:tgtEl>
                                          <p:spTgt spid="17"/>
                                        </p:tgtEl>
                                      </p:cBhvr>
                                    </p:animEffect>
                                    <p:anim calcmode="lin" valueType="num">
                                      <p:cBhvr>
                                        <p:cTn id="41" dur="1000" fill="hold"/>
                                        <p:tgtEl>
                                          <p:spTgt spid="17"/>
                                        </p:tgtEl>
                                        <p:attrNameLst>
                                          <p:attrName>ppt_x</p:attrName>
                                        </p:attrNameLst>
                                      </p:cBhvr>
                                      <p:tavLst>
                                        <p:tav tm="0">
                                          <p:val>
                                            <p:strVal val="#ppt_x"/>
                                          </p:val>
                                        </p:tav>
                                        <p:tav tm="100000">
                                          <p:val>
                                            <p:strVal val="#ppt_x"/>
                                          </p:val>
                                        </p:tav>
                                      </p:tavLst>
                                    </p:anim>
                                    <p:anim calcmode="lin" valueType="num">
                                      <p:cBhvr>
                                        <p:cTn id="4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additive="base">
                                        <p:cTn id="59" dur="500" fill="hold"/>
                                        <p:tgtEl>
                                          <p:spTgt spid="11"/>
                                        </p:tgtEl>
                                        <p:attrNameLst>
                                          <p:attrName>ppt_x</p:attrName>
                                        </p:attrNameLst>
                                      </p:cBhvr>
                                      <p:tavLst>
                                        <p:tav tm="0">
                                          <p:val>
                                            <p:strVal val="#ppt_x"/>
                                          </p:val>
                                        </p:tav>
                                        <p:tav tm="100000">
                                          <p:val>
                                            <p:strVal val="#ppt_x"/>
                                          </p:val>
                                        </p:tav>
                                      </p:tavLst>
                                    </p:anim>
                                    <p:anim calcmode="lin" valueType="num">
                                      <p:cBhvr additive="base">
                                        <p:cTn id="6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additive="base">
                                        <p:cTn id="65" dur="500" fill="hold"/>
                                        <p:tgtEl>
                                          <p:spTgt spid="19"/>
                                        </p:tgtEl>
                                        <p:attrNameLst>
                                          <p:attrName>ppt_x</p:attrName>
                                        </p:attrNameLst>
                                      </p:cBhvr>
                                      <p:tavLst>
                                        <p:tav tm="0">
                                          <p:val>
                                            <p:strVal val="#ppt_x"/>
                                          </p:val>
                                        </p:tav>
                                        <p:tav tm="100000">
                                          <p:val>
                                            <p:strVal val="#ppt_x"/>
                                          </p:val>
                                        </p:tav>
                                      </p:tavLst>
                                    </p:anim>
                                    <p:anim calcmode="lin" valueType="num">
                                      <p:cBhvr additive="base">
                                        <p:cTn id="6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anim calcmode="lin" valueType="num">
                                      <p:cBhvr additive="base">
                                        <p:cTn id="71" dur="500" fill="hold"/>
                                        <p:tgtEl>
                                          <p:spTgt spid="14"/>
                                        </p:tgtEl>
                                        <p:attrNameLst>
                                          <p:attrName>ppt_x</p:attrName>
                                        </p:attrNameLst>
                                      </p:cBhvr>
                                      <p:tavLst>
                                        <p:tav tm="0">
                                          <p:val>
                                            <p:strVal val="#ppt_x"/>
                                          </p:val>
                                        </p:tav>
                                        <p:tav tm="100000">
                                          <p:val>
                                            <p:strVal val="#ppt_x"/>
                                          </p:val>
                                        </p:tav>
                                      </p:tavLst>
                                    </p:anim>
                                    <p:anim calcmode="lin" valueType="num">
                                      <p:cBhvr additive="base">
                                        <p:cTn id="7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additive="base">
                                        <p:cTn id="77" dur="500" fill="hold"/>
                                        <p:tgtEl>
                                          <p:spTgt spid="20"/>
                                        </p:tgtEl>
                                        <p:attrNameLst>
                                          <p:attrName>ppt_x</p:attrName>
                                        </p:attrNameLst>
                                      </p:cBhvr>
                                      <p:tavLst>
                                        <p:tav tm="0">
                                          <p:val>
                                            <p:strVal val="#ppt_x"/>
                                          </p:val>
                                        </p:tav>
                                        <p:tav tm="100000">
                                          <p:val>
                                            <p:strVal val="#ppt_x"/>
                                          </p:val>
                                        </p:tav>
                                      </p:tavLst>
                                    </p:anim>
                                    <p:anim calcmode="lin" valueType="num">
                                      <p:cBhvr additive="base">
                                        <p:cTn id="7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3" grpId="0" animBg="1"/>
      <p:bldP spid="14" grpId="0" animBg="1"/>
      <p:bldP spid="17" grpId="0"/>
      <p:bldP spid="18" grpId="0"/>
      <p:bldP spid="19" grpId="0"/>
      <p:bldP spid="2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630" y="368488"/>
            <a:ext cx="9621671" cy="6555641"/>
          </a:xfrm>
          <a:prstGeom prst="rect">
            <a:avLst/>
          </a:prstGeom>
          <a:noFill/>
        </p:spPr>
        <p:txBody>
          <a:bodyPr wrap="square" rtlCol="0">
            <a:spAutoFit/>
          </a:bodyPr>
          <a:lstStyle/>
          <a:p>
            <a:pPr>
              <a:lnSpc>
                <a:spcPct val="250000"/>
              </a:lnSpc>
            </a:pPr>
            <a:r>
              <a:rPr lang="en-US" sz="2400" dirty="0"/>
              <a:t>I found the shirt hanging on the back of a chair in the cook shed when we came home from the funeral. It had been a beautiful day when he last wore it. We had </a:t>
            </a:r>
            <a:r>
              <a:rPr lang="en-US" sz="2400" u="sng" dirty="0"/>
              <a:t>cut the last of the corn</a:t>
            </a:r>
            <a:r>
              <a:rPr lang="en-US" sz="2400" dirty="0"/>
              <a:t>, </a:t>
            </a:r>
            <a:r>
              <a:rPr lang="en-US" sz="2400" u="sng" dirty="0"/>
              <a:t>gathered pumpkins</a:t>
            </a:r>
            <a:r>
              <a:rPr lang="en-US" sz="2400" dirty="0"/>
              <a:t>, and </a:t>
            </a:r>
            <a:r>
              <a:rPr lang="en-US" sz="2400" u="sng" dirty="0"/>
              <a:t>picked the last of the green beans</a:t>
            </a:r>
            <a:r>
              <a:rPr lang="en-US" sz="2400" dirty="0"/>
              <a:t>. Then he took the kids down the ridge to pick apples, and the warmth of the day combined with the heat from his labor forced him to remove it.</a:t>
            </a:r>
          </a:p>
        </p:txBody>
      </p:sp>
      <p:sp>
        <p:nvSpPr>
          <p:cNvPr id="4" name="TextBox 3"/>
          <p:cNvSpPr txBox="1"/>
          <p:nvPr/>
        </p:nvSpPr>
        <p:spPr>
          <a:xfrm>
            <a:off x="4995081" y="518615"/>
            <a:ext cx="518615" cy="369332"/>
          </a:xfrm>
          <a:prstGeom prst="rect">
            <a:avLst/>
          </a:prstGeom>
          <a:noFill/>
        </p:spPr>
        <p:txBody>
          <a:bodyPr wrap="square" lIns="91440" tIns="45720" rIns="91440" bIns="45720" rtlCol="0" anchor="t">
            <a:spAutoFit/>
          </a:bodyPr>
          <a:lstStyle/>
          <a:p>
            <a:r>
              <a:rPr lang="en-US" b="1" dirty="0"/>
              <a:t>3c</a:t>
            </a:r>
          </a:p>
        </p:txBody>
      </p:sp>
      <p:sp>
        <p:nvSpPr>
          <p:cNvPr id="5" name="TextBox 4"/>
          <p:cNvSpPr txBox="1"/>
          <p:nvPr/>
        </p:nvSpPr>
        <p:spPr>
          <a:xfrm>
            <a:off x="4164842" y="2295098"/>
            <a:ext cx="518615" cy="369332"/>
          </a:xfrm>
          <a:prstGeom prst="rect">
            <a:avLst/>
          </a:prstGeom>
          <a:noFill/>
        </p:spPr>
        <p:txBody>
          <a:bodyPr wrap="square" rtlCol="0">
            <a:spAutoFit/>
          </a:bodyPr>
          <a:lstStyle/>
          <a:p>
            <a:r>
              <a:rPr lang="en-US" b="1" dirty="0"/>
              <a:t>3c</a:t>
            </a:r>
          </a:p>
        </p:txBody>
      </p:sp>
      <p:sp>
        <p:nvSpPr>
          <p:cNvPr id="6" name="TextBox 5"/>
          <p:cNvSpPr txBox="1"/>
          <p:nvPr/>
        </p:nvSpPr>
        <p:spPr>
          <a:xfrm>
            <a:off x="8668603" y="2295098"/>
            <a:ext cx="518615" cy="369332"/>
          </a:xfrm>
          <a:prstGeom prst="rect">
            <a:avLst/>
          </a:prstGeom>
          <a:noFill/>
        </p:spPr>
        <p:txBody>
          <a:bodyPr wrap="square" rtlCol="0">
            <a:spAutoFit/>
          </a:bodyPr>
          <a:lstStyle/>
          <a:p>
            <a:r>
              <a:rPr lang="en-US" b="1" dirty="0"/>
              <a:t>3a</a:t>
            </a:r>
          </a:p>
        </p:txBody>
      </p:sp>
      <p:sp>
        <p:nvSpPr>
          <p:cNvPr id="7" name="TextBox 6"/>
          <p:cNvSpPr txBox="1"/>
          <p:nvPr/>
        </p:nvSpPr>
        <p:spPr>
          <a:xfrm>
            <a:off x="4995081" y="4192137"/>
            <a:ext cx="518615" cy="369332"/>
          </a:xfrm>
          <a:prstGeom prst="rect">
            <a:avLst/>
          </a:prstGeom>
          <a:noFill/>
        </p:spPr>
        <p:txBody>
          <a:bodyPr wrap="square" rtlCol="0">
            <a:spAutoFit/>
          </a:bodyPr>
          <a:lstStyle/>
          <a:p>
            <a:r>
              <a:rPr lang="en-US" b="1" dirty="0"/>
              <a:t>3b</a:t>
            </a:r>
          </a:p>
        </p:txBody>
      </p:sp>
      <p:sp>
        <p:nvSpPr>
          <p:cNvPr id="12" name="TextBox 11"/>
          <p:cNvSpPr txBox="1"/>
          <p:nvPr/>
        </p:nvSpPr>
        <p:spPr>
          <a:xfrm>
            <a:off x="9965140" y="2295098"/>
            <a:ext cx="518615" cy="369332"/>
          </a:xfrm>
          <a:prstGeom prst="rect">
            <a:avLst/>
          </a:prstGeom>
          <a:noFill/>
        </p:spPr>
        <p:txBody>
          <a:bodyPr wrap="square" rtlCol="0">
            <a:spAutoFit/>
          </a:bodyPr>
          <a:lstStyle/>
          <a:p>
            <a:r>
              <a:rPr lang="en-US" b="1" dirty="0"/>
              <a:t>5</a:t>
            </a:r>
          </a:p>
        </p:txBody>
      </p:sp>
    </p:spTree>
    <p:extLst>
      <p:ext uri="{BB962C8B-B14F-4D97-AF65-F5344CB8AC3E}">
        <p14:creationId xmlns:p14="http://schemas.microsoft.com/office/powerpoint/2010/main" val="42479709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19869" y="791570"/>
            <a:ext cx="9266830" cy="5262979"/>
          </a:xfrm>
          <a:prstGeom prst="rect">
            <a:avLst/>
          </a:prstGeom>
          <a:noFill/>
        </p:spPr>
        <p:txBody>
          <a:bodyPr wrap="square" rtlCol="0">
            <a:spAutoFit/>
          </a:bodyPr>
          <a:lstStyle/>
          <a:p>
            <a:r>
              <a:rPr lang="en-US" sz="2400" dirty="0"/>
              <a:t>6. How do your sentences begin? Mark each sentence beginning (6a, 6b, etc.) and then list the number of each below. </a:t>
            </a:r>
          </a:p>
          <a:p>
            <a:pPr marL="457200" indent="-457200">
              <a:buAutoNum type="alphaLcParenBoth"/>
            </a:pPr>
            <a:r>
              <a:rPr lang="en-US" sz="2400" dirty="0"/>
              <a:t> subject beginnings: _____ </a:t>
            </a:r>
          </a:p>
          <a:p>
            <a:pPr marL="457200" indent="-457200">
              <a:buAutoNum type="alphaLcParenBoth"/>
            </a:pPr>
            <a:r>
              <a:rPr lang="en-US" sz="2400" dirty="0"/>
              <a:t> adverb beginnings: _____ </a:t>
            </a:r>
          </a:p>
          <a:p>
            <a:pPr marL="457200" indent="-457200">
              <a:buAutoNum type="alphaLcParenBoth"/>
            </a:pPr>
            <a:r>
              <a:rPr lang="en-US" sz="2400" dirty="0"/>
              <a:t> prepositional beginnings: _____ </a:t>
            </a:r>
          </a:p>
          <a:p>
            <a:pPr marL="457200" indent="-457200">
              <a:buAutoNum type="alphaLcParenBoth"/>
            </a:pPr>
            <a:r>
              <a:rPr lang="en-US" sz="2400" dirty="0"/>
              <a:t> gerund beginnings: _____ </a:t>
            </a:r>
          </a:p>
          <a:p>
            <a:pPr marL="457200" indent="-457200">
              <a:buAutoNum type="alphaLcParenBoth"/>
            </a:pPr>
            <a:r>
              <a:rPr lang="en-US" sz="2400" dirty="0"/>
              <a:t> subordinate clause beginnings: _____ </a:t>
            </a:r>
          </a:p>
          <a:p>
            <a:pPr marL="457200" indent="-457200">
              <a:buAutoNum type="alphaLcParenBoth"/>
            </a:pPr>
            <a:r>
              <a:rPr lang="en-US" sz="2400" dirty="0"/>
              <a:t>participial beginnings: _____ </a:t>
            </a:r>
          </a:p>
          <a:p>
            <a:pPr marL="457200" indent="-457200">
              <a:buAutoNum type="alphaLcParenBoth"/>
            </a:pPr>
            <a:r>
              <a:rPr lang="en-US" sz="2400" dirty="0"/>
              <a:t>infinitive beginnings: _____ </a:t>
            </a:r>
          </a:p>
          <a:p>
            <a:pPr marL="457200" indent="-457200">
              <a:buAutoNum type="alphaLcParenBoth"/>
            </a:pPr>
            <a:endParaRPr lang="en-US" sz="2400" dirty="0"/>
          </a:p>
          <a:p>
            <a:r>
              <a:rPr lang="en-US" sz="2400" dirty="0"/>
              <a:t>If more than half your sentences begin with the subject, rewrite so that this is not true, and be sure to have at least one of each type above.</a:t>
            </a:r>
          </a:p>
        </p:txBody>
      </p:sp>
    </p:spTree>
    <p:extLst>
      <p:ext uri="{BB962C8B-B14F-4D97-AF65-F5344CB8AC3E}">
        <p14:creationId xmlns:p14="http://schemas.microsoft.com/office/powerpoint/2010/main" val="4012034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630" y="368488"/>
            <a:ext cx="9621671" cy="6555641"/>
          </a:xfrm>
          <a:prstGeom prst="rect">
            <a:avLst/>
          </a:prstGeom>
          <a:noFill/>
        </p:spPr>
        <p:txBody>
          <a:bodyPr wrap="square" rtlCol="0">
            <a:spAutoFit/>
          </a:bodyPr>
          <a:lstStyle/>
          <a:p>
            <a:pPr>
              <a:lnSpc>
                <a:spcPct val="250000"/>
              </a:lnSpc>
            </a:pPr>
            <a:r>
              <a:rPr lang="en-US" sz="2400" dirty="0"/>
              <a:t>I found the shirt hanging on the back of a chair in the cook shed when we came home from the funeral. It had been a beautiful day when he last wore it. We had </a:t>
            </a:r>
            <a:r>
              <a:rPr lang="en-US" sz="2400" u="sng" dirty="0"/>
              <a:t>cut the last of the corn</a:t>
            </a:r>
            <a:r>
              <a:rPr lang="en-US" sz="2400" dirty="0"/>
              <a:t>, </a:t>
            </a:r>
            <a:r>
              <a:rPr lang="en-US" sz="2400" u="sng" dirty="0"/>
              <a:t>gathered pumpkins</a:t>
            </a:r>
            <a:r>
              <a:rPr lang="en-US" sz="2400" dirty="0"/>
              <a:t>, and </a:t>
            </a:r>
            <a:r>
              <a:rPr lang="en-US" sz="2400" u="sng" dirty="0"/>
              <a:t>picked the last of the green beans</a:t>
            </a:r>
            <a:r>
              <a:rPr lang="en-US" sz="2400" dirty="0"/>
              <a:t>. Then he took the kids down the ridge to pick apples, and the warmth of the day combined with the heat from his labor forced him to remove it.</a:t>
            </a:r>
          </a:p>
        </p:txBody>
      </p:sp>
      <p:sp>
        <p:nvSpPr>
          <p:cNvPr id="4" name="TextBox 3"/>
          <p:cNvSpPr txBox="1"/>
          <p:nvPr/>
        </p:nvSpPr>
        <p:spPr>
          <a:xfrm>
            <a:off x="4995081" y="518615"/>
            <a:ext cx="518615" cy="369332"/>
          </a:xfrm>
          <a:prstGeom prst="rect">
            <a:avLst/>
          </a:prstGeom>
          <a:noFill/>
        </p:spPr>
        <p:txBody>
          <a:bodyPr wrap="square" lIns="91440" tIns="45720" rIns="91440" bIns="45720" rtlCol="0" anchor="t">
            <a:spAutoFit/>
          </a:bodyPr>
          <a:lstStyle/>
          <a:p>
            <a:r>
              <a:rPr lang="en-US" b="1" dirty="0"/>
              <a:t>3c</a:t>
            </a:r>
          </a:p>
        </p:txBody>
      </p:sp>
      <p:sp>
        <p:nvSpPr>
          <p:cNvPr id="5" name="TextBox 4"/>
          <p:cNvSpPr txBox="1"/>
          <p:nvPr/>
        </p:nvSpPr>
        <p:spPr>
          <a:xfrm>
            <a:off x="4164842" y="2295098"/>
            <a:ext cx="518615" cy="369332"/>
          </a:xfrm>
          <a:prstGeom prst="rect">
            <a:avLst/>
          </a:prstGeom>
          <a:noFill/>
        </p:spPr>
        <p:txBody>
          <a:bodyPr wrap="square" rtlCol="0">
            <a:spAutoFit/>
          </a:bodyPr>
          <a:lstStyle/>
          <a:p>
            <a:r>
              <a:rPr lang="en-US" b="1" dirty="0"/>
              <a:t>3c</a:t>
            </a:r>
          </a:p>
        </p:txBody>
      </p:sp>
      <p:sp>
        <p:nvSpPr>
          <p:cNvPr id="6" name="TextBox 5"/>
          <p:cNvSpPr txBox="1"/>
          <p:nvPr/>
        </p:nvSpPr>
        <p:spPr>
          <a:xfrm>
            <a:off x="8668603" y="2295098"/>
            <a:ext cx="518615" cy="369332"/>
          </a:xfrm>
          <a:prstGeom prst="rect">
            <a:avLst/>
          </a:prstGeom>
          <a:noFill/>
        </p:spPr>
        <p:txBody>
          <a:bodyPr wrap="square" rtlCol="0">
            <a:spAutoFit/>
          </a:bodyPr>
          <a:lstStyle/>
          <a:p>
            <a:r>
              <a:rPr lang="en-US" b="1" dirty="0"/>
              <a:t>3a</a:t>
            </a:r>
          </a:p>
        </p:txBody>
      </p:sp>
      <p:sp>
        <p:nvSpPr>
          <p:cNvPr id="7" name="TextBox 6"/>
          <p:cNvSpPr txBox="1"/>
          <p:nvPr/>
        </p:nvSpPr>
        <p:spPr>
          <a:xfrm>
            <a:off x="4995081" y="4192137"/>
            <a:ext cx="518615" cy="369332"/>
          </a:xfrm>
          <a:prstGeom prst="rect">
            <a:avLst/>
          </a:prstGeom>
          <a:noFill/>
        </p:spPr>
        <p:txBody>
          <a:bodyPr wrap="square" rtlCol="0">
            <a:spAutoFit/>
          </a:bodyPr>
          <a:lstStyle/>
          <a:p>
            <a:r>
              <a:rPr lang="en-US" b="1" dirty="0"/>
              <a:t>3b</a:t>
            </a:r>
          </a:p>
        </p:txBody>
      </p:sp>
      <p:sp>
        <p:nvSpPr>
          <p:cNvPr id="8" name="TextBox 7"/>
          <p:cNvSpPr txBox="1"/>
          <p:nvPr/>
        </p:nvSpPr>
        <p:spPr>
          <a:xfrm>
            <a:off x="1897039" y="518615"/>
            <a:ext cx="518615" cy="369332"/>
          </a:xfrm>
          <a:prstGeom prst="rect">
            <a:avLst/>
          </a:prstGeom>
          <a:noFill/>
        </p:spPr>
        <p:txBody>
          <a:bodyPr wrap="square" rtlCol="0">
            <a:spAutoFit/>
          </a:bodyPr>
          <a:lstStyle/>
          <a:p>
            <a:r>
              <a:rPr lang="en-US" b="1" dirty="0"/>
              <a:t>6a</a:t>
            </a:r>
          </a:p>
        </p:txBody>
      </p:sp>
      <p:sp>
        <p:nvSpPr>
          <p:cNvPr id="9" name="TextBox 8"/>
          <p:cNvSpPr txBox="1"/>
          <p:nvPr/>
        </p:nvSpPr>
        <p:spPr>
          <a:xfrm>
            <a:off x="8641308" y="1462585"/>
            <a:ext cx="518615" cy="369332"/>
          </a:xfrm>
          <a:prstGeom prst="rect">
            <a:avLst/>
          </a:prstGeom>
          <a:noFill/>
        </p:spPr>
        <p:txBody>
          <a:bodyPr wrap="square" rtlCol="0">
            <a:spAutoFit/>
          </a:bodyPr>
          <a:lstStyle/>
          <a:p>
            <a:r>
              <a:rPr lang="en-US" b="1" dirty="0"/>
              <a:t>6a</a:t>
            </a:r>
          </a:p>
        </p:txBody>
      </p:sp>
      <p:sp>
        <p:nvSpPr>
          <p:cNvPr id="10" name="TextBox 9"/>
          <p:cNvSpPr txBox="1"/>
          <p:nvPr/>
        </p:nvSpPr>
        <p:spPr>
          <a:xfrm>
            <a:off x="7180997" y="2370582"/>
            <a:ext cx="518615" cy="369332"/>
          </a:xfrm>
          <a:prstGeom prst="rect">
            <a:avLst/>
          </a:prstGeom>
          <a:noFill/>
        </p:spPr>
        <p:txBody>
          <a:bodyPr wrap="square" rtlCol="0">
            <a:spAutoFit/>
          </a:bodyPr>
          <a:lstStyle/>
          <a:p>
            <a:r>
              <a:rPr lang="en-US" b="1" dirty="0"/>
              <a:t>6a</a:t>
            </a:r>
          </a:p>
        </p:txBody>
      </p:sp>
      <p:sp>
        <p:nvSpPr>
          <p:cNvPr id="11" name="TextBox 10"/>
          <p:cNvSpPr txBox="1"/>
          <p:nvPr/>
        </p:nvSpPr>
        <p:spPr>
          <a:xfrm>
            <a:off x="3214048" y="4192137"/>
            <a:ext cx="518615" cy="369332"/>
          </a:xfrm>
          <a:prstGeom prst="rect">
            <a:avLst/>
          </a:prstGeom>
          <a:noFill/>
        </p:spPr>
        <p:txBody>
          <a:bodyPr wrap="square" rtlCol="0">
            <a:spAutoFit/>
          </a:bodyPr>
          <a:lstStyle/>
          <a:p>
            <a:r>
              <a:rPr lang="en-US" b="1" dirty="0"/>
              <a:t>6b</a:t>
            </a:r>
          </a:p>
        </p:txBody>
      </p:sp>
      <p:sp>
        <p:nvSpPr>
          <p:cNvPr id="12" name="TextBox 11"/>
          <p:cNvSpPr txBox="1"/>
          <p:nvPr/>
        </p:nvSpPr>
        <p:spPr>
          <a:xfrm>
            <a:off x="9965140" y="2295098"/>
            <a:ext cx="518615" cy="369332"/>
          </a:xfrm>
          <a:prstGeom prst="rect">
            <a:avLst/>
          </a:prstGeom>
          <a:noFill/>
        </p:spPr>
        <p:txBody>
          <a:bodyPr wrap="square" rtlCol="0">
            <a:spAutoFit/>
          </a:bodyPr>
          <a:lstStyle/>
          <a:p>
            <a:r>
              <a:rPr lang="en-US" b="1" dirty="0"/>
              <a:t>5</a:t>
            </a:r>
          </a:p>
        </p:txBody>
      </p:sp>
    </p:spTree>
    <p:extLst>
      <p:ext uri="{BB962C8B-B14F-4D97-AF65-F5344CB8AC3E}">
        <p14:creationId xmlns:p14="http://schemas.microsoft.com/office/powerpoint/2010/main" val="108582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7039" y="791571"/>
            <a:ext cx="9785444" cy="4546437"/>
          </a:xfrm>
          <a:prstGeom prst="rect">
            <a:avLst/>
          </a:prstGeom>
          <a:noFill/>
        </p:spPr>
        <p:txBody>
          <a:bodyPr wrap="square" rtlCol="0">
            <a:spAutoFit/>
          </a:bodyPr>
          <a:lstStyle/>
          <a:p>
            <a:pPr>
              <a:lnSpc>
                <a:spcPct val="250000"/>
              </a:lnSpc>
            </a:pPr>
            <a:r>
              <a:rPr lang="en-US" sz="2400" dirty="0"/>
              <a:t>There it hung on that old, straight-back chair, mocking me with its emptiness. With a cry, I snatched it up. It smelled of sunshine and fresh air, that wonderful outdoorsy scent of my husband emanating from this final source. I buried my head in it and cried, as I had been unable to cry before.</a:t>
            </a:r>
          </a:p>
        </p:txBody>
      </p:sp>
      <p:sp>
        <p:nvSpPr>
          <p:cNvPr id="3" name="TextBox 2"/>
          <p:cNvSpPr txBox="1"/>
          <p:nvPr/>
        </p:nvSpPr>
        <p:spPr>
          <a:xfrm>
            <a:off x="4954138" y="914400"/>
            <a:ext cx="518615" cy="369332"/>
          </a:xfrm>
          <a:prstGeom prst="rect">
            <a:avLst/>
          </a:prstGeom>
          <a:noFill/>
        </p:spPr>
        <p:txBody>
          <a:bodyPr wrap="square" rtlCol="0">
            <a:spAutoFit/>
          </a:bodyPr>
          <a:lstStyle/>
          <a:p>
            <a:r>
              <a:rPr lang="en-US" b="1" dirty="0"/>
              <a:t>3a</a:t>
            </a:r>
          </a:p>
        </p:txBody>
      </p:sp>
      <p:sp>
        <p:nvSpPr>
          <p:cNvPr id="4" name="TextBox 3"/>
          <p:cNvSpPr txBox="1"/>
          <p:nvPr/>
        </p:nvSpPr>
        <p:spPr>
          <a:xfrm>
            <a:off x="5882185" y="1842448"/>
            <a:ext cx="518615" cy="369332"/>
          </a:xfrm>
          <a:prstGeom prst="rect">
            <a:avLst/>
          </a:prstGeom>
          <a:noFill/>
        </p:spPr>
        <p:txBody>
          <a:bodyPr wrap="square" rtlCol="0">
            <a:spAutoFit/>
          </a:bodyPr>
          <a:lstStyle/>
          <a:p>
            <a:r>
              <a:rPr lang="en-US" b="1" dirty="0"/>
              <a:t>3a</a:t>
            </a:r>
          </a:p>
        </p:txBody>
      </p:sp>
      <p:sp>
        <p:nvSpPr>
          <p:cNvPr id="5" name="TextBox 4"/>
          <p:cNvSpPr txBox="1"/>
          <p:nvPr/>
        </p:nvSpPr>
        <p:spPr>
          <a:xfrm>
            <a:off x="6789761" y="2880123"/>
            <a:ext cx="518615" cy="369332"/>
          </a:xfrm>
          <a:prstGeom prst="rect">
            <a:avLst/>
          </a:prstGeom>
          <a:noFill/>
        </p:spPr>
        <p:txBody>
          <a:bodyPr wrap="square" rtlCol="0">
            <a:spAutoFit/>
          </a:bodyPr>
          <a:lstStyle/>
          <a:p>
            <a:r>
              <a:rPr lang="en-US" b="1" dirty="0"/>
              <a:t>3a</a:t>
            </a:r>
          </a:p>
        </p:txBody>
      </p:sp>
      <p:sp>
        <p:nvSpPr>
          <p:cNvPr id="6" name="TextBox 5"/>
          <p:cNvSpPr txBox="1"/>
          <p:nvPr/>
        </p:nvSpPr>
        <p:spPr>
          <a:xfrm>
            <a:off x="4954138" y="4640239"/>
            <a:ext cx="518615" cy="369332"/>
          </a:xfrm>
          <a:prstGeom prst="rect">
            <a:avLst/>
          </a:prstGeom>
          <a:noFill/>
        </p:spPr>
        <p:txBody>
          <a:bodyPr wrap="square" rtlCol="0">
            <a:spAutoFit/>
          </a:bodyPr>
          <a:lstStyle/>
          <a:p>
            <a:r>
              <a:rPr lang="en-US" b="1" dirty="0"/>
              <a:t>3c</a:t>
            </a:r>
          </a:p>
        </p:txBody>
      </p:sp>
      <p:sp>
        <p:nvSpPr>
          <p:cNvPr id="7" name="TextBox 6"/>
          <p:cNvSpPr txBox="1"/>
          <p:nvPr/>
        </p:nvSpPr>
        <p:spPr>
          <a:xfrm>
            <a:off x="2238233" y="1009044"/>
            <a:ext cx="518615" cy="369332"/>
          </a:xfrm>
          <a:prstGeom prst="rect">
            <a:avLst/>
          </a:prstGeom>
          <a:noFill/>
        </p:spPr>
        <p:txBody>
          <a:bodyPr wrap="square" rtlCol="0">
            <a:spAutoFit/>
          </a:bodyPr>
          <a:lstStyle/>
          <a:p>
            <a:r>
              <a:rPr lang="en-US" b="1" dirty="0"/>
              <a:t>6b</a:t>
            </a:r>
          </a:p>
        </p:txBody>
      </p:sp>
      <p:sp>
        <p:nvSpPr>
          <p:cNvPr id="8" name="TextBox 7"/>
          <p:cNvSpPr txBox="1"/>
          <p:nvPr/>
        </p:nvSpPr>
        <p:spPr>
          <a:xfrm>
            <a:off x="4435523" y="1842448"/>
            <a:ext cx="518615" cy="369332"/>
          </a:xfrm>
          <a:prstGeom prst="rect">
            <a:avLst/>
          </a:prstGeom>
          <a:noFill/>
        </p:spPr>
        <p:txBody>
          <a:bodyPr wrap="square" rtlCol="0">
            <a:spAutoFit/>
          </a:bodyPr>
          <a:lstStyle/>
          <a:p>
            <a:r>
              <a:rPr lang="en-US" b="1" dirty="0"/>
              <a:t>6c</a:t>
            </a:r>
          </a:p>
        </p:txBody>
      </p:sp>
      <p:sp>
        <p:nvSpPr>
          <p:cNvPr id="9" name="TextBox 8"/>
          <p:cNvSpPr txBox="1"/>
          <p:nvPr/>
        </p:nvSpPr>
        <p:spPr>
          <a:xfrm>
            <a:off x="7972567" y="1889746"/>
            <a:ext cx="518615" cy="369332"/>
          </a:xfrm>
          <a:prstGeom prst="rect">
            <a:avLst/>
          </a:prstGeom>
          <a:noFill/>
        </p:spPr>
        <p:txBody>
          <a:bodyPr wrap="square" rtlCol="0">
            <a:spAutoFit/>
          </a:bodyPr>
          <a:lstStyle/>
          <a:p>
            <a:r>
              <a:rPr lang="en-US" b="1" dirty="0"/>
              <a:t>6a</a:t>
            </a:r>
          </a:p>
        </p:txBody>
      </p:sp>
      <p:sp>
        <p:nvSpPr>
          <p:cNvPr id="10" name="TextBox 9"/>
          <p:cNvSpPr txBox="1"/>
          <p:nvPr/>
        </p:nvSpPr>
        <p:spPr>
          <a:xfrm>
            <a:off x="6778387" y="3746978"/>
            <a:ext cx="518615" cy="369332"/>
          </a:xfrm>
          <a:prstGeom prst="rect">
            <a:avLst/>
          </a:prstGeom>
          <a:noFill/>
        </p:spPr>
        <p:txBody>
          <a:bodyPr wrap="square" rtlCol="0">
            <a:spAutoFit/>
          </a:bodyPr>
          <a:lstStyle/>
          <a:p>
            <a:r>
              <a:rPr lang="en-US" b="1" dirty="0"/>
              <a:t>6a</a:t>
            </a:r>
          </a:p>
        </p:txBody>
      </p:sp>
    </p:spTree>
    <p:extLst>
      <p:ext uri="{BB962C8B-B14F-4D97-AF65-F5344CB8AC3E}">
        <p14:creationId xmlns:p14="http://schemas.microsoft.com/office/powerpoint/2010/main" val="160012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D051C-ED3A-4BF9-8D34-4955CA18A087}"/>
              </a:ext>
            </a:extLst>
          </p:cNvPr>
          <p:cNvSpPr>
            <a:spLocks noGrp="1"/>
          </p:cNvSpPr>
          <p:nvPr>
            <p:ph type="title"/>
          </p:nvPr>
        </p:nvSpPr>
        <p:spPr/>
        <p:txBody>
          <a:bodyPr/>
          <a:lstStyle/>
          <a:p>
            <a:r>
              <a:rPr lang="en-US"/>
              <a:t>Simple Sentences</a:t>
            </a:r>
          </a:p>
        </p:txBody>
      </p:sp>
      <p:sp>
        <p:nvSpPr>
          <p:cNvPr id="3" name="Content Placeholder 2">
            <a:extLst>
              <a:ext uri="{FF2B5EF4-FFF2-40B4-BE49-F238E27FC236}">
                <a16:creationId xmlns:a16="http://schemas.microsoft.com/office/drawing/2014/main" id="{10B6ED34-D0E1-4DBD-A05C-8D358F8A472D}"/>
              </a:ext>
            </a:extLst>
          </p:cNvPr>
          <p:cNvSpPr>
            <a:spLocks noGrp="1"/>
          </p:cNvSpPr>
          <p:nvPr>
            <p:ph idx="1"/>
          </p:nvPr>
        </p:nvSpPr>
        <p:spPr/>
        <p:txBody>
          <a:bodyPr vert="horz" lIns="91440" tIns="45720" rIns="91440" bIns="45720" rtlCol="0" anchor="t">
            <a:normAutofit/>
          </a:bodyPr>
          <a:lstStyle/>
          <a:p>
            <a:r>
              <a:rPr lang="en-US" sz="2000" dirty="0"/>
              <a:t>A simple sentence, also called an independent clause, contains a subject and a verb, and it expresses a complete thought.</a:t>
            </a:r>
          </a:p>
          <a:p>
            <a:r>
              <a:rPr lang="en-US" sz="2000" dirty="0"/>
              <a:t>In the following simple sentences, subjects are in pink, and verbs are in green. </a:t>
            </a:r>
            <a:endParaRPr lang="en-US" sz="2000" dirty="0">
              <a:solidFill>
                <a:srgbClr val="404040"/>
              </a:solidFill>
            </a:endParaRPr>
          </a:p>
          <a:p>
            <a:r>
              <a:rPr lang="en-US" sz="2000" dirty="0"/>
              <a:t>A. Some </a:t>
            </a:r>
            <a:r>
              <a:rPr lang="en-US" sz="2000" dirty="0">
                <a:solidFill>
                  <a:srgbClr val="ED6D4B"/>
                </a:solidFill>
              </a:rPr>
              <a:t>students </a:t>
            </a:r>
            <a:r>
              <a:rPr lang="en-US" sz="2000" dirty="0">
                <a:solidFill>
                  <a:srgbClr val="839943"/>
                </a:solidFill>
              </a:rPr>
              <a:t>like </a:t>
            </a:r>
            <a:r>
              <a:rPr lang="en-US" sz="2000" dirty="0"/>
              <a:t>to study in the mornings.</a:t>
            </a:r>
          </a:p>
        </p:txBody>
      </p:sp>
    </p:spTree>
    <p:extLst>
      <p:ext uri="{BB962C8B-B14F-4D97-AF65-F5344CB8AC3E}">
        <p14:creationId xmlns:p14="http://schemas.microsoft.com/office/powerpoint/2010/main" val="165971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6660107" y="2497540"/>
            <a:ext cx="13648" cy="4135272"/>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596788" y="624110"/>
            <a:ext cx="9907823" cy="1280890"/>
          </a:xfrm>
        </p:spPr>
        <p:txBody>
          <a:bodyPr/>
          <a:lstStyle/>
          <a:p>
            <a:r>
              <a:rPr lang="en-US" dirty="0"/>
              <a:t>Some </a:t>
            </a:r>
            <a:r>
              <a:rPr lang="en-US" dirty="0">
                <a:solidFill>
                  <a:srgbClr val="ED6D4B"/>
                </a:solidFill>
              </a:rPr>
              <a:t>students </a:t>
            </a:r>
            <a:r>
              <a:rPr lang="en-US" dirty="0">
                <a:solidFill>
                  <a:srgbClr val="839943"/>
                </a:solidFill>
              </a:rPr>
              <a:t>like </a:t>
            </a:r>
            <a:r>
              <a:rPr lang="en-US" dirty="0"/>
              <a:t>to study in the mornings.</a:t>
            </a:r>
          </a:p>
        </p:txBody>
      </p:sp>
      <p:sp>
        <p:nvSpPr>
          <p:cNvPr id="6" name="Rectangle 5"/>
          <p:cNvSpPr/>
          <p:nvPr/>
        </p:nvSpPr>
        <p:spPr>
          <a:xfrm>
            <a:off x="2702257" y="1405719"/>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a subordinate (dependent) clause?</a:t>
            </a:r>
          </a:p>
        </p:txBody>
      </p:sp>
      <p:sp>
        <p:nvSpPr>
          <p:cNvPr id="7" name="Rectangle 6"/>
          <p:cNvSpPr/>
          <p:nvPr/>
        </p:nvSpPr>
        <p:spPr>
          <a:xfrm>
            <a:off x="3070742" y="276878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8573069" y="275684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2702257" y="3714465"/>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more than one independent clause?</a:t>
            </a:r>
          </a:p>
        </p:txBody>
      </p:sp>
      <p:sp>
        <p:nvSpPr>
          <p:cNvPr id="10" name="Rectangle 9"/>
          <p:cNvSpPr/>
          <p:nvPr/>
        </p:nvSpPr>
        <p:spPr>
          <a:xfrm>
            <a:off x="1767234" y="503829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3" name="Rectangle 12"/>
          <p:cNvSpPr/>
          <p:nvPr/>
        </p:nvSpPr>
        <p:spPr>
          <a:xfrm>
            <a:off x="4289947"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7" name="TextBox 16"/>
          <p:cNvSpPr txBox="1"/>
          <p:nvPr/>
        </p:nvSpPr>
        <p:spPr>
          <a:xfrm>
            <a:off x="1767234" y="5800299"/>
            <a:ext cx="1651379" cy="369332"/>
          </a:xfrm>
          <a:prstGeom prst="rect">
            <a:avLst/>
          </a:prstGeom>
          <a:noFill/>
        </p:spPr>
        <p:txBody>
          <a:bodyPr wrap="square" rtlCol="0">
            <a:spAutoFit/>
          </a:bodyPr>
          <a:lstStyle/>
          <a:p>
            <a:pPr algn="ctr"/>
            <a:r>
              <a:rPr lang="en-US" dirty="0"/>
              <a:t>simple</a:t>
            </a:r>
          </a:p>
        </p:txBody>
      </p:sp>
    </p:spTree>
    <p:extLst>
      <p:ext uri="{BB962C8B-B14F-4D97-AF65-F5344CB8AC3E}">
        <p14:creationId xmlns:p14="http://schemas.microsoft.com/office/powerpoint/2010/main" val="51534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22" presetClass="entr" presetSubtype="1"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up)">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mph" presetSubtype="0" fill="hold" grpId="1" nodeType="clickEffect">
                                  <p:stCondLst>
                                    <p:cond delay="0"/>
                                  </p:stCondLst>
                                  <p:childTnLst>
                                    <p:animEffect transition="out" filter="fade">
                                      <p:cBhvr>
                                        <p:cTn id="25" dur="500" tmFilter="0, 0; .2, .5; .8, .5; 1, 0"/>
                                        <p:tgtEl>
                                          <p:spTgt spid="7"/>
                                        </p:tgtEl>
                                      </p:cBhvr>
                                    </p:animEffect>
                                    <p:animScale>
                                      <p:cBhvr>
                                        <p:cTn id="26" dur="250" autoRev="1" fill="hold"/>
                                        <p:tgtEl>
                                          <p:spTgt spid="7"/>
                                        </p:tgtEl>
                                      </p:cBhvr>
                                      <p:by x="105000" y="105000"/>
                                    </p:animScale>
                                  </p:childTnLst>
                                </p:cTn>
                              </p:par>
                            </p:childTnLst>
                          </p:cTn>
                        </p:par>
                        <p:par>
                          <p:cTn id="27" fill="hold">
                            <p:stCondLst>
                              <p:cond delay="500"/>
                            </p:stCondLst>
                            <p:childTnLst>
                              <p:par>
                                <p:cTn id="28" presetID="21" presetClass="emph" presetSubtype="0" fill="hold" grpId="2" nodeType="afterEffect">
                                  <p:stCondLst>
                                    <p:cond delay="0"/>
                                  </p:stCondLst>
                                  <p:childTnLst>
                                    <p:animClr clrSpc="hsl" dir="cw">
                                      <p:cBhvr override="childStyle">
                                        <p:cTn id="29" dur="500" fill="hold"/>
                                        <p:tgtEl>
                                          <p:spTgt spid="7"/>
                                        </p:tgtEl>
                                        <p:attrNameLst>
                                          <p:attrName>style.color</p:attrName>
                                        </p:attrNameLst>
                                      </p:cBhvr>
                                      <p:by>
                                        <p:hsl h="7200000" s="0" l="0"/>
                                      </p:by>
                                    </p:animClr>
                                    <p:animClr clrSpc="hsl" dir="cw">
                                      <p:cBhvr>
                                        <p:cTn id="30" dur="500" fill="hold"/>
                                        <p:tgtEl>
                                          <p:spTgt spid="7"/>
                                        </p:tgtEl>
                                        <p:attrNameLst>
                                          <p:attrName>fillcolor</p:attrName>
                                        </p:attrNameLst>
                                      </p:cBhvr>
                                      <p:by>
                                        <p:hsl h="7200000" s="0" l="0"/>
                                      </p:by>
                                    </p:animClr>
                                    <p:animClr clrSpc="hsl" dir="cw">
                                      <p:cBhvr>
                                        <p:cTn id="31" dur="500" fill="hold"/>
                                        <p:tgtEl>
                                          <p:spTgt spid="7"/>
                                        </p:tgtEl>
                                        <p:attrNameLst>
                                          <p:attrName>stroke.color</p:attrName>
                                        </p:attrNameLst>
                                      </p:cBhvr>
                                      <p:by>
                                        <p:hsl h="7200000" s="0" l="0"/>
                                      </p:by>
                                    </p:animClr>
                                    <p:set>
                                      <p:cBhvr>
                                        <p:cTn id="32" dur="500" fill="hold"/>
                                        <p:tgtEl>
                                          <p:spTgt spid="7"/>
                                        </p:tgtEl>
                                        <p:attrNameLst>
                                          <p:attrName>fill.type</p:attrName>
                                        </p:attrNameLst>
                                      </p:cBhvr>
                                      <p:to>
                                        <p:strVal val="solid"/>
                                      </p:to>
                                    </p:set>
                                  </p:childTnLst>
                                </p:cTn>
                              </p:par>
                            </p:childTnLst>
                          </p:cTn>
                        </p:par>
                        <p:par>
                          <p:cTn id="33" fill="hold">
                            <p:stCondLst>
                              <p:cond delay="1000"/>
                            </p:stCondLst>
                            <p:childTnLst>
                              <p:par>
                                <p:cTn id="34" presetID="10" presetClass="exit" presetSubtype="0" fill="hold" grpId="1" nodeType="afterEffect">
                                  <p:stCondLst>
                                    <p:cond delay="0"/>
                                  </p:stCondLst>
                                  <p:childTnLst>
                                    <p:animEffect transition="out" filter="fade">
                                      <p:cBhvr>
                                        <p:cTn id="35" dur="500"/>
                                        <p:tgtEl>
                                          <p:spTgt spid="8"/>
                                        </p:tgtEl>
                                      </p:cBhvr>
                                    </p:animEffect>
                                    <p:set>
                                      <p:cBhvr>
                                        <p:cTn id="36" dur="1" fill="hold">
                                          <p:stCondLst>
                                            <p:cond delay="499"/>
                                          </p:stCondLst>
                                        </p:cTn>
                                        <p:tgtEl>
                                          <p:spTgt spid="8"/>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6" presetClass="entr" presetSubtype="37"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arn(outVertical)">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ppt_x"/>
                                          </p:val>
                                        </p:tav>
                                        <p:tav tm="100000">
                                          <p:val>
                                            <p:strVal val="#ppt_x"/>
                                          </p:val>
                                        </p:tav>
                                      </p:tavLst>
                                    </p:anim>
                                    <p:anim calcmode="lin" valueType="num">
                                      <p:cBhvr additive="base">
                                        <p:cTn id="5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7" presetClass="emph" presetSubtype="0" fill="remove" grpId="1" nodeType="clickEffect">
                                  <p:stCondLst>
                                    <p:cond delay="0"/>
                                  </p:stCondLst>
                                  <p:childTnLst>
                                    <p:animClr clrSpc="rgb" dir="cw">
                                      <p:cBhvr override="childStyle">
                                        <p:cTn id="55" dur="250" autoRev="1" fill="remove"/>
                                        <p:tgtEl>
                                          <p:spTgt spid="10"/>
                                        </p:tgtEl>
                                        <p:attrNameLst>
                                          <p:attrName>style.color</p:attrName>
                                        </p:attrNameLst>
                                      </p:cBhvr>
                                      <p:to>
                                        <a:schemeClr val="bg1"/>
                                      </p:to>
                                    </p:animClr>
                                    <p:animClr clrSpc="rgb" dir="cw">
                                      <p:cBhvr>
                                        <p:cTn id="56" dur="250" autoRev="1" fill="remove"/>
                                        <p:tgtEl>
                                          <p:spTgt spid="10"/>
                                        </p:tgtEl>
                                        <p:attrNameLst>
                                          <p:attrName>fillcolor</p:attrName>
                                        </p:attrNameLst>
                                      </p:cBhvr>
                                      <p:to>
                                        <a:schemeClr val="bg1"/>
                                      </p:to>
                                    </p:animClr>
                                    <p:set>
                                      <p:cBhvr>
                                        <p:cTn id="57" dur="250" autoRev="1" fill="remove"/>
                                        <p:tgtEl>
                                          <p:spTgt spid="10"/>
                                        </p:tgtEl>
                                        <p:attrNameLst>
                                          <p:attrName>fill.type</p:attrName>
                                        </p:attrNameLst>
                                      </p:cBhvr>
                                      <p:to>
                                        <p:strVal val="solid"/>
                                      </p:to>
                                    </p:set>
                                    <p:set>
                                      <p:cBhvr>
                                        <p:cTn id="58" dur="250" autoRev="1" fill="remove"/>
                                        <p:tgtEl>
                                          <p:spTgt spid="10"/>
                                        </p:tgtEl>
                                        <p:attrNameLst>
                                          <p:attrName>fill.on</p:attrName>
                                        </p:attrNameLst>
                                      </p:cBhvr>
                                      <p:to>
                                        <p:strVal val="true"/>
                                      </p:to>
                                    </p:set>
                                  </p:childTnLst>
                                </p:cTn>
                              </p:par>
                            </p:childTnLst>
                          </p:cTn>
                        </p:par>
                        <p:par>
                          <p:cTn id="59" fill="hold">
                            <p:stCondLst>
                              <p:cond delay="500"/>
                            </p:stCondLst>
                            <p:childTnLst>
                              <p:par>
                                <p:cTn id="60" presetID="21" presetClass="emph" presetSubtype="0" fill="hold" grpId="2" nodeType="afterEffect">
                                  <p:stCondLst>
                                    <p:cond delay="0"/>
                                  </p:stCondLst>
                                  <p:childTnLst>
                                    <p:animClr clrSpc="hsl" dir="cw">
                                      <p:cBhvr override="childStyle">
                                        <p:cTn id="61" dur="500" fill="hold"/>
                                        <p:tgtEl>
                                          <p:spTgt spid="10"/>
                                        </p:tgtEl>
                                        <p:attrNameLst>
                                          <p:attrName>style.color</p:attrName>
                                        </p:attrNameLst>
                                      </p:cBhvr>
                                      <p:by>
                                        <p:hsl h="7200000" s="0" l="0"/>
                                      </p:by>
                                    </p:animClr>
                                    <p:animClr clrSpc="hsl" dir="cw">
                                      <p:cBhvr>
                                        <p:cTn id="62" dur="500" fill="hold"/>
                                        <p:tgtEl>
                                          <p:spTgt spid="10"/>
                                        </p:tgtEl>
                                        <p:attrNameLst>
                                          <p:attrName>fillcolor</p:attrName>
                                        </p:attrNameLst>
                                      </p:cBhvr>
                                      <p:by>
                                        <p:hsl h="7200000" s="0" l="0"/>
                                      </p:by>
                                    </p:animClr>
                                    <p:animClr clrSpc="hsl" dir="cw">
                                      <p:cBhvr>
                                        <p:cTn id="63" dur="500" fill="hold"/>
                                        <p:tgtEl>
                                          <p:spTgt spid="10"/>
                                        </p:tgtEl>
                                        <p:attrNameLst>
                                          <p:attrName>stroke.color</p:attrName>
                                        </p:attrNameLst>
                                      </p:cBhvr>
                                      <p:by>
                                        <p:hsl h="7200000" s="0" l="0"/>
                                      </p:by>
                                    </p:animClr>
                                    <p:set>
                                      <p:cBhvr>
                                        <p:cTn id="64" dur="500" fill="hold"/>
                                        <p:tgtEl>
                                          <p:spTgt spid="10"/>
                                        </p:tgtEl>
                                        <p:attrNameLst>
                                          <p:attrName>fill.type</p:attrName>
                                        </p:attrNameLst>
                                      </p:cBhvr>
                                      <p:to>
                                        <p:strVal val="solid"/>
                                      </p:to>
                                    </p:set>
                                  </p:childTnLst>
                                </p:cTn>
                              </p:par>
                              <p:par>
                                <p:cTn id="65" presetID="10" presetClass="exit" presetSubtype="0" fill="hold" grpId="1" nodeType="withEffect">
                                  <p:stCondLst>
                                    <p:cond delay="0"/>
                                  </p:stCondLst>
                                  <p:childTnLst>
                                    <p:animEffect transition="out" filter="fade">
                                      <p:cBhvr>
                                        <p:cTn id="66" dur="500"/>
                                        <p:tgtEl>
                                          <p:spTgt spid="13"/>
                                        </p:tgtEl>
                                      </p:cBhvr>
                                    </p:animEffect>
                                    <p:set>
                                      <p:cBhvr>
                                        <p:cTn id="67" dur="1" fill="hold">
                                          <p:stCondLst>
                                            <p:cond delay="499"/>
                                          </p:stCondLst>
                                        </p:cTn>
                                        <p:tgtEl>
                                          <p:spTgt spid="13"/>
                                        </p:tgtEl>
                                        <p:attrNameLst>
                                          <p:attrName>style.visibility</p:attrName>
                                        </p:attrNameLst>
                                      </p:cBhvr>
                                      <p:to>
                                        <p:strVal val="hidden"/>
                                      </p:to>
                                    </p:set>
                                  </p:childTnLst>
                                </p:cTn>
                              </p:par>
                            </p:childTnLst>
                          </p:cTn>
                        </p:par>
                        <p:par>
                          <p:cTn id="68" fill="hold">
                            <p:stCondLst>
                              <p:cond delay="1000"/>
                            </p:stCondLst>
                            <p:childTnLst>
                              <p:par>
                                <p:cTn id="69" presetID="42" presetClass="entr" presetSubtype="0" fill="hold" grpId="0" nodeType="after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fade">
                                      <p:cBhvr>
                                        <p:cTn id="71" dur="1000"/>
                                        <p:tgtEl>
                                          <p:spTgt spid="17"/>
                                        </p:tgtEl>
                                      </p:cBhvr>
                                    </p:animEffect>
                                    <p:anim calcmode="lin" valueType="num">
                                      <p:cBhvr>
                                        <p:cTn id="72" dur="1000" fill="hold"/>
                                        <p:tgtEl>
                                          <p:spTgt spid="17"/>
                                        </p:tgtEl>
                                        <p:attrNameLst>
                                          <p:attrName>ppt_x</p:attrName>
                                        </p:attrNameLst>
                                      </p:cBhvr>
                                      <p:tavLst>
                                        <p:tav tm="0">
                                          <p:val>
                                            <p:strVal val="#ppt_x"/>
                                          </p:val>
                                        </p:tav>
                                        <p:tav tm="100000">
                                          <p:val>
                                            <p:strVal val="#ppt_x"/>
                                          </p:val>
                                        </p:tav>
                                      </p:tavLst>
                                    </p:anim>
                                    <p:anim calcmode="lin" valueType="num">
                                      <p:cBhvr>
                                        <p:cTn id="7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7" grpId="2" animBg="1"/>
      <p:bldP spid="8" grpId="0" animBg="1"/>
      <p:bldP spid="8" grpId="1" animBg="1"/>
      <p:bldP spid="9" grpId="0" animBg="1"/>
      <p:bldP spid="10" grpId="0" animBg="1"/>
      <p:bldP spid="10" grpId="1" animBg="1"/>
      <p:bldP spid="10" grpId="2" animBg="1"/>
      <p:bldP spid="13" grpId="0" animBg="1"/>
      <p:bldP spid="13" grpId="1" animBg="1"/>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D051C-ED3A-4BF9-8D34-4955CA18A087}"/>
              </a:ext>
            </a:extLst>
          </p:cNvPr>
          <p:cNvSpPr>
            <a:spLocks noGrp="1"/>
          </p:cNvSpPr>
          <p:nvPr>
            <p:ph type="title"/>
          </p:nvPr>
        </p:nvSpPr>
        <p:spPr/>
        <p:txBody>
          <a:bodyPr/>
          <a:lstStyle/>
          <a:p>
            <a:r>
              <a:rPr lang="en-US"/>
              <a:t>Simple Sentences</a:t>
            </a:r>
          </a:p>
        </p:txBody>
      </p:sp>
      <p:sp>
        <p:nvSpPr>
          <p:cNvPr id="3" name="Content Placeholder 2">
            <a:extLst>
              <a:ext uri="{FF2B5EF4-FFF2-40B4-BE49-F238E27FC236}">
                <a16:creationId xmlns:a16="http://schemas.microsoft.com/office/drawing/2014/main" id="{10B6ED34-D0E1-4DBD-A05C-8D358F8A472D}"/>
              </a:ext>
            </a:extLst>
          </p:cNvPr>
          <p:cNvSpPr>
            <a:spLocks noGrp="1"/>
          </p:cNvSpPr>
          <p:nvPr>
            <p:ph idx="1"/>
          </p:nvPr>
        </p:nvSpPr>
        <p:spPr/>
        <p:txBody>
          <a:bodyPr vert="horz" lIns="91440" tIns="45720" rIns="91440" bIns="45720" rtlCol="0" anchor="t">
            <a:normAutofit/>
          </a:bodyPr>
          <a:lstStyle/>
          <a:p>
            <a:r>
              <a:rPr lang="en-US" sz="2000" dirty="0"/>
              <a:t>A simple sentence, also called an independent clause, contains a subject and a verb, and it expresses a complete thought.</a:t>
            </a:r>
          </a:p>
          <a:p>
            <a:r>
              <a:rPr lang="en-US" sz="2000" dirty="0"/>
              <a:t>In the following simple sentences, subjects are in pink, and verbs are in green. </a:t>
            </a:r>
            <a:endParaRPr lang="en-US" sz="2000" dirty="0">
              <a:solidFill>
                <a:srgbClr val="404040"/>
              </a:solidFill>
            </a:endParaRPr>
          </a:p>
          <a:p>
            <a:r>
              <a:rPr lang="en-US" sz="2000" dirty="0"/>
              <a:t>A. Some </a:t>
            </a:r>
            <a:r>
              <a:rPr lang="en-US" sz="2000" dirty="0">
                <a:solidFill>
                  <a:srgbClr val="ED6D4B"/>
                </a:solidFill>
              </a:rPr>
              <a:t>students </a:t>
            </a:r>
            <a:r>
              <a:rPr lang="en-US" sz="2000" dirty="0">
                <a:solidFill>
                  <a:srgbClr val="839943"/>
                </a:solidFill>
              </a:rPr>
              <a:t>like </a:t>
            </a:r>
            <a:r>
              <a:rPr lang="en-US" sz="2000" dirty="0"/>
              <a:t>to study in the mornings.</a:t>
            </a:r>
          </a:p>
          <a:p>
            <a:r>
              <a:rPr lang="en-US" sz="2000" dirty="0"/>
              <a:t>B. </a:t>
            </a:r>
            <a:r>
              <a:rPr lang="en-US" sz="2000" dirty="0">
                <a:solidFill>
                  <a:srgbClr val="ED6D4B"/>
                </a:solidFill>
              </a:rPr>
              <a:t>Joe </a:t>
            </a:r>
            <a:r>
              <a:rPr lang="en-US" sz="2000" dirty="0"/>
              <a:t>and </a:t>
            </a:r>
            <a:r>
              <a:rPr lang="en-US" sz="2000" dirty="0">
                <a:solidFill>
                  <a:srgbClr val="ED6D4B"/>
                </a:solidFill>
              </a:rPr>
              <a:t>Arthur </a:t>
            </a:r>
            <a:r>
              <a:rPr lang="en-US" sz="2000" dirty="0">
                <a:solidFill>
                  <a:srgbClr val="839943"/>
                </a:solidFill>
              </a:rPr>
              <a:t>play </a:t>
            </a:r>
            <a:r>
              <a:rPr lang="en-US" sz="2000" dirty="0"/>
              <a:t>football every afternoon.</a:t>
            </a:r>
            <a:endParaRPr lang="en-US" sz="2000" dirty="0">
              <a:solidFill>
                <a:schemeClr val="tx1"/>
              </a:solidFill>
            </a:endParaRPr>
          </a:p>
          <a:p>
            <a:r>
              <a:rPr lang="en-US" sz="2000" dirty="0"/>
              <a:t>C. </a:t>
            </a:r>
            <a:r>
              <a:rPr lang="en-US" sz="2000" dirty="0">
                <a:solidFill>
                  <a:srgbClr val="ED6D4B"/>
                </a:solidFill>
              </a:rPr>
              <a:t>Alicia </a:t>
            </a:r>
            <a:r>
              <a:rPr lang="en-US" sz="2000" dirty="0">
                <a:solidFill>
                  <a:srgbClr val="839943"/>
                </a:solidFill>
              </a:rPr>
              <a:t>goes </a:t>
            </a:r>
            <a:r>
              <a:rPr lang="en-US" sz="2000" dirty="0"/>
              <a:t>to the library and </a:t>
            </a:r>
            <a:r>
              <a:rPr lang="en-US" sz="2000" dirty="0">
                <a:solidFill>
                  <a:srgbClr val="839943"/>
                </a:solidFill>
              </a:rPr>
              <a:t>studies </a:t>
            </a:r>
            <a:r>
              <a:rPr lang="en-US" sz="2000" dirty="0"/>
              <a:t>every day.</a:t>
            </a:r>
            <a:endParaRPr lang="en-US" sz="2000" dirty="0">
              <a:solidFill>
                <a:schemeClr val="tx1"/>
              </a:solidFill>
            </a:endParaRPr>
          </a:p>
          <a:p>
            <a:endParaRPr lang="en-US" sz="2000" dirty="0"/>
          </a:p>
        </p:txBody>
      </p:sp>
      <p:grpSp>
        <p:nvGrpSpPr>
          <p:cNvPr id="8" name="Group 7"/>
          <p:cNvGrpSpPr/>
          <p:nvPr/>
        </p:nvGrpSpPr>
        <p:grpSpPr>
          <a:xfrm>
            <a:off x="-28575" y="3966444"/>
            <a:ext cx="2743200" cy="559519"/>
            <a:chOff x="-28575" y="3966444"/>
            <a:chExt cx="2743200" cy="559519"/>
          </a:xfrm>
        </p:grpSpPr>
        <p:sp>
          <p:nvSpPr>
            <p:cNvPr id="5" name="Arrow: Right 4">
              <a:extLst>
                <a:ext uri="{FF2B5EF4-FFF2-40B4-BE49-F238E27FC236}">
                  <a16:creationId xmlns:a16="http://schemas.microsoft.com/office/drawing/2014/main" id="{23496FBE-0E90-478E-BF8F-CB065DC2419B}"/>
                </a:ext>
              </a:extLst>
            </p:cNvPr>
            <p:cNvSpPr/>
            <p:nvPr/>
          </p:nvSpPr>
          <p:spPr>
            <a:xfrm>
              <a:off x="227788" y="3966444"/>
              <a:ext cx="2328087" cy="5595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676EA0D-E382-4035-9988-6BFD442033B8}"/>
                </a:ext>
              </a:extLst>
            </p:cNvPr>
            <p:cNvSpPr txBox="1"/>
            <p:nvPr/>
          </p:nvSpPr>
          <p:spPr>
            <a:xfrm>
              <a:off x="-28575" y="4059897"/>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rgbClr val="FFFFFF"/>
                  </a:solidFill>
                </a:rPr>
                <a:t>Compound subject</a:t>
              </a:r>
            </a:p>
          </p:txBody>
        </p:sp>
      </p:grpSp>
      <p:grpSp>
        <p:nvGrpSpPr>
          <p:cNvPr id="9" name="Group 8"/>
          <p:cNvGrpSpPr/>
          <p:nvPr/>
        </p:nvGrpSpPr>
        <p:grpSpPr>
          <a:xfrm>
            <a:off x="9109853" y="4448175"/>
            <a:ext cx="2743200" cy="544214"/>
            <a:chOff x="9109853" y="4448175"/>
            <a:chExt cx="2743200" cy="544214"/>
          </a:xfrm>
        </p:grpSpPr>
        <p:sp>
          <p:nvSpPr>
            <p:cNvPr id="4" name="Arrow: Left 3">
              <a:extLst>
                <a:ext uri="{FF2B5EF4-FFF2-40B4-BE49-F238E27FC236}">
                  <a16:creationId xmlns:a16="http://schemas.microsoft.com/office/drawing/2014/main" id="{B8986381-D520-4783-BE92-F53DE3C38ED1}"/>
                </a:ext>
              </a:extLst>
            </p:cNvPr>
            <p:cNvSpPr/>
            <p:nvPr/>
          </p:nvSpPr>
          <p:spPr>
            <a:xfrm>
              <a:off x="9239250" y="4448175"/>
              <a:ext cx="2478556" cy="5442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DE8361B-6898-44BA-8CA1-DC6CD47A7538}"/>
                </a:ext>
              </a:extLst>
            </p:cNvPr>
            <p:cNvSpPr txBox="1"/>
            <p:nvPr/>
          </p:nvSpPr>
          <p:spPr>
            <a:xfrm>
              <a:off x="9109853" y="4548817"/>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rgbClr val="FFFFFF"/>
                  </a:solidFill>
                </a:rPr>
                <a:t>Compound verb</a:t>
              </a:r>
            </a:p>
          </p:txBody>
        </p:sp>
      </p:grpSp>
    </p:spTree>
    <p:extLst>
      <p:ext uri="{BB962C8B-B14F-4D97-AF65-F5344CB8AC3E}">
        <p14:creationId xmlns:p14="http://schemas.microsoft.com/office/powerpoint/2010/main" val="92881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Compound Sentences</a:t>
            </a:r>
          </a:p>
        </p:txBody>
      </p:sp>
      <p:sp>
        <p:nvSpPr>
          <p:cNvPr id="3" name="Content Placeholder 2"/>
          <p:cNvSpPr>
            <a:spLocks noGrp="1"/>
          </p:cNvSpPr>
          <p:nvPr>
            <p:ph idx="1"/>
          </p:nvPr>
        </p:nvSpPr>
        <p:spPr>
          <a:xfrm>
            <a:off x="2589212" y="2133599"/>
            <a:ext cx="8915400" cy="4458269"/>
          </a:xfrm>
        </p:spPr>
        <p:txBody>
          <a:bodyPr>
            <a:normAutofit/>
          </a:bodyPr>
          <a:lstStyle/>
          <a:p>
            <a:r>
              <a:rPr lang="en-US" sz="2000" dirty="0"/>
              <a:t>A compound sentence contains two independent clauses joined by a coordinator (a conjunction).</a:t>
            </a:r>
          </a:p>
          <a:p>
            <a:r>
              <a:rPr lang="en-US" sz="2000" dirty="0"/>
              <a:t>What are conjunctions? (remember “</a:t>
            </a:r>
            <a:r>
              <a:rPr lang="en-US" sz="2000" dirty="0">
                <a:hlinkClick r:id="rId2"/>
              </a:rPr>
              <a:t>Conjunction Junction</a:t>
            </a:r>
            <a:r>
              <a:rPr lang="en-US" sz="2000" dirty="0"/>
              <a:t>”?) F.A.N.B.O.Y.S. (for, and, nor, but, or, yet, so)</a:t>
            </a:r>
          </a:p>
          <a:p>
            <a:r>
              <a:rPr lang="en-US" sz="2000" dirty="0"/>
              <a:t>Except for very short sentences, conjunctions are always preceded by a comma</a:t>
            </a:r>
          </a:p>
          <a:p>
            <a:r>
              <a:rPr lang="en-US" sz="2000" dirty="0"/>
              <a:t>In the following sentences, subjects are in pink, verbs are in green, conjunctions are in blue.</a:t>
            </a:r>
          </a:p>
          <a:p>
            <a:r>
              <a:rPr lang="en-US" sz="2000" dirty="0"/>
              <a:t>A.  </a:t>
            </a:r>
            <a:r>
              <a:rPr lang="en-US" sz="2000" dirty="0">
                <a:solidFill>
                  <a:schemeClr val="accent1">
                    <a:lumMod val="60000"/>
                    <a:lumOff val="40000"/>
                  </a:schemeClr>
                </a:solidFill>
              </a:rPr>
              <a:t>I</a:t>
            </a:r>
            <a:r>
              <a:rPr lang="en-US" sz="2000" dirty="0"/>
              <a:t> </a:t>
            </a:r>
            <a:r>
              <a:rPr lang="en-US" sz="2000" dirty="0">
                <a:solidFill>
                  <a:schemeClr val="bg2">
                    <a:lumMod val="50000"/>
                  </a:schemeClr>
                </a:solidFill>
              </a:rPr>
              <a:t>tried</a:t>
            </a:r>
            <a:r>
              <a:rPr lang="en-US" sz="2000" dirty="0"/>
              <a:t> to speak Spanish, </a:t>
            </a:r>
            <a:r>
              <a:rPr lang="en-US" sz="2000" dirty="0">
                <a:solidFill>
                  <a:srgbClr val="0070C0"/>
                </a:solidFill>
              </a:rPr>
              <a:t>and</a:t>
            </a:r>
            <a:r>
              <a:rPr lang="en-US" sz="2000" dirty="0"/>
              <a:t> my </a:t>
            </a:r>
            <a:r>
              <a:rPr lang="en-US" sz="2000" dirty="0">
                <a:solidFill>
                  <a:schemeClr val="accent1">
                    <a:lumMod val="60000"/>
                    <a:lumOff val="40000"/>
                  </a:schemeClr>
                </a:solidFill>
              </a:rPr>
              <a:t>friend</a:t>
            </a:r>
            <a:r>
              <a:rPr lang="en-US" sz="2000" dirty="0"/>
              <a:t> </a:t>
            </a:r>
            <a:r>
              <a:rPr lang="en-US" sz="2000" dirty="0">
                <a:solidFill>
                  <a:schemeClr val="bg2">
                    <a:lumMod val="50000"/>
                  </a:schemeClr>
                </a:solidFill>
              </a:rPr>
              <a:t>tried</a:t>
            </a:r>
            <a:r>
              <a:rPr lang="en-US" sz="2000" dirty="0"/>
              <a:t> to speak English. </a:t>
            </a:r>
          </a:p>
          <a:p>
            <a:endParaRPr lang="en-US" sz="2000" dirty="0"/>
          </a:p>
        </p:txBody>
      </p:sp>
    </p:spTree>
    <p:extLst>
      <p:ext uri="{BB962C8B-B14F-4D97-AF65-F5344CB8AC3E}">
        <p14:creationId xmlns:p14="http://schemas.microsoft.com/office/powerpoint/2010/main" val="292662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6660107" y="2497540"/>
            <a:ext cx="13648" cy="4135272"/>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767234" y="50902"/>
            <a:ext cx="9737377" cy="1280890"/>
          </a:xfrm>
        </p:spPr>
        <p:txBody>
          <a:bodyPr/>
          <a:lstStyle/>
          <a:p>
            <a:r>
              <a:rPr lang="en-US" dirty="0">
                <a:solidFill>
                  <a:schemeClr val="accent1">
                    <a:lumMod val="60000"/>
                    <a:lumOff val="40000"/>
                  </a:schemeClr>
                </a:solidFill>
              </a:rPr>
              <a:t>I</a:t>
            </a:r>
            <a:r>
              <a:rPr lang="en-US" dirty="0"/>
              <a:t> </a:t>
            </a:r>
            <a:r>
              <a:rPr lang="en-US" dirty="0">
                <a:solidFill>
                  <a:schemeClr val="bg2">
                    <a:lumMod val="50000"/>
                  </a:schemeClr>
                </a:solidFill>
              </a:rPr>
              <a:t>tried</a:t>
            </a:r>
            <a:r>
              <a:rPr lang="en-US" dirty="0"/>
              <a:t> to speak Spanish, </a:t>
            </a:r>
            <a:r>
              <a:rPr lang="en-US" dirty="0">
                <a:solidFill>
                  <a:srgbClr val="0070C0"/>
                </a:solidFill>
              </a:rPr>
              <a:t>and</a:t>
            </a:r>
            <a:r>
              <a:rPr lang="en-US" dirty="0"/>
              <a:t> my </a:t>
            </a:r>
            <a:r>
              <a:rPr lang="en-US" dirty="0">
                <a:solidFill>
                  <a:schemeClr val="accent1">
                    <a:lumMod val="60000"/>
                    <a:lumOff val="40000"/>
                  </a:schemeClr>
                </a:solidFill>
              </a:rPr>
              <a:t>friend</a:t>
            </a:r>
            <a:r>
              <a:rPr lang="en-US" dirty="0"/>
              <a:t> </a:t>
            </a:r>
            <a:r>
              <a:rPr lang="en-US" dirty="0">
                <a:solidFill>
                  <a:schemeClr val="bg2">
                    <a:lumMod val="50000"/>
                  </a:schemeClr>
                </a:solidFill>
              </a:rPr>
              <a:t>tried</a:t>
            </a:r>
            <a:r>
              <a:rPr lang="en-US" dirty="0"/>
              <a:t> to speak English. </a:t>
            </a:r>
          </a:p>
        </p:txBody>
      </p:sp>
      <p:sp>
        <p:nvSpPr>
          <p:cNvPr id="6" name="Rectangle 5"/>
          <p:cNvSpPr/>
          <p:nvPr/>
        </p:nvSpPr>
        <p:spPr>
          <a:xfrm>
            <a:off x="2702257" y="1405719"/>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a subordinate (dependent) clause?</a:t>
            </a:r>
          </a:p>
        </p:txBody>
      </p:sp>
      <p:sp>
        <p:nvSpPr>
          <p:cNvPr id="7" name="Rectangle 6"/>
          <p:cNvSpPr/>
          <p:nvPr/>
        </p:nvSpPr>
        <p:spPr>
          <a:xfrm>
            <a:off x="3070742" y="276878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8573069" y="275684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2702257" y="3714465"/>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more than one independent clause?</a:t>
            </a:r>
          </a:p>
        </p:txBody>
      </p:sp>
      <p:sp>
        <p:nvSpPr>
          <p:cNvPr id="10" name="Rectangle 9"/>
          <p:cNvSpPr/>
          <p:nvPr/>
        </p:nvSpPr>
        <p:spPr>
          <a:xfrm>
            <a:off x="1767234" y="503829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3" name="Rectangle 12"/>
          <p:cNvSpPr/>
          <p:nvPr/>
        </p:nvSpPr>
        <p:spPr>
          <a:xfrm>
            <a:off x="4289947"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8" name="TextBox 17"/>
          <p:cNvSpPr txBox="1"/>
          <p:nvPr/>
        </p:nvSpPr>
        <p:spPr>
          <a:xfrm>
            <a:off x="4289947" y="5800299"/>
            <a:ext cx="1651379" cy="369332"/>
          </a:xfrm>
          <a:prstGeom prst="rect">
            <a:avLst/>
          </a:prstGeom>
          <a:noFill/>
        </p:spPr>
        <p:txBody>
          <a:bodyPr wrap="square" rtlCol="0">
            <a:spAutoFit/>
          </a:bodyPr>
          <a:lstStyle/>
          <a:p>
            <a:pPr algn="ctr"/>
            <a:r>
              <a:rPr lang="en-US" dirty="0"/>
              <a:t>compound</a:t>
            </a:r>
          </a:p>
        </p:txBody>
      </p:sp>
      <p:sp>
        <p:nvSpPr>
          <p:cNvPr id="3" name="Double Bracket 2"/>
          <p:cNvSpPr/>
          <p:nvPr/>
        </p:nvSpPr>
        <p:spPr>
          <a:xfrm>
            <a:off x="1767234" y="50902"/>
            <a:ext cx="5329602" cy="617838"/>
          </a:xfrm>
          <a:prstGeom prst="bracketPair">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Left Bracket 11"/>
          <p:cNvSpPr/>
          <p:nvPr/>
        </p:nvSpPr>
        <p:spPr>
          <a:xfrm>
            <a:off x="8175008" y="50902"/>
            <a:ext cx="232012" cy="617838"/>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ight Bracket 14"/>
          <p:cNvSpPr/>
          <p:nvPr/>
        </p:nvSpPr>
        <p:spPr>
          <a:xfrm>
            <a:off x="5390866" y="668740"/>
            <a:ext cx="204716" cy="518615"/>
          </a:xfrm>
          <a:prstGeom prst="righ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914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22" presetClass="entr" presetSubtype="1"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up)">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27" presetClass="emph" presetSubtype="0" fill="remove" grpId="1" nodeType="clickEffect">
                                  <p:stCondLst>
                                    <p:cond delay="0"/>
                                  </p:stCondLst>
                                  <p:childTnLst>
                                    <p:animClr clrSpc="rgb" dir="cw">
                                      <p:cBhvr override="childStyle">
                                        <p:cTn id="25" dur="250" autoRev="1" fill="remove"/>
                                        <p:tgtEl>
                                          <p:spTgt spid="7"/>
                                        </p:tgtEl>
                                        <p:attrNameLst>
                                          <p:attrName>style.color</p:attrName>
                                        </p:attrNameLst>
                                      </p:cBhvr>
                                      <p:to>
                                        <a:schemeClr val="bg1"/>
                                      </p:to>
                                    </p:animClr>
                                    <p:animClr clrSpc="rgb" dir="cw">
                                      <p:cBhvr>
                                        <p:cTn id="26" dur="250" autoRev="1" fill="remove"/>
                                        <p:tgtEl>
                                          <p:spTgt spid="7"/>
                                        </p:tgtEl>
                                        <p:attrNameLst>
                                          <p:attrName>fillcolor</p:attrName>
                                        </p:attrNameLst>
                                      </p:cBhvr>
                                      <p:to>
                                        <a:schemeClr val="bg1"/>
                                      </p:to>
                                    </p:animClr>
                                    <p:set>
                                      <p:cBhvr>
                                        <p:cTn id="27" dur="250" autoRev="1" fill="remove"/>
                                        <p:tgtEl>
                                          <p:spTgt spid="7"/>
                                        </p:tgtEl>
                                        <p:attrNameLst>
                                          <p:attrName>fill.type</p:attrName>
                                        </p:attrNameLst>
                                      </p:cBhvr>
                                      <p:to>
                                        <p:strVal val="solid"/>
                                      </p:to>
                                    </p:set>
                                    <p:set>
                                      <p:cBhvr>
                                        <p:cTn id="28" dur="250" autoRev="1" fill="remove"/>
                                        <p:tgtEl>
                                          <p:spTgt spid="7"/>
                                        </p:tgtEl>
                                        <p:attrNameLst>
                                          <p:attrName>fill.on</p:attrName>
                                        </p:attrNameLst>
                                      </p:cBhvr>
                                      <p:to>
                                        <p:strVal val="true"/>
                                      </p:to>
                                    </p:set>
                                  </p:childTnLst>
                                </p:cTn>
                              </p:par>
                            </p:childTnLst>
                          </p:cTn>
                        </p:par>
                        <p:par>
                          <p:cTn id="29" fill="hold">
                            <p:stCondLst>
                              <p:cond delay="500"/>
                            </p:stCondLst>
                            <p:childTnLst>
                              <p:par>
                                <p:cTn id="30" presetID="21" presetClass="emph" presetSubtype="0" fill="hold" grpId="2" nodeType="afterEffect">
                                  <p:stCondLst>
                                    <p:cond delay="0"/>
                                  </p:stCondLst>
                                  <p:childTnLst>
                                    <p:animClr clrSpc="hsl" dir="cw">
                                      <p:cBhvr override="childStyle">
                                        <p:cTn id="31" dur="500" fill="hold"/>
                                        <p:tgtEl>
                                          <p:spTgt spid="7"/>
                                        </p:tgtEl>
                                        <p:attrNameLst>
                                          <p:attrName>style.color</p:attrName>
                                        </p:attrNameLst>
                                      </p:cBhvr>
                                      <p:by>
                                        <p:hsl h="7200000" s="0" l="0"/>
                                      </p:by>
                                    </p:animClr>
                                    <p:animClr clrSpc="hsl" dir="cw">
                                      <p:cBhvr>
                                        <p:cTn id="32" dur="500" fill="hold"/>
                                        <p:tgtEl>
                                          <p:spTgt spid="7"/>
                                        </p:tgtEl>
                                        <p:attrNameLst>
                                          <p:attrName>fillcolor</p:attrName>
                                        </p:attrNameLst>
                                      </p:cBhvr>
                                      <p:by>
                                        <p:hsl h="7200000" s="0" l="0"/>
                                      </p:by>
                                    </p:animClr>
                                    <p:animClr clrSpc="hsl" dir="cw">
                                      <p:cBhvr>
                                        <p:cTn id="33" dur="500" fill="hold"/>
                                        <p:tgtEl>
                                          <p:spTgt spid="7"/>
                                        </p:tgtEl>
                                        <p:attrNameLst>
                                          <p:attrName>stroke.color</p:attrName>
                                        </p:attrNameLst>
                                      </p:cBhvr>
                                      <p:by>
                                        <p:hsl h="7200000" s="0" l="0"/>
                                      </p:by>
                                    </p:animClr>
                                    <p:set>
                                      <p:cBhvr>
                                        <p:cTn id="34" dur="500" fill="hold"/>
                                        <p:tgtEl>
                                          <p:spTgt spid="7"/>
                                        </p:tgtEl>
                                        <p:attrNameLst>
                                          <p:attrName>fill.type</p:attrName>
                                        </p:attrNameLst>
                                      </p:cBhvr>
                                      <p:to>
                                        <p:strVal val="solid"/>
                                      </p:to>
                                    </p:set>
                                  </p:childTnLst>
                                </p:cTn>
                              </p:par>
                              <p:par>
                                <p:cTn id="35" presetID="10" presetClass="exit" presetSubtype="0" fill="hold" grpId="1" nodeType="withEffect">
                                  <p:stCondLst>
                                    <p:cond delay="0"/>
                                  </p:stCondLst>
                                  <p:childTnLst>
                                    <p:animEffect transition="out" filter="fade">
                                      <p:cBhvr>
                                        <p:cTn id="36" dur="500"/>
                                        <p:tgtEl>
                                          <p:spTgt spid="8"/>
                                        </p:tgtEl>
                                      </p:cBhvr>
                                    </p:animEffect>
                                    <p:set>
                                      <p:cBhvr>
                                        <p:cTn id="37" dur="1" fill="hold">
                                          <p:stCondLst>
                                            <p:cond delay="4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outVertical)">
                                      <p:cBhvr>
                                        <p:cTn id="42" dur="500"/>
                                        <p:tgtEl>
                                          <p:spTgt spid="9"/>
                                        </p:tgtEl>
                                      </p:cBhvr>
                                    </p:animEffect>
                                  </p:childTnLst>
                                </p:cTn>
                              </p:par>
                            </p:childTnLst>
                          </p:cTn>
                        </p:par>
                        <p:par>
                          <p:cTn id="43" fill="hold">
                            <p:stCondLst>
                              <p:cond delay="500"/>
                            </p:stCondLst>
                            <p:childTnLst>
                              <p:par>
                                <p:cTn id="44" presetID="2" presetClass="entr" presetSubtype="4"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ppt_x"/>
                                          </p:val>
                                        </p:tav>
                                        <p:tav tm="100000">
                                          <p:val>
                                            <p:strVal val="#ppt_x"/>
                                          </p:val>
                                        </p:tav>
                                      </p:tavLst>
                                    </p:anim>
                                    <p:anim calcmode="lin" valueType="num">
                                      <p:cBhvr additive="base">
                                        <p:cTn id="5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7" presetClass="emph" presetSubtype="0" fill="remove" grpId="1" nodeType="clickEffect">
                                  <p:stCondLst>
                                    <p:cond delay="0"/>
                                  </p:stCondLst>
                                  <p:childTnLst>
                                    <p:animClr clrSpc="rgb" dir="cw">
                                      <p:cBhvr override="childStyle">
                                        <p:cTn id="55" dur="250" autoRev="1" fill="remove"/>
                                        <p:tgtEl>
                                          <p:spTgt spid="13"/>
                                        </p:tgtEl>
                                        <p:attrNameLst>
                                          <p:attrName>style.color</p:attrName>
                                        </p:attrNameLst>
                                      </p:cBhvr>
                                      <p:to>
                                        <a:schemeClr val="bg1"/>
                                      </p:to>
                                    </p:animClr>
                                    <p:animClr clrSpc="rgb" dir="cw">
                                      <p:cBhvr>
                                        <p:cTn id="56" dur="250" autoRev="1" fill="remove"/>
                                        <p:tgtEl>
                                          <p:spTgt spid="13"/>
                                        </p:tgtEl>
                                        <p:attrNameLst>
                                          <p:attrName>fillcolor</p:attrName>
                                        </p:attrNameLst>
                                      </p:cBhvr>
                                      <p:to>
                                        <a:schemeClr val="bg1"/>
                                      </p:to>
                                    </p:animClr>
                                    <p:set>
                                      <p:cBhvr>
                                        <p:cTn id="57" dur="250" autoRev="1" fill="remove"/>
                                        <p:tgtEl>
                                          <p:spTgt spid="13"/>
                                        </p:tgtEl>
                                        <p:attrNameLst>
                                          <p:attrName>fill.type</p:attrName>
                                        </p:attrNameLst>
                                      </p:cBhvr>
                                      <p:to>
                                        <p:strVal val="solid"/>
                                      </p:to>
                                    </p:set>
                                    <p:set>
                                      <p:cBhvr>
                                        <p:cTn id="58" dur="250" autoRev="1" fill="remove"/>
                                        <p:tgtEl>
                                          <p:spTgt spid="13"/>
                                        </p:tgtEl>
                                        <p:attrNameLst>
                                          <p:attrName>fill.on</p:attrName>
                                        </p:attrNameLst>
                                      </p:cBhvr>
                                      <p:to>
                                        <p:strVal val="true"/>
                                      </p:to>
                                    </p:set>
                                  </p:childTnLst>
                                </p:cTn>
                              </p:par>
                            </p:childTnLst>
                          </p:cTn>
                        </p:par>
                        <p:par>
                          <p:cTn id="59" fill="hold">
                            <p:stCondLst>
                              <p:cond delay="500"/>
                            </p:stCondLst>
                            <p:childTnLst>
                              <p:par>
                                <p:cTn id="60" presetID="21" presetClass="emph" presetSubtype="0" fill="hold" grpId="2" nodeType="afterEffect">
                                  <p:stCondLst>
                                    <p:cond delay="0"/>
                                  </p:stCondLst>
                                  <p:childTnLst>
                                    <p:animClr clrSpc="hsl" dir="cw">
                                      <p:cBhvr override="childStyle">
                                        <p:cTn id="61" dur="500" fill="hold"/>
                                        <p:tgtEl>
                                          <p:spTgt spid="13"/>
                                        </p:tgtEl>
                                        <p:attrNameLst>
                                          <p:attrName>style.color</p:attrName>
                                        </p:attrNameLst>
                                      </p:cBhvr>
                                      <p:by>
                                        <p:hsl h="7200000" s="0" l="0"/>
                                      </p:by>
                                    </p:animClr>
                                    <p:animClr clrSpc="hsl" dir="cw">
                                      <p:cBhvr>
                                        <p:cTn id="62" dur="500" fill="hold"/>
                                        <p:tgtEl>
                                          <p:spTgt spid="13"/>
                                        </p:tgtEl>
                                        <p:attrNameLst>
                                          <p:attrName>fillcolor</p:attrName>
                                        </p:attrNameLst>
                                      </p:cBhvr>
                                      <p:by>
                                        <p:hsl h="7200000" s="0" l="0"/>
                                      </p:by>
                                    </p:animClr>
                                    <p:animClr clrSpc="hsl" dir="cw">
                                      <p:cBhvr>
                                        <p:cTn id="63" dur="500" fill="hold"/>
                                        <p:tgtEl>
                                          <p:spTgt spid="13"/>
                                        </p:tgtEl>
                                        <p:attrNameLst>
                                          <p:attrName>stroke.color</p:attrName>
                                        </p:attrNameLst>
                                      </p:cBhvr>
                                      <p:by>
                                        <p:hsl h="7200000" s="0" l="0"/>
                                      </p:by>
                                    </p:animClr>
                                    <p:set>
                                      <p:cBhvr>
                                        <p:cTn id="64" dur="500" fill="hold"/>
                                        <p:tgtEl>
                                          <p:spTgt spid="13"/>
                                        </p:tgtEl>
                                        <p:attrNameLst>
                                          <p:attrName>fill.type</p:attrName>
                                        </p:attrNameLst>
                                      </p:cBhvr>
                                      <p:to>
                                        <p:strVal val="solid"/>
                                      </p:to>
                                    </p:set>
                                  </p:childTnLst>
                                </p:cTn>
                              </p:par>
                              <p:par>
                                <p:cTn id="65" presetID="10" presetClass="exit" presetSubtype="0" fill="hold" grpId="1" nodeType="withEffect">
                                  <p:stCondLst>
                                    <p:cond delay="0"/>
                                  </p:stCondLst>
                                  <p:childTnLst>
                                    <p:animEffect transition="out" filter="fade">
                                      <p:cBhvr>
                                        <p:cTn id="66" dur="500"/>
                                        <p:tgtEl>
                                          <p:spTgt spid="10"/>
                                        </p:tgtEl>
                                      </p:cBhvr>
                                    </p:animEffect>
                                    <p:set>
                                      <p:cBhvr>
                                        <p:cTn id="67" dur="1" fill="hold">
                                          <p:stCondLst>
                                            <p:cond delay="499"/>
                                          </p:stCondLst>
                                        </p:cTn>
                                        <p:tgtEl>
                                          <p:spTgt spid="10"/>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3"/>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2"/>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15"/>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 calcmode="lin" valueType="num">
                                      <p:cBhvr additive="base">
                                        <p:cTn id="82" dur="500" fill="hold"/>
                                        <p:tgtEl>
                                          <p:spTgt spid="18"/>
                                        </p:tgtEl>
                                        <p:attrNameLst>
                                          <p:attrName>ppt_x</p:attrName>
                                        </p:attrNameLst>
                                      </p:cBhvr>
                                      <p:tavLst>
                                        <p:tav tm="0">
                                          <p:val>
                                            <p:strVal val="#ppt_x"/>
                                          </p:val>
                                        </p:tav>
                                        <p:tav tm="100000">
                                          <p:val>
                                            <p:strVal val="#ppt_x"/>
                                          </p:val>
                                        </p:tav>
                                      </p:tavLst>
                                    </p:anim>
                                    <p:anim calcmode="lin" valueType="num">
                                      <p:cBhvr additive="base">
                                        <p:cTn id="8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7" grpId="2" animBg="1"/>
      <p:bldP spid="8" grpId="0" animBg="1"/>
      <p:bldP spid="8" grpId="1" animBg="1"/>
      <p:bldP spid="9" grpId="0" animBg="1"/>
      <p:bldP spid="10" grpId="0" animBg="1"/>
      <p:bldP spid="10" grpId="1" animBg="1"/>
      <p:bldP spid="13" grpId="0" animBg="1"/>
      <p:bldP spid="13" grpId="1" animBg="1"/>
      <p:bldP spid="13" grpId="2" animBg="1"/>
      <p:bldP spid="18" grpId="0"/>
      <p:bldP spid="3" grpId="0" animBg="1"/>
      <p:bldP spid="12"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Compound Sentences</a:t>
            </a:r>
          </a:p>
        </p:txBody>
      </p:sp>
      <p:sp>
        <p:nvSpPr>
          <p:cNvPr id="3" name="Content Placeholder 2"/>
          <p:cNvSpPr>
            <a:spLocks noGrp="1"/>
          </p:cNvSpPr>
          <p:nvPr>
            <p:ph idx="1"/>
          </p:nvPr>
        </p:nvSpPr>
        <p:spPr>
          <a:xfrm>
            <a:off x="2589212" y="2133599"/>
            <a:ext cx="8915400" cy="4458269"/>
          </a:xfrm>
        </p:spPr>
        <p:txBody>
          <a:bodyPr>
            <a:normAutofit/>
          </a:bodyPr>
          <a:lstStyle/>
          <a:p>
            <a:r>
              <a:rPr lang="en-US" sz="2000" dirty="0"/>
              <a:t>A compound sentence contains two independent clauses joined by a coordinator (a conjunction).</a:t>
            </a:r>
          </a:p>
          <a:p>
            <a:r>
              <a:rPr lang="en-US" sz="2000" dirty="0"/>
              <a:t>What are conjunctions? (remember “</a:t>
            </a:r>
            <a:r>
              <a:rPr lang="en-US" sz="2000" dirty="0">
                <a:hlinkClick r:id="rId2"/>
              </a:rPr>
              <a:t>Conjunction Junction</a:t>
            </a:r>
            <a:r>
              <a:rPr lang="en-US" sz="2000" dirty="0"/>
              <a:t>”?) F.A.N.B.O.Y.S. (for, and, nor, but, or, yet, so)</a:t>
            </a:r>
          </a:p>
          <a:p>
            <a:r>
              <a:rPr lang="en-US" sz="2000" dirty="0"/>
              <a:t>Except for very short sentences, conjunctions are always preceded by a comma</a:t>
            </a:r>
          </a:p>
          <a:p>
            <a:r>
              <a:rPr lang="en-US" sz="2000" dirty="0"/>
              <a:t>In the following sentences, subjects are in pink, verbs are in green, conjunctions are in blue.</a:t>
            </a:r>
          </a:p>
          <a:p>
            <a:r>
              <a:rPr lang="en-US" sz="2000" dirty="0"/>
              <a:t>A.  </a:t>
            </a:r>
            <a:r>
              <a:rPr lang="en-US" sz="2000" dirty="0">
                <a:solidFill>
                  <a:schemeClr val="accent1">
                    <a:lumMod val="60000"/>
                    <a:lumOff val="40000"/>
                  </a:schemeClr>
                </a:solidFill>
              </a:rPr>
              <a:t>I</a:t>
            </a:r>
            <a:r>
              <a:rPr lang="en-US" sz="2000" dirty="0"/>
              <a:t> </a:t>
            </a:r>
            <a:r>
              <a:rPr lang="en-US" sz="2000" dirty="0">
                <a:solidFill>
                  <a:schemeClr val="bg2">
                    <a:lumMod val="50000"/>
                  </a:schemeClr>
                </a:solidFill>
              </a:rPr>
              <a:t>tried</a:t>
            </a:r>
            <a:r>
              <a:rPr lang="en-US" sz="2000" dirty="0"/>
              <a:t> to speak Spanish, </a:t>
            </a:r>
            <a:r>
              <a:rPr lang="en-US" sz="2000" dirty="0">
                <a:solidFill>
                  <a:srgbClr val="0070C0"/>
                </a:solidFill>
              </a:rPr>
              <a:t>and</a:t>
            </a:r>
            <a:r>
              <a:rPr lang="en-US" sz="2000" dirty="0"/>
              <a:t> my </a:t>
            </a:r>
            <a:r>
              <a:rPr lang="en-US" sz="2000" dirty="0">
                <a:solidFill>
                  <a:schemeClr val="accent1">
                    <a:lumMod val="60000"/>
                    <a:lumOff val="40000"/>
                  </a:schemeClr>
                </a:solidFill>
              </a:rPr>
              <a:t>friend</a:t>
            </a:r>
            <a:r>
              <a:rPr lang="en-US" sz="2000" dirty="0"/>
              <a:t> </a:t>
            </a:r>
            <a:r>
              <a:rPr lang="en-US" sz="2000" dirty="0">
                <a:solidFill>
                  <a:schemeClr val="bg2">
                    <a:lumMod val="50000"/>
                  </a:schemeClr>
                </a:solidFill>
              </a:rPr>
              <a:t>tried</a:t>
            </a:r>
            <a:r>
              <a:rPr lang="en-US" sz="2000" dirty="0"/>
              <a:t> to speak English. </a:t>
            </a:r>
          </a:p>
          <a:p>
            <a:r>
              <a:rPr lang="en-US" sz="2000" dirty="0"/>
              <a:t>B.  </a:t>
            </a:r>
            <a:r>
              <a:rPr lang="en-US" sz="2000" dirty="0">
                <a:solidFill>
                  <a:schemeClr val="accent1">
                    <a:lumMod val="60000"/>
                    <a:lumOff val="40000"/>
                  </a:schemeClr>
                </a:solidFill>
              </a:rPr>
              <a:t>Tom</a:t>
            </a:r>
            <a:r>
              <a:rPr lang="en-US" sz="2000" dirty="0"/>
              <a:t> </a:t>
            </a:r>
            <a:r>
              <a:rPr lang="en-US" sz="2000" dirty="0">
                <a:solidFill>
                  <a:schemeClr val="bg2">
                    <a:lumMod val="50000"/>
                  </a:schemeClr>
                </a:solidFill>
              </a:rPr>
              <a:t>played</a:t>
            </a:r>
            <a:r>
              <a:rPr lang="en-US" sz="2000" dirty="0"/>
              <a:t> baseball, </a:t>
            </a:r>
            <a:r>
              <a:rPr lang="en-US" sz="2000" dirty="0">
                <a:solidFill>
                  <a:srgbClr val="0070C0"/>
                </a:solidFill>
              </a:rPr>
              <a:t>so</a:t>
            </a:r>
            <a:r>
              <a:rPr lang="en-US" sz="2000" dirty="0"/>
              <a:t> </a:t>
            </a:r>
            <a:r>
              <a:rPr lang="en-US" sz="2000" dirty="0">
                <a:solidFill>
                  <a:schemeClr val="accent1">
                    <a:lumMod val="60000"/>
                    <a:lumOff val="40000"/>
                  </a:schemeClr>
                </a:solidFill>
              </a:rPr>
              <a:t>Maria</a:t>
            </a:r>
            <a:r>
              <a:rPr lang="en-US" sz="2000" dirty="0"/>
              <a:t> </a:t>
            </a:r>
            <a:r>
              <a:rPr lang="en-US" sz="2000" dirty="0">
                <a:solidFill>
                  <a:schemeClr val="bg2">
                    <a:lumMod val="50000"/>
                  </a:schemeClr>
                </a:solidFill>
              </a:rPr>
              <a:t>went</a:t>
            </a:r>
            <a:r>
              <a:rPr lang="en-US" sz="2000" dirty="0"/>
              <a:t> shopping. </a:t>
            </a:r>
          </a:p>
          <a:p>
            <a:r>
              <a:rPr lang="en-US" sz="2000" dirty="0"/>
              <a:t>C.  </a:t>
            </a:r>
            <a:r>
              <a:rPr lang="en-US" sz="2000" dirty="0">
                <a:solidFill>
                  <a:schemeClr val="accent1">
                    <a:lumMod val="60000"/>
                    <a:lumOff val="40000"/>
                  </a:schemeClr>
                </a:solidFill>
              </a:rPr>
              <a:t>Tom</a:t>
            </a:r>
            <a:r>
              <a:rPr lang="en-US" sz="2000" dirty="0"/>
              <a:t> </a:t>
            </a:r>
            <a:r>
              <a:rPr lang="en-US" sz="2000" dirty="0">
                <a:solidFill>
                  <a:schemeClr val="bg2">
                    <a:lumMod val="50000"/>
                  </a:schemeClr>
                </a:solidFill>
              </a:rPr>
              <a:t>played</a:t>
            </a:r>
            <a:r>
              <a:rPr lang="en-US" sz="2000" dirty="0"/>
              <a:t> baseball, </a:t>
            </a:r>
            <a:r>
              <a:rPr lang="en-US" sz="2000" dirty="0">
                <a:solidFill>
                  <a:srgbClr val="0070C0"/>
                </a:solidFill>
              </a:rPr>
              <a:t>for</a:t>
            </a:r>
            <a:r>
              <a:rPr lang="en-US" sz="2000" dirty="0"/>
              <a:t> </a:t>
            </a:r>
            <a:r>
              <a:rPr lang="en-US" sz="2000" dirty="0">
                <a:solidFill>
                  <a:schemeClr val="accent1">
                    <a:lumMod val="60000"/>
                    <a:lumOff val="40000"/>
                  </a:schemeClr>
                </a:solidFill>
              </a:rPr>
              <a:t>Maria</a:t>
            </a:r>
            <a:r>
              <a:rPr lang="en-US" sz="2000" dirty="0"/>
              <a:t> </a:t>
            </a:r>
            <a:r>
              <a:rPr lang="en-US" sz="2000" dirty="0">
                <a:solidFill>
                  <a:schemeClr val="bg2">
                    <a:lumMod val="50000"/>
                  </a:schemeClr>
                </a:solidFill>
              </a:rPr>
              <a:t>went</a:t>
            </a:r>
            <a:r>
              <a:rPr lang="en-US" sz="2000" dirty="0"/>
              <a:t> shopping.</a:t>
            </a:r>
          </a:p>
          <a:p>
            <a:endParaRPr lang="en-US" sz="2000" dirty="0"/>
          </a:p>
          <a:p>
            <a:endParaRPr lang="en-US" sz="2000" dirty="0"/>
          </a:p>
        </p:txBody>
      </p:sp>
    </p:spTree>
    <p:extLst>
      <p:ext uri="{BB962C8B-B14F-4D97-AF65-F5344CB8AC3E}">
        <p14:creationId xmlns:p14="http://schemas.microsoft.com/office/powerpoint/2010/main" val="79337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181</TotalTime>
  <Words>2279</Words>
  <Application>Microsoft Office PowerPoint</Application>
  <PresentationFormat>Widescreen</PresentationFormat>
  <Paragraphs>237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Wisp</vt:lpstr>
      <vt:lpstr>Simple, Compound, Complex, &amp; Compound Complex</vt:lpstr>
      <vt:lpstr>Why do we need sentence variety?</vt:lpstr>
      <vt:lpstr>A Sentence-type Flowchart</vt:lpstr>
      <vt:lpstr>Simple Sentences</vt:lpstr>
      <vt:lpstr>Some students like to study in the mornings.</vt:lpstr>
      <vt:lpstr>Simple Sentences</vt:lpstr>
      <vt:lpstr>Compound Sentences</vt:lpstr>
      <vt:lpstr>I tried to speak Spanish, and my friend tried to speak English. </vt:lpstr>
      <vt:lpstr>Compound Sentences</vt:lpstr>
      <vt:lpstr>Complex Sentences</vt:lpstr>
      <vt:lpstr>Complex Sentences</vt:lpstr>
      <vt:lpstr>When he handed in his homework, he forgot to give the teacher the last page. </vt:lpstr>
      <vt:lpstr>Complex Sentences</vt:lpstr>
      <vt:lpstr>It stormed while we were out and delayed our trip home, so we went to bed right after our return.</vt:lpstr>
      <vt:lpstr>PowerPoint Presentation</vt:lpstr>
      <vt:lpstr>PowerPoint Presentation</vt:lpstr>
      <vt:lpstr>I found the shirt hanging on the back of a chair in the cook shed when we came home from the funeral.</vt:lpstr>
      <vt:lpstr>PowerPoint Presentation</vt:lpstr>
      <vt:lpstr>It had been a beautiful day when he last wore it.</vt:lpstr>
      <vt:lpstr>PowerPoint Presentation</vt:lpstr>
      <vt:lpstr>We had cut the last of the corn, gathered pumpkins, and picked the last of the green beans. </vt:lpstr>
      <vt:lpstr>PowerPoint Presentation</vt:lpstr>
      <vt:lpstr>Then he took the kids down the ridge to pick apples, and the warmth of the day combined with the heat from his labor forced him to remove it.</vt:lpstr>
      <vt:lpstr>PowerPoint Presentation</vt:lpstr>
      <vt:lpstr>Love Is Stronger Than Death – Analyzing Sentence Style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Compound, Complex, &amp; Compound Complex</dc:title>
  <dc:creator>Molly Coffman</dc:creator>
  <cp:lastModifiedBy>Molly L. Coffman</cp:lastModifiedBy>
  <cp:revision>36</cp:revision>
  <dcterms:modified xsi:type="dcterms:W3CDTF">2021-09-10T22:42:57Z</dcterms:modified>
</cp:coreProperties>
</file>