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0" r:id="rId4"/>
    <p:sldId id="267" r:id="rId5"/>
    <p:sldId id="263" r:id="rId6"/>
    <p:sldId id="264" r:id="rId7"/>
    <p:sldId id="265" r:id="rId8"/>
    <p:sldId id="266" r:id="rId9"/>
    <p:sldId id="268" r:id="rId10"/>
    <p:sldId id="262" r:id="rId11"/>
    <p:sldId id="273" r:id="rId12"/>
    <p:sldId id="274" r:id="rId13"/>
    <p:sldId id="269" r:id="rId14"/>
    <p:sldId id="270" r:id="rId15"/>
    <p:sldId id="272" r:id="rId16"/>
    <p:sldId id="275" r:id="rId17"/>
    <p:sldId id="276" r:id="rId18"/>
    <p:sldId id="277" r:id="rId19"/>
    <p:sldId id="278" r:id="rId20"/>
    <p:sldId id="282" r:id="rId21"/>
    <p:sldId id="280" r:id="rId22"/>
    <p:sldId id="281"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88158-5C6F-4FE4-9107-A448E293FA31}" v="2790" dt="2018-08-28T02:11:44.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L. Coffman" userId="2ed183d1-ceb8-4be9-a4ba-1a0778a92ba5" providerId="ADAL" clId="{47F88158-5C6F-4FE4-9107-A448E293FA31}"/>
    <pc:docChg chg="custSel addSld delSld modSld sldOrd">
      <pc:chgData name="Molly L. Coffman" userId="2ed183d1-ceb8-4be9-a4ba-1a0778a92ba5" providerId="ADAL" clId="{47F88158-5C6F-4FE4-9107-A448E293FA31}" dt="2018-08-28T02:11:44.439" v="2789" actId="2696"/>
      <pc:docMkLst>
        <pc:docMk/>
      </pc:docMkLst>
      <pc:sldChg chg="del">
        <pc:chgData name="Molly L. Coffman" userId="2ed183d1-ceb8-4be9-a4ba-1a0778a92ba5" providerId="ADAL" clId="{47F88158-5C6F-4FE4-9107-A448E293FA31}" dt="2018-08-28T01:22:08.917" v="2" actId="2696"/>
        <pc:sldMkLst>
          <pc:docMk/>
          <pc:sldMk cId="738356648" sldId="259"/>
        </pc:sldMkLst>
      </pc:sldChg>
      <pc:sldChg chg="del">
        <pc:chgData name="Molly L. Coffman" userId="2ed183d1-ceb8-4be9-a4ba-1a0778a92ba5" providerId="ADAL" clId="{47F88158-5C6F-4FE4-9107-A448E293FA31}" dt="2018-08-28T01:22:48.104" v="5" actId="2696"/>
        <pc:sldMkLst>
          <pc:docMk/>
          <pc:sldMk cId="1003269646" sldId="261"/>
        </pc:sldMkLst>
      </pc:sldChg>
      <pc:sldChg chg="addSp modSp modAnim">
        <pc:chgData name="Molly L. Coffman" userId="2ed183d1-ceb8-4be9-a4ba-1a0778a92ba5" providerId="ADAL" clId="{47F88158-5C6F-4FE4-9107-A448E293FA31}" dt="2018-08-28T01:36:55.648" v="1389" actId="20577"/>
        <pc:sldMkLst>
          <pc:docMk/>
          <pc:sldMk cId="598436230" sldId="269"/>
        </pc:sldMkLst>
        <pc:spChg chg="add mod">
          <ac:chgData name="Molly L. Coffman" userId="2ed183d1-ceb8-4be9-a4ba-1a0778a92ba5" providerId="ADAL" clId="{47F88158-5C6F-4FE4-9107-A448E293FA31}" dt="2018-08-28T01:36:55.648" v="1389" actId="20577"/>
          <ac:spMkLst>
            <pc:docMk/>
            <pc:sldMk cId="598436230" sldId="269"/>
            <ac:spMk id="3" creationId="{665AEBBF-5FCF-48BD-9C92-10D8B7693D11}"/>
          </ac:spMkLst>
        </pc:spChg>
        <pc:picChg chg="mod">
          <ac:chgData name="Molly L. Coffman" userId="2ed183d1-ceb8-4be9-a4ba-1a0778a92ba5" providerId="ADAL" clId="{47F88158-5C6F-4FE4-9107-A448E293FA31}" dt="2018-08-28T01:35:25.715" v="1105" actId="1076"/>
          <ac:picMkLst>
            <pc:docMk/>
            <pc:sldMk cId="598436230" sldId="269"/>
            <ac:picMk id="4" creationId="{00000000-0000-0000-0000-000000000000}"/>
          </ac:picMkLst>
        </pc:picChg>
      </pc:sldChg>
      <pc:sldChg chg="modSp">
        <pc:chgData name="Molly L. Coffman" userId="2ed183d1-ceb8-4be9-a4ba-1a0778a92ba5" providerId="ADAL" clId="{47F88158-5C6F-4FE4-9107-A448E293FA31}" dt="2018-08-28T01:24:18.909" v="14" actId="20577"/>
        <pc:sldMkLst>
          <pc:docMk/>
          <pc:sldMk cId="3520048237" sldId="270"/>
        </pc:sldMkLst>
        <pc:spChg chg="mod">
          <ac:chgData name="Molly L. Coffman" userId="2ed183d1-ceb8-4be9-a4ba-1a0778a92ba5" providerId="ADAL" clId="{47F88158-5C6F-4FE4-9107-A448E293FA31}" dt="2018-08-28T01:24:18.909" v="14" actId="20577"/>
          <ac:spMkLst>
            <pc:docMk/>
            <pc:sldMk cId="3520048237" sldId="270"/>
            <ac:spMk id="2" creationId="{00000000-0000-0000-0000-000000000000}"/>
          </ac:spMkLst>
        </pc:spChg>
      </pc:sldChg>
      <pc:sldChg chg="modSp">
        <pc:chgData name="Molly L. Coffman" userId="2ed183d1-ceb8-4be9-a4ba-1a0778a92ba5" providerId="ADAL" clId="{47F88158-5C6F-4FE4-9107-A448E293FA31}" dt="2018-08-28T02:01:43.934" v="2773" actId="20577"/>
        <pc:sldMkLst>
          <pc:docMk/>
          <pc:sldMk cId="3819541519" sldId="271"/>
        </pc:sldMkLst>
        <pc:spChg chg="mod">
          <ac:chgData name="Molly L. Coffman" userId="2ed183d1-ceb8-4be9-a4ba-1a0778a92ba5" providerId="ADAL" clId="{47F88158-5C6F-4FE4-9107-A448E293FA31}" dt="2018-08-28T02:01:43.934" v="2773" actId="20577"/>
          <ac:spMkLst>
            <pc:docMk/>
            <pc:sldMk cId="3819541519" sldId="271"/>
            <ac:spMk id="3" creationId="{00000000-0000-0000-0000-000000000000}"/>
          </ac:spMkLst>
        </pc:spChg>
      </pc:sldChg>
      <pc:sldChg chg="modSp del">
        <pc:chgData name="Molly L. Coffman" userId="2ed183d1-ceb8-4be9-a4ba-1a0778a92ba5" providerId="ADAL" clId="{47F88158-5C6F-4FE4-9107-A448E293FA31}" dt="2018-08-28T01:22:04.561" v="1" actId="2696"/>
        <pc:sldMkLst>
          <pc:docMk/>
          <pc:sldMk cId="2726115957" sldId="272"/>
        </pc:sldMkLst>
        <pc:spChg chg="mod">
          <ac:chgData name="Molly L. Coffman" userId="2ed183d1-ceb8-4be9-a4ba-1a0778a92ba5" providerId="ADAL" clId="{47F88158-5C6F-4FE4-9107-A448E293FA31}" dt="2018-08-28T01:21:50.070" v="0" actId="20577"/>
          <ac:spMkLst>
            <pc:docMk/>
            <pc:sldMk cId="2726115957" sldId="272"/>
            <ac:spMk id="2" creationId="{00000000-0000-0000-0000-000000000000}"/>
          </ac:spMkLst>
        </pc:spChg>
      </pc:sldChg>
      <pc:sldChg chg="addSp delSp modSp add">
        <pc:chgData name="Molly L. Coffman" userId="2ed183d1-ceb8-4be9-a4ba-1a0778a92ba5" providerId="ADAL" clId="{47F88158-5C6F-4FE4-9107-A448E293FA31}" dt="2018-08-28T01:39:03.031" v="1402" actId="242"/>
        <pc:sldMkLst>
          <pc:docMk/>
          <pc:sldMk cId="3952453534" sldId="272"/>
        </pc:sldMkLst>
        <pc:spChg chg="del mod">
          <ac:chgData name="Molly L. Coffman" userId="2ed183d1-ceb8-4be9-a4ba-1a0778a92ba5" providerId="ADAL" clId="{47F88158-5C6F-4FE4-9107-A448E293FA31}" dt="2018-08-28T01:38:03.317" v="1391" actId="478"/>
          <ac:spMkLst>
            <pc:docMk/>
            <pc:sldMk cId="3952453534" sldId="272"/>
            <ac:spMk id="2" creationId="{7E2F43FC-53B3-44D1-8D89-EF0E929519BC}"/>
          </ac:spMkLst>
        </pc:spChg>
        <pc:spChg chg="mod">
          <ac:chgData name="Molly L. Coffman" userId="2ed183d1-ceb8-4be9-a4ba-1a0778a92ba5" providerId="ADAL" clId="{47F88158-5C6F-4FE4-9107-A448E293FA31}" dt="2018-08-28T01:39:03.031" v="1402" actId="242"/>
          <ac:spMkLst>
            <pc:docMk/>
            <pc:sldMk cId="3952453534" sldId="272"/>
            <ac:spMk id="3" creationId="{44998BE3-5ED0-44D9-8E7A-B62AB95D714A}"/>
          </ac:spMkLst>
        </pc:spChg>
        <pc:spChg chg="add del mod">
          <ac:chgData name="Molly L. Coffman" userId="2ed183d1-ceb8-4be9-a4ba-1a0778a92ba5" providerId="ADAL" clId="{47F88158-5C6F-4FE4-9107-A448E293FA31}" dt="2018-08-28T01:38:05.525" v="1392" actId="478"/>
          <ac:spMkLst>
            <pc:docMk/>
            <pc:sldMk cId="3952453534" sldId="272"/>
            <ac:spMk id="5" creationId="{C17B9B47-F33F-4570-848E-9CF6CF8E0457}"/>
          </ac:spMkLst>
        </pc:spChg>
      </pc:sldChg>
      <pc:sldChg chg="del">
        <pc:chgData name="Molly L. Coffman" userId="2ed183d1-ceb8-4be9-a4ba-1a0778a92ba5" providerId="ADAL" clId="{47F88158-5C6F-4FE4-9107-A448E293FA31}" dt="2018-08-28T01:22:12.770" v="3" actId="2696"/>
        <pc:sldMkLst>
          <pc:docMk/>
          <pc:sldMk cId="1309689504" sldId="273"/>
        </pc:sldMkLst>
      </pc:sldChg>
      <pc:sldChg chg="modSp add modAnim">
        <pc:chgData name="Molly L. Coffman" userId="2ed183d1-ceb8-4be9-a4ba-1a0778a92ba5" providerId="ADAL" clId="{47F88158-5C6F-4FE4-9107-A448E293FA31}" dt="2018-08-28T01:31:29.423" v="588" actId="27636"/>
        <pc:sldMkLst>
          <pc:docMk/>
          <pc:sldMk cId="2742863432" sldId="273"/>
        </pc:sldMkLst>
        <pc:spChg chg="mod">
          <ac:chgData name="Molly L. Coffman" userId="2ed183d1-ceb8-4be9-a4ba-1a0778a92ba5" providerId="ADAL" clId="{47F88158-5C6F-4FE4-9107-A448E293FA31}" dt="2018-08-28T01:28:00.971" v="144" actId="20577"/>
          <ac:spMkLst>
            <pc:docMk/>
            <pc:sldMk cId="2742863432" sldId="273"/>
            <ac:spMk id="4" creationId="{00000000-0000-0000-0000-000000000000}"/>
          </ac:spMkLst>
        </pc:spChg>
        <pc:spChg chg="mod">
          <ac:chgData name="Molly L. Coffman" userId="2ed183d1-ceb8-4be9-a4ba-1a0778a92ba5" providerId="ADAL" clId="{47F88158-5C6F-4FE4-9107-A448E293FA31}" dt="2018-08-28T01:31:29.423" v="588" actId="27636"/>
          <ac:spMkLst>
            <pc:docMk/>
            <pc:sldMk cId="2742863432" sldId="273"/>
            <ac:spMk id="5" creationId="{00000000-0000-0000-0000-000000000000}"/>
          </ac:spMkLst>
        </pc:spChg>
      </pc:sldChg>
      <pc:sldChg chg="del">
        <pc:chgData name="Molly L. Coffman" userId="2ed183d1-ceb8-4be9-a4ba-1a0778a92ba5" providerId="ADAL" clId="{47F88158-5C6F-4FE4-9107-A448E293FA31}" dt="2018-08-28T01:22:23.614" v="4" actId="2696"/>
        <pc:sldMkLst>
          <pc:docMk/>
          <pc:sldMk cId="1694146866" sldId="274"/>
        </pc:sldMkLst>
      </pc:sldChg>
      <pc:sldChg chg="modSp add modAnim">
        <pc:chgData name="Molly L. Coffman" userId="2ed183d1-ceb8-4be9-a4ba-1a0778a92ba5" providerId="ADAL" clId="{47F88158-5C6F-4FE4-9107-A448E293FA31}" dt="2018-08-28T01:35:15.801" v="1104" actId="5793"/>
        <pc:sldMkLst>
          <pc:docMk/>
          <pc:sldMk cId="4226466968" sldId="274"/>
        </pc:sldMkLst>
        <pc:spChg chg="mod">
          <ac:chgData name="Molly L. Coffman" userId="2ed183d1-ceb8-4be9-a4ba-1a0778a92ba5" providerId="ADAL" clId="{47F88158-5C6F-4FE4-9107-A448E293FA31}" dt="2018-08-28T01:32:26.649" v="609" actId="20577"/>
          <ac:spMkLst>
            <pc:docMk/>
            <pc:sldMk cId="4226466968" sldId="274"/>
            <ac:spMk id="4" creationId="{00000000-0000-0000-0000-000000000000}"/>
          </ac:spMkLst>
        </pc:spChg>
        <pc:spChg chg="mod">
          <ac:chgData name="Molly L. Coffman" userId="2ed183d1-ceb8-4be9-a4ba-1a0778a92ba5" providerId="ADAL" clId="{47F88158-5C6F-4FE4-9107-A448E293FA31}" dt="2018-08-28T01:35:15.801" v="1104" actId="5793"/>
          <ac:spMkLst>
            <pc:docMk/>
            <pc:sldMk cId="4226466968" sldId="274"/>
            <ac:spMk id="5" creationId="{00000000-0000-0000-0000-000000000000}"/>
          </ac:spMkLst>
        </pc:spChg>
      </pc:sldChg>
      <pc:sldChg chg="del">
        <pc:chgData name="Molly L. Coffman" userId="2ed183d1-ceb8-4be9-a4ba-1a0778a92ba5" providerId="ADAL" clId="{47F88158-5C6F-4FE4-9107-A448E293FA31}" dt="2018-08-28T01:24:43.241" v="15" actId="2696"/>
        <pc:sldMkLst>
          <pc:docMk/>
          <pc:sldMk cId="2600561885" sldId="275"/>
        </pc:sldMkLst>
      </pc:sldChg>
      <pc:sldChg chg="addSp modSp add">
        <pc:chgData name="Molly L. Coffman" userId="2ed183d1-ceb8-4be9-a4ba-1a0778a92ba5" providerId="ADAL" clId="{47F88158-5C6F-4FE4-9107-A448E293FA31}" dt="2018-08-28T01:42:07.825" v="1779" actId="1076"/>
        <pc:sldMkLst>
          <pc:docMk/>
          <pc:sldMk cId="3698164860" sldId="275"/>
        </pc:sldMkLst>
        <pc:spChg chg="add mod">
          <ac:chgData name="Molly L. Coffman" userId="2ed183d1-ceb8-4be9-a4ba-1a0778a92ba5" providerId="ADAL" clId="{47F88158-5C6F-4FE4-9107-A448E293FA31}" dt="2018-08-28T01:42:07.825" v="1779" actId="1076"/>
          <ac:spMkLst>
            <pc:docMk/>
            <pc:sldMk cId="3698164860" sldId="275"/>
            <ac:spMk id="2" creationId="{DC3EE8E6-4306-4C42-BBF4-BB30253E0215}"/>
          </ac:spMkLst>
        </pc:spChg>
        <pc:spChg chg="mod">
          <ac:chgData name="Molly L. Coffman" userId="2ed183d1-ceb8-4be9-a4ba-1a0778a92ba5" providerId="ADAL" clId="{47F88158-5C6F-4FE4-9107-A448E293FA31}" dt="2018-08-28T01:40:27.250" v="1580" actId="14100"/>
          <ac:spMkLst>
            <pc:docMk/>
            <pc:sldMk cId="3698164860" sldId="275"/>
            <ac:spMk id="3" creationId="{44998BE3-5ED0-44D9-8E7A-B62AB95D714A}"/>
          </ac:spMkLst>
        </pc:spChg>
      </pc:sldChg>
      <pc:sldChg chg="modSp add ord">
        <pc:chgData name="Molly L. Coffman" userId="2ed183d1-ceb8-4be9-a4ba-1a0778a92ba5" providerId="ADAL" clId="{47F88158-5C6F-4FE4-9107-A448E293FA31}" dt="2018-08-28T01:43:22.057" v="1831" actId="20577"/>
        <pc:sldMkLst>
          <pc:docMk/>
          <pc:sldMk cId="2860521689" sldId="276"/>
        </pc:sldMkLst>
        <pc:spChg chg="mod">
          <ac:chgData name="Molly L. Coffman" userId="2ed183d1-ceb8-4be9-a4ba-1a0778a92ba5" providerId="ADAL" clId="{47F88158-5C6F-4FE4-9107-A448E293FA31}" dt="2018-08-28T01:43:22.057" v="1831" actId="20577"/>
          <ac:spMkLst>
            <pc:docMk/>
            <pc:sldMk cId="2860521689" sldId="276"/>
            <ac:spMk id="3" creationId="{44998BE3-5ED0-44D9-8E7A-B62AB95D714A}"/>
          </ac:spMkLst>
        </pc:spChg>
      </pc:sldChg>
      <pc:sldChg chg="modSp add ord">
        <pc:chgData name="Molly L. Coffman" userId="2ed183d1-ceb8-4be9-a4ba-1a0778a92ba5" providerId="ADAL" clId="{47F88158-5C6F-4FE4-9107-A448E293FA31}" dt="2018-08-28T01:45:43.310" v="2137" actId="14100"/>
        <pc:sldMkLst>
          <pc:docMk/>
          <pc:sldMk cId="1303780704" sldId="277"/>
        </pc:sldMkLst>
        <pc:spChg chg="mod">
          <ac:chgData name="Molly L. Coffman" userId="2ed183d1-ceb8-4be9-a4ba-1a0778a92ba5" providerId="ADAL" clId="{47F88158-5C6F-4FE4-9107-A448E293FA31}" dt="2018-08-28T01:44:23.742" v="1900" actId="1076"/>
          <ac:spMkLst>
            <pc:docMk/>
            <pc:sldMk cId="1303780704" sldId="277"/>
            <ac:spMk id="2" creationId="{DC3EE8E6-4306-4C42-BBF4-BB30253E0215}"/>
          </ac:spMkLst>
        </pc:spChg>
        <pc:spChg chg="mod">
          <ac:chgData name="Molly L. Coffman" userId="2ed183d1-ceb8-4be9-a4ba-1a0778a92ba5" providerId="ADAL" clId="{47F88158-5C6F-4FE4-9107-A448E293FA31}" dt="2018-08-28T01:45:43.310" v="2137" actId="14100"/>
          <ac:spMkLst>
            <pc:docMk/>
            <pc:sldMk cId="1303780704" sldId="277"/>
            <ac:spMk id="3" creationId="{44998BE3-5ED0-44D9-8E7A-B62AB95D714A}"/>
          </ac:spMkLst>
        </pc:spChg>
      </pc:sldChg>
      <pc:sldChg chg="add del">
        <pc:chgData name="Molly L. Coffman" userId="2ed183d1-ceb8-4be9-a4ba-1a0778a92ba5" providerId="ADAL" clId="{47F88158-5C6F-4FE4-9107-A448E293FA31}" dt="2018-08-28T01:43:44.485" v="1833" actId="2696"/>
        <pc:sldMkLst>
          <pc:docMk/>
          <pc:sldMk cId="3683803171" sldId="277"/>
        </pc:sldMkLst>
      </pc:sldChg>
      <pc:sldChg chg="modSp add">
        <pc:chgData name="Molly L. Coffman" userId="2ed183d1-ceb8-4be9-a4ba-1a0778a92ba5" providerId="ADAL" clId="{47F88158-5C6F-4FE4-9107-A448E293FA31}" dt="2018-08-28T01:47:36.642" v="2508" actId="20577"/>
        <pc:sldMkLst>
          <pc:docMk/>
          <pc:sldMk cId="710443405" sldId="278"/>
        </pc:sldMkLst>
        <pc:spChg chg="mod">
          <ac:chgData name="Molly L. Coffman" userId="2ed183d1-ceb8-4be9-a4ba-1a0778a92ba5" providerId="ADAL" clId="{47F88158-5C6F-4FE4-9107-A448E293FA31}" dt="2018-08-28T01:47:10.752" v="2385" actId="1076"/>
          <ac:spMkLst>
            <pc:docMk/>
            <pc:sldMk cId="710443405" sldId="278"/>
            <ac:spMk id="2" creationId="{DC3EE8E6-4306-4C42-BBF4-BB30253E0215}"/>
          </ac:spMkLst>
        </pc:spChg>
        <pc:spChg chg="mod">
          <ac:chgData name="Molly L. Coffman" userId="2ed183d1-ceb8-4be9-a4ba-1a0778a92ba5" providerId="ADAL" clId="{47F88158-5C6F-4FE4-9107-A448E293FA31}" dt="2018-08-28T01:47:36.642" v="2508" actId="20577"/>
          <ac:spMkLst>
            <pc:docMk/>
            <pc:sldMk cId="710443405" sldId="278"/>
            <ac:spMk id="3" creationId="{44998BE3-5ED0-44D9-8E7A-B62AB95D714A}"/>
          </ac:spMkLst>
        </pc:spChg>
      </pc:sldChg>
      <pc:sldChg chg="modSp add del ord">
        <pc:chgData name="Molly L. Coffman" userId="2ed183d1-ceb8-4be9-a4ba-1a0778a92ba5" providerId="ADAL" clId="{47F88158-5C6F-4FE4-9107-A448E293FA31}" dt="2018-08-28T02:11:44.439" v="2789" actId="2696"/>
        <pc:sldMkLst>
          <pc:docMk/>
          <pc:sldMk cId="3749758108" sldId="279"/>
        </pc:sldMkLst>
        <pc:spChg chg="mod">
          <ac:chgData name="Molly L. Coffman" userId="2ed183d1-ceb8-4be9-a4ba-1a0778a92ba5" providerId="ADAL" clId="{47F88158-5C6F-4FE4-9107-A448E293FA31}" dt="2018-08-28T01:57:55.248" v="2595" actId="20577"/>
          <ac:spMkLst>
            <pc:docMk/>
            <pc:sldMk cId="3749758108" sldId="279"/>
            <ac:spMk id="3" creationId="{44998BE3-5ED0-44D9-8E7A-B62AB95D714A}"/>
          </ac:spMkLst>
        </pc:spChg>
      </pc:sldChg>
      <pc:sldChg chg="modSp add">
        <pc:chgData name="Molly L. Coffman" userId="2ed183d1-ceb8-4be9-a4ba-1a0778a92ba5" providerId="ADAL" clId="{47F88158-5C6F-4FE4-9107-A448E293FA31}" dt="2018-08-28T02:00:08.968" v="2696" actId="20577"/>
        <pc:sldMkLst>
          <pc:docMk/>
          <pc:sldMk cId="3602709429" sldId="280"/>
        </pc:sldMkLst>
        <pc:spChg chg="mod">
          <ac:chgData name="Molly L. Coffman" userId="2ed183d1-ceb8-4be9-a4ba-1a0778a92ba5" providerId="ADAL" clId="{47F88158-5C6F-4FE4-9107-A448E293FA31}" dt="2018-08-28T02:00:08.968" v="2696" actId="20577"/>
          <ac:spMkLst>
            <pc:docMk/>
            <pc:sldMk cId="3602709429" sldId="280"/>
            <ac:spMk id="3" creationId="{44998BE3-5ED0-44D9-8E7A-B62AB95D714A}"/>
          </ac:spMkLst>
        </pc:spChg>
      </pc:sldChg>
      <pc:sldChg chg="modSp add">
        <pc:chgData name="Molly L. Coffman" userId="2ed183d1-ceb8-4be9-a4ba-1a0778a92ba5" providerId="ADAL" clId="{47F88158-5C6F-4FE4-9107-A448E293FA31}" dt="2018-08-28T02:00:56.638" v="2772" actId="20577"/>
        <pc:sldMkLst>
          <pc:docMk/>
          <pc:sldMk cId="3451092587" sldId="281"/>
        </pc:sldMkLst>
        <pc:spChg chg="mod">
          <ac:chgData name="Molly L. Coffman" userId="2ed183d1-ceb8-4be9-a4ba-1a0778a92ba5" providerId="ADAL" clId="{47F88158-5C6F-4FE4-9107-A448E293FA31}" dt="2018-08-28T02:00:56.638" v="2772" actId="20577"/>
          <ac:spMkLst>
            <pc:docMk/>
            <pc:sldMk cId="3451092587" sldId="281"/>
            <ac:spMk id="3" creationId="{44998BE3-5ED0-44D9-8E7A-B62AB95D714A}"/>
          </ac:spMkLst>
        </pc:spChg>
      </pc:sldChg>
      <pc:sldChg chg="modSp add">
        <pc:chgData name="Molly L. Coffman" userId="2ed183d1-ceb8-4be9-a4ba-1a0778a92ba5" providerId="ADAL" clId="{47F88158-5C6F-4FE4-9107-A448E293FA31}" dt="2018-08-28T02:06:32.645" v="2788" actId="120"/>
        <pc:sldMkLst>
          <pc:docMk/>
          <pc:sldMk cId="3997064495" sldId="282"/>
        </pc:sldMkLst>
        <pc:spChg chg="mod">
          <ac:chgData name="Molly L. Coffman" userId="2ed183d1-ceb8-4be9-a4ba-1a0778a92ba5" providerId="ADAL" clId="{47F88158-5C6F-4FE4-9107-A448E293FA31}" dt="2018-08-28T02:05:30.285" v="2779" actId="403"/>
          <ac:spMkLst>
            <pc:docMk/>
            <pc:sldMk cId="3997064495" sldId="282"/>
            <ac:spMk id="2" creationId="{DC3EE8E6-4306-4C42-BBF4-BB30253E0215}"/>
          </ac:spMkLst>
        </pc:spChg>
        <pc:spChg chg="mod">
          <ac:chgData name="Molly L. Coffman" userId="2ed183d1-ceb8-4be9-a4ba-1a0778a92ba5" providerId="ADAL" clId="{47F88158-5C6F-4FE4-9107-A448E293FA31}" dt="2018-08-28T02:06:32.645" v="2788" actId="120"/>
          <ac:spMkLst>
            <pc:docMk/>
            <pc:sldMk cId="3997064495" sldId="282"/>
            <ac:spMk id="3" creationId="{44998BE3-5ED0-44D9-8E7A-B62AB95D714A}"/>
          </ac:spMkLst>
        </pc:sp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8/27/2018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8/27/2018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8/27/2018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8/27/2018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8/27/2018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8/27/2018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8/27/2018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Ralph Waldo Emerson</a:t>
            </a:r>
          </a:p>
        </p:txBody>
      </p:sp>
      <p:sp>
        <p:nvSpPr>
          <p:cNvPr id="3" name="Subtitle 2"/>
          <p:cNvSpPr>
            <a:spLocks noGrp="1"/>
          </p:cNvSpPr>
          <p:nvPr>
            <p:ph type="subTitle" idx="1"/>
          </p:nvPr>
        </p:nvSpPr>
        <p:spPr/>
        <p:txBody>
          <a:bodyPr/>
          <a:lstStyle/>
          <a:p>
            <a:r>
              <a:rPr lang="en-US" dirty="0"/>
              <a:t>Transcendentalism &amp; Self-Reliance</a:t>
            </a:r>
          </a:p>
        </p:txBody>
      </p:sp>
    </p:spTree>
    <p:extLst>
      <p:ext uri="{BB962C8B-B14F-4D97-AF65-F5344CB8AC3E}">
        <p14:creationId xmlns:p14="http://schemas.microsoft.com/office/powerpoint/2010/main" val="2211815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Self-reliance</a:t>
            </a:r>
          </a:p>
        </p:txBody>
      </p:sp>
      <p:sp>
        <p:nvSpPr>
          <p:cNvPr id="5" name="Content Placeholder 4"/>
          <p:cNvSpPr>
            <a:spLocks noGrp="1"/>
          </p:cNvSpPr>
          <p:nvPr>
            <p:ph idx="1"/>
          </p:nvPr>
        </p:nvSpPr>
        <p:spPr/>
        <p:txBody>
          <a:bodyPr>
            <a:normAutofit/>
          </a:bodyPr>
          <a:lstStyle/>
          <a:p>
            <a:pPr hangingPunct="0">
              <a:lnSpc>
                <a:spcPct val="150000"/>
              </a:lnSpc>
            </a:pPr>
            <a:r>
              <a:rPr lang="en-US" sz="2400" dirty="0"/>
              <a:t>On whom or what should people rely to make choices in life? </a:t>
            </a:r>
          </a:p>
          <a:p>
            <a:pPr hangingPunct="0">
              <a:lnSpc>
                <a:spcPct val="150000"/>
              </a:lnSpc>
            </a:pPr>
            <a:r>
              <a:rPr lang="en-US" sz="2400" dirty="0"/>
              <a:t>What is “self-reliance”?  Who has it? </a:t>
            </a:r>
          </a:p>
          <a:p>
            <a:pPr hangingPunct="0">
              <a:lnSpc>
                <a:spcPct val="150000"/>
              </a:lnSpc>
            </a:pPr>
            <a:r>
              <a:rPr lang="en-US" sz="2400" dirty="0"/>
              <a:t>At what age and/or in what types of situations does one become self-reliant?</a:t>
            </a:r>
          </a:p>
          <a:p>
            <a:pPr>
              <a:lnSpc>
                <a:spcPct val="150000"/>
              </a:lnSpc>
            </a:pPr>
            <a:r>
              <a:rPr lang="en-US" sz="2400" dirty="0"/>
              <a:t>When is it good to be self-reliant?  When or in what situations is it bad or not important to be self-reliant?</a:t>
            </a:r>
          </a:p>
        </p:txBody>
      </p:sp>
    </p:spTree>
    <p:extLst>
      <p:ext uri="{BB962C8B-B14F-4D97-AF65-F5344CB8AC3E}">
        <p14:creationId xmlns:p14="http://schemas.microsoft.com/office/powerpoint/2010/main" val="101156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Self-reliance – Paragraph 1</a:t>
            </a:r>
          </a:p>
        </p:txBody>
      </p:sp>
      <p:sp>
        <p:nvSpPr>
          <p:cNvPr id="5" name="Content Placeholder 4"/>
          <p:cNvSpPr>
            <a:spLocks noGrp="1"/>
          </p:cNvSpPr>
          <p:nvPr>
            <p:ph idx="1"/>
          </p:nvPr>
        </p:nvSpPr>
        <p:spPr>
          <a:xfrm>
            <a:off x="1069848" y="1749287"/>
            <a:ext cx="10058400" cy="4850295"/>
          </a:xfrm>
        </p:spPr>
        <p:txBody>
          <a:bodyPr>
            <a:normAutofit lnSpcReduction="10000"/>
          </a:bodyPr>
          <a:lstStyle/>
          <a:p>
            <a:pPr hangingPunct="0">
              <a:lnSpc>
                <a:spcPct val="150000"/>
              </a:lnSpc>
            </a:pPr>
            <a:r>
              <a:rPr lang="en-US" sz="2400" dirty="0"/>
              <a:t>Let’s revisit paragraph 1 of Emerson’s essay “Self-Reliance” that we read and discussed for the Do Now on the first full day of school.</a:t>
            </a:r>
          </a:p>
          <a:p>
            <a:pPr hangingPunct="0">
              <a:lnSpc>
                <a:spcPct val="150000"/>
              </a:lnSpc>
            </a:pPr>
            <a:r>
              <a:rPr lang="en-US" sz="2400" dirty="0"/>
              <a:t>What is important about the verses written by the painter in the first sentence?</a:t>
            </a:r>
          </a:p>
          <a:p>
            <a:pPr hangingPunct="0">
              <a:lnSpc>
                <a:spcPct val="150000"/>
              </a:lnSpc>
            </a:pPr>
            <a:r>
              <a:rPr lang="en-US" sz="2400" dirty="0"/>
              <a:t>How does Emerson define genius?</a:t>
            </a:r>
          </a:p>
          <a:p>
            <a:pPr hangingPunct="0">
              <a:lnSpc>
                <a:spcPct val="150000"/>
              </a:lnSpc>
            </a:pPr>
            <a:r>
              <a:rPr lang="en-US" sz="2400" dirty="0"/>
              <a:t>Why, according to Emerson, do we value Moses, Plato, and Milton?</a:t>
            </a:r>
          </a:p>
          <a:p>
            <a:pPr hangingPunct="0">
              <a:lnSpc>
                <a:spcPct val="150000"/>
              </a:lnSpc>
            </a:pPr>
            <a:r>
              <a:rPr lang="en-US" sz="2400" dirty="0"/>
              <a:t>Based on paragraph 1, how does Emerson define individualism? Provide support.</a:t>
            </a:r>
          </a:p>
        </p:txBody>
      </p:sp>
    </p:spTree>
    <p:extLst>
      <p:ext uri="{BB962C8B-B14F-4D97-AF65-F5344CB8AC3E}">
        <p14:creationId xmlns:p14="http://schemas.microsoft.com/office/powerpoint/2010/main" val="274286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Self-reliance – Going Further</a:t>
            </a:r>
          </a:p>
        </p:txBody>
      </p:sp>
      <p:sp>
        <p:nvSpPr>
          <p:cNvPr id="5" name="Content Placeholder 4"/>
          <p:cNvSpPr>
            <a:spLocks noGrp="1"/>
          </p:cNvSpPr>
          <p:nvPr>
            <p:ph idx="1"/>
          </p:nvPr>
        </p:nvSpPr>
        <p:spPr>
          <a:xfrm>
            <a:off x="1069848" y="1749287"/>
            <a:ext cx="10058400" cy="4850295"/>
          </a:xfrm>
        </p:spPr>
        <p:txBody>
          <a:bodyPr>
            <a:normAutofit/>
          </a:bodyPr>
          <a:lstStyle/>
          <a:p>
            <a:pPr hangingPunct="0">
              <a:lnSpc>
                <a:spcPct val="150000"/>
              </a:lnSpc>
            </a:pPr>
            <a:r>
              <a:rPr lang="en-US" sz="2400" dirty="0"/>
              <a:t>Today, we are going to read further in Emerson’s essay.</a:t>
            </a:r>
          </a:p>
          <a:p>
            <a:pPr hangingPunct="0">
              <a:lnSpc>
                <a:spcPct val="150000"/>
              </a:lnSpc>
            </a:pPr>
            <a:r>
              <a:rPr lang="en-US" sz="2400" dirty="0"/>
              <a:t>Just as you saw Emerson use figurative language in paragraph 1 to express his ideas, so you will see he will do so in the remaining paragraphs. </a:t>
            </a:r>
          </a:p>
          <a:p>
            <a:pPr hangingPunct="0">
              <a:lnSpc>
                <a:spcPct val="150000"/>
              </a:lnSpc>
            </a:pPr>
            <a:r>
              <a:rPr lang="en-US" sz="2400" dirty="0"/>
              <a:t>As you read, mark examples of figurative language or figures of speech you see and think about what they mean.</a:t>
            </a:r>
          </a:p>
          <a:p>
            <a:pPr marL="0" indent="0" hangingPunct="0">
              <a:lnSpc>
                <a:spcPct val="150000"/>
              </a:lnSpc>
              <a:buNone/>
            </a:pPr>
            <a:endParaRPr lang="en-US" sz="2400" dirty="0"/>
          </a:p>
        </p:txBody>
      </p:sp>
    </p:spTree>
    <p:extLst>
      <p:ext uri="{BB962C8B-B14F-4D97-AF65-F5344CB8AC3E}">
        <p14:creationId xmlns:p14="http://schemas.microsoft.com/office/powerpoint/2010/main" val="422646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9295" y="661490"/>
            <a:ext cx="10713410" cy="2640168"/>
          </a:xfrm>
          <a:prstGeom prst="rect">
            <a:avLst/>
          </a:prstGeom>
        </p:spPr>
      </p:pic>
      <p:sp>
        <p:nvSpPr>
          <p:cNvPr id="3" name="Content Placeholder 4">
            <a:extLst>
              <a:ext uri="{FF2B5EF4-FFF2-40B4-BE49-F238E27FC236}">
                <a16:creationId xmlns:a16="http://schemas.microsoft.com/office/drawing/2014/main" id="{665AEBBF-5FCF-48BD-9C92-10D8B7693D11}"/>
              </a:ext>
            </a:extLst>
          </p:cNvPr>
          <p:cNvSpPr txBox="1">
            <a:spLocks/>
          </p:cNvSpPr>
          <p:nvPr/>
        </p:nvSpPr>
        <p:spPr>
          <a:xfrm>
            <a:off x="739295" y="3301658"/>
            <a:ext cx="10713410" cy="3297924"/>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hangingPunct="0">
              <a:lnSpc>
                <a:spcPct val="150000"/>
              </a:lnSpc>
            </a:pPr>
            <a:r>
              <a:rPr lang="en-US" sz="2400" dirty="0"/>
              <a:t>In addition, to examining the figurative language, you should identify the central ideas of Emerson’s essay.</a:t>
            </a:r>
          </a:p>
        </p:txBody>
      </p:sp>
    </p:spTree>
    <p:extLst>
      <p:ext uri="{BB962C8B-B14F-4D97-AF65-F5344CB8AC3E}">
        <p14:creationId xmlns:p14="http://schemas.microsoft.com/office/powerpoint/2010/main" val="59843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0"/>
            <a:ext cx="10058400" cy="1609344"/>
          </a:xfrm>
        </p:spPr>
        <p:txBody>
          <a:bodyPr/>
          <a:lstStyle/>
          <a:p>
            <a:r>
              <a:rPr lang="en-US" dirty="0"/>
              <a:t>From </a:t>
            </a:r>
            <a:r>
              <a:rPr lang="en-US" i="1" dirty="0"/>
              <a:t>Self-Reliance</a:t>
            </a:r>
            <a:r>
              <a:rPr lang="en-US" dirty="0"/>
              <a:t> </a:t>
            </a:r>
          </a:p>
        </p:txBody>
      </p:sp>
      <p:sp>
        <p:nvSpPr>
          <p:cNvPr id="3" name="Content Placeholder 2"/>
          <p:cNvSpPr>
            <a:spLocks noGrp="1"/>
          </p:cNvSpPr>
          <p:nvPr>
            <p:ph idx="1"/>
          </p:nvPr>
        </p:nvSpPr>
        <p:spPr>
          <a:xfrm>
            <a:off x="1069848" y="1572768"/>
            <a:ext cx="10058400" cy="4050792"/>
          </a:xfrm>
        </p:spPr>
        <p:txBody>
          <a:bodyPr>
            <a:noAutofit/>
          </a:bodyPr>
          <a:lstStyle/>
          <a:p>
            <a:r>
              <a:rPr lang="en-US" sz="2400" dirty="0"/>
              <a:t>In your group, have one group member read the first paragraph aloud. </a:t>
            </a:r>
          </a:p>
          <a:p>
            <a:r>
              <a:rPr lang="en-US" sz="2400" dirty="0"/>
              <a:t>At the end of the first paragraph, stop and on a sheet of paper, record a “tweet” for that paragraph. You can create the tweet based on the ideas in the paragraph, or you can use a direct quote from the paragraph that you feel would make a good tweet because it concisely expresses an inspirational truths or nugget of wisdom. </a:t>
            </a:r>
          </a:p>
          <a:p>
            <a:r>
              <a:rPr lang="en-US" sz="2400" dirty="0"/>
              <a:t>After your group has recorded a “tweet” for paragraph one, have someone else in the group read the second paragraph, and repeat the process.</a:t>
            </a:r>
          </a:p>
          <a:p>
            <a:r>
              <a:rPr lang="en-US" sz="2400" dirty="0"/>
              <a:t>Remember you’re trying to identify some of the key ideas of Emerson’s essay so that we can begin to identify some characteristics of Transcendentalism. At the end of the activity, we will share some of our tweets to see what Emerson’s ideas about Self-Reliance were.</a:t>
            </a:r>
          </a:p>
          <a:p>
            <a:endParaRPr lang="en-US" sz="2400" dirty="0"/>
          </a:p>
        </p:txBody>
      </p:sp>
    </p:spTree>
    <p:extLst>
      <p:ext uri="{BB962C8B-B14F-4D97-AF65-F5344CB8AC3E}">
        <p14:creationId xmlns:p14="http://schemas.microsoft.com/office/powerpoint/2010/main" val="3520048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98BE3-5ED0-44D9-8E7A-B62AB95D714A}"/>
              </a:ext>
            </a:extLst>
          </p:cNvPr>
          <p:cNvSpPr>
            <a:spLocks noGrp="1"/>
          </p:cNvSpPr>
          <p:nvPr>
            <p:ph idx="1"/>
          </p:nvPr>
        </p:nvSpPr>
        <p:spPr>
          <a:xfrm>
            <a:off x="1069848" y="384313"/>
            <a:ext cx="10058400" cy="5787887"/>
          </a:xfrm>
        </p:spPr>
        <p:txBody>
          <a:bodyPr anchor="ctr"/>
          <a:lstStyle/>
          <a:p>
            <a:pPr algn="ctr"/>
            <a:r>
              <a:rPr lang="en-US" sz="3600" dirty="0"/>
              <a:t>How does Emerson define individualism?</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952453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98BE3-5ED0-44D9-8E7A-B62AB95D714A}"/>
              </a:ext>
            </a:extLst>
          </p:cNvPr>
          <p:cNvSpPr>
            <a:spLocks noGrp="1"/>
          </p:cNvSpPr>
          <p:nvPr>
            <p:ph idx="1"/>
          </p:nvPr>
        </p:nvSpPr>
        <p:spPr>
          <a:xfrm>
            <a:off x="5645426" y="384313"/>
            <a:ext cx="5482822" cy="5787887"/>
          </a:xfrm>
        </p:spPr>
        <p:txBody>
          <a:bodyPr anchor="ctr"/>
          <a:lstStyle/>
          <a:p>
            <a:pPr algn="ctr"/>
            <a:r>
              <a:rPr lang="en-US" sz="3600" dirty="0"/>
              <a:t>What does Emerson mean by these lines? What is the effect of this analogy in the text?</a:t>
            </a:r>
          </a:p>
          <a:p>
            <a:endParaRPr lang="en-US" dirty="0"/>
          </a:p>
          <a:p>
            <a:endParaRPr lang="en-US" dirty="0"/>
          </a:p>
          <a:p>
            <a:pPr marL="0" indent="0">
              <a:buNone/>
            </a:pPr>
            <a:endParaRPr lang="en-US" dirty="0"/>
          </a:p>
        </p:txBody>
      </p:sp>
      <p:sp>
        <p:nvSpPr>
          <p:cNvPr id="2" name="TextBox 1">
            <a:extLst>
              <a:ext uri="{FF2B5EF4-FFF2-40B4-BE49-F238E27FC236}">
                <a16:creationId xmlns:a16="http://schemas.microsoft.com/office/drawing/2014/main" id="{DC3EE8E6-4306-4C42-BBF4-BB30253E0215}"/>
              </a:ext>
            </a:extLst>
          </p:cNvPr>
          <p:cNvSpPr txBox="1"/>
          <p:nvPr/>
        </p:nvSpPr>
        <p:spPr>
          <a:xfrm>
            <a:off x="728870" y="1262319"/>
            <a:ext cx="4823791" cy="4031873"/>
          </a:xfrm>
          <a:prstGeom prst="rect">
            <a:avLst/>
          </a:prstGeom>
          <a:noFill/>
          <a:ln w="28575">
            <a:solidFill>
              <a:schemeClr val="tx1"/>
            </a:solidFill>
          </a:ln>
        </p:spPr>
        <p:txBody>
          <a:bodyPr wrap="square" rtlCol="0">
            <a:spAutoFit/>
          </a:bodyPr>
          <a:lstStyle/>
          <a:p>
            <a:r>
              <a:rPr lang="en-US" sz="3200" dirty="0"/>
              <a:t>“… though the wide universe is full of good, no kernel of nourishing corn can come to him but through his toil bestowed on that plot of ground which is given him to till.”</a:t>
            </a:r>
          </a:p>
        </p:txBody>
      </p:sp>
    </p:spTree>
    <p:extLst>
      <p:ext uri="{BB962C8B-B14F-4D97-AF65-F5344CB8AC3E}">
        <p14:creationId xmlns:p14="http://schemas.microsoft.com/office/powerpoint/2010/main" val="3698164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98BE3-5ED0-44D9-8E7A-B62AB95D714A}"/>
              </a:ext>
            </a:extLst>
          </p:cNvPr>
          <p:cNvSpPr>
            <a:spLocks noGrp="1"/>
          </p:cNvSpPr>
          <p:nvPr>
            <p:ph idx="1"/>
          </p:nvPr>
        </p:nvSpPr>
        <p:spPr>
          <a:xfrm>
            <a:off x="1069848" y="384313"/>
            <a:ext cx="10058400" cy="5787887"/>
          </a:xfrm>
        </p:spPr>
        <p:txBody>
          <a:bodyPr anchor="ctr"/>
          <a:lstStyle/>
          <a:p>
            <a:pPr algn="ctr"/>
            <a:r>
              <a:rPr lang="en-US" sz="3600" dirty="0"/>
              <a:t>What, according to Emerson, makes a man content?</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860521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98BE3-5ED0-44D9-8E7A-B62AB95D714A}"/>
              </a:ext>
            </a:extLst>
          </p:cNvPr>
          <p:cNvSpPr>
            <a:spLocks noGrp="1"/>
          </p:cNvSpPr>
          <p:nvPr>
            <p:ph idx="1"/>
          </p:nvPr>
        </p:nvSpPr>
        <p:spPr>
          <a:xfrm>
            <a:off x="5645426" y="1470991"/>
            <a:ext cx="5482822" cy="4851952"/>
          </a:xfrm>
        </p:spPr>
        <p:txBody>
          <a:bodyPr anchor="ctr"/>
          <a:lstStyle/>
          <a:p>
            <a:pPr algn="ctr"/>
            <a:r>
              <a:rPr lang="en-US" sz="3600" dirty="0"/>
              <a:t>How do the figurative and connotative meanings of “iron” contribute to Emerson’s idea of individualism?</a:t>
            </a:r>
          </a:p>
          <a:p>
            <a:endParaRPr lang="en-US" dirty="0"/>
          </a:p>
          <a:p>
            <a:endParaRPr lang="en-US" dirty="0"/>
          </a:p>
          <a:p>
            <a:pPr marL="0" indent="0">
              <a:buNone/>
            </a:pPr>
            <a:endParaRPr lang="en-US" dirty="0"/>
          </a:p>
        </p:txBody>
      </p:sp>
      <p:sp>
        <p:nvSpPr>
          <p:cNvPr id="2" name="TextBox 1">
            <a:extLst>
              <a:ext uri="{FF2B5EF4-FFF2-40B4-BE49-F238E27FC236}">
                <a16:creationId xmlns:a16="http://schemas.microsoft.com/office/drawing/2014/main" id="{DC3EE8E6-4306-4C42-BBF4-BB30253E0215}"/>
              </a:ext>
            </a:extLst>
          </p:cNvPr>
          <p:cNvSpPr txBox="1"/>
          <p:nvPr/>
        </p:nvSpPr>
        <p:spPr>
          <a:xfrm>
            <a:off x="689114" y="2493426"/>
            <a:ext cx="4823791" cy="1569660"/>
          </a:xfrm>
          <a:prstGeom prst="rect">
            <a:avLst/>
          </a:prstGeom>
          <a:noFill/>
          <a:ln w="28575">
            <a:solidFill>
              <a:schemeClr val="tx1"/>
            </a:solidFill>
          </a:ln>
        </p:spPr>
        <p:txBody>
          <a:bodyPr wrap="square" rtlCol="0">
            <a:spAutoFit/>
          </a:bodyPr>
          <a:lstStyle/>
          <a:p>
            <a:r>
              <a:rPr lang="en-US" sz="3200" dirty="0"/>
              <a:t>“Trust thyself: Every heart vibrates to that iron string.”</a:t>
            </a:r>
          </a:p>
        </p:txBody>
      </p:sp>
    </p:spTree>
    <p:extLst>
      <p:ext uri="{BB962C8B-B14F-4D97-AF65-F5344CB8AC3E}">
        <p14:creationId xmlns:p14="http://schemas.microsoft.com/office/powerpoint/2010/main" val="1303780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98BE3-5ED0-44D9-8E7A-B62AB95D714A}"/>
              </a:ext>
            </a:extLst>
          </p:cNvPr>
          <p:cNvSpPr>
            <a:spLocks noGrp="1"/>
          </p:cNvSpPr>
          <p:nvPr>
            <p:ph idx="1"/>
          </p:nvPr>
        </p:nvSpPr>
        <p:spPr>
          <a:xfrm>
            <a:off x="5645426" y="1470991"/>
            <a:ext cx="5482822" cy="4851952"/>
          </a:xfrm>
        </p:spPr>
        <p:txBody>
          <a:bodyPr anchor="ctr"/>
          <a:lstStyle/>
          <a:p>
            <a:pPr algn="ctr"/>
            <a:r>
              <a:rPr lang="en-US" sz="3600" dirty="0"/>
              <a:t>What is a joint stock company? What point is Emerson making through this comparison? What is the effect of this comparison?</a:t>
            </a:r>
          </a:p>
          <a:p>
            <a:endParaRPr lang="en-US" dirty="0"/>
          </a:p>
          <a:p>
            <a:endParaRPr lang="en-US" dirty="0"/>
          </a:p>
          <a:p>
            <a:pPr marL="0" indent="0">
              <a:buNone/>
            </a:pPr>
            <a:endParaRPr lang="en-US" dirty="0"/>
          </a:p>
        </p:txBody>
      </p:sp>
      <p:sp>
        <p:nvSpPr>
          <p:cNvPr id="2" name="TextBox 1">
            <a:extLst>
              <a:ext uri="{FF2B5EF4-FFF2-40B4-BE49-F238E27FC236}">
                <a16:creationId xmlns:a16="http://schemas.microsoft.com/office/drawing/2014/main" id="{DC3EE8E6-4306-4C42-BBF4-BB30253E0215}"/>
              </a:ext>
            </a:extLst>
          </p:cNvPr>
          <p:cNvSpPr txBox="1"/>
          <p:nvPr/>
        </p:nvSpPr>
        <p:spPr>
          <a:xfrm>
            <a:off x="689114" y="2151727"/>
            <a:ext cx="4823791" cy="2554545"/>
          </a:xfrm>
          <a:prstGeom prst="rect">
            <a:avLst/>
          </a:prstGeom>
          <a:noFill/>
          <a:ln w="28575">
            <a:solidFill>
              <a:schemeClr val="tx1"/>
            </a:solidFill>
          </a:ln>
        </p:spPr>
        <p:txBody>
          <a:bodyPr wrap="square" rtlCol="0">
            <a:spAutoFit/>
          </a:bodyPr>
          <a:lstStyle/>
          <a:p>
            <a:r>
              <a:rPr lang="en-US" sz="3200" dirty="0"/>
              <a:t>“Society everywhere is in conspiracy against the manhood of every one of its members. Society is a joint-stock company…”</a:t>
            </a:r>
          </a:p>
        </p:txBody>
      </p:sp>
    </p:spTree>
    <p:extLst>
      <p:ext uri="{BB962C8B-B14F-4D97-AF65-F5344CB8AC3E}">
        <p14:creationId xmlns:p14="http://schemas.microsoft.com/office/powerpoint/2010/main" val="71044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transcendentalism</a:t>
            </a:r>
          </a:p>
        </p:txBody>
      </p:sp>
      <p:sp>
        <p:nvSpPr>
          <p:cNvPr id="3" name="Content Placeholder 2"/>
          <p:cNvSpPr>
            <a:spLocks noGrp="1"/>
          </p:cNvSpPr>
          <p:nvPr>
            <p:ph idx="1"/>
          </p:nvPr>
        </p:nvSpPr>
        <p:spPr/>
        <p:txBody>
          <a:bodyPr>
            <a:normAutofit/>
          </a:bodyPr>
          <a:lstStyle/>
          <a:p>
            <a:r>
              <a:rPr lang="en-US" sz="2400" dirty="0"/>
              <a:t>Idealistic philosophy, spiritual position, and literary movement that advocates reliance on romantic intuition and moral human conscience</a:t>
            </a:r>
          </a:p>
          <a:p>
            <a:r>
              <a:rPr lang="en-US" sz="2400" dirty="0"/>
              <a:t>Belief that humans can intuitively transcend the limits of the senses and of logic to a plane of 'higher truths' </a:t>
            </a:r>
          </a:p>
          <a:p>
            <a:r>
              <a:rPr lang="en-US" sz="2400" dirty="0"/>
              <a:t>Value spirituality (direct access to benevolent God, not organized religion or ritual), divinity of humanity, nature, intellectual pursuits, social justice </a:t>
            </a:r>
          </a:p>
          <a:p>
            <a:pPr marL="0" indent="0">
              <a:buNone/>
            </a:pPr>
            <a:endParaRPr lang="en-US" sz="2400" dirty="0"/>
          </a:p>
        </p:txBody>
      </p:sp>
    </p:spTree>
    <p:extLst>
      <p:ext uri="{BB962C8B-B14F-4D97-AF65-F5344CB8AC3E}">
        <p14:creationId xmlns:p14="http://schemas.microsoft.com/office/powerpoint/2010/main" val="335517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98BE3-5ED0-44D9-8E7A-B62AB95D714A}"/>
              </a:ext>
            </a:extLst>
          </p:cNvPr>
          <p:cNvSpPr>
            <a:spLocks noGrp="1"/>
          </p:cNvSpPr>
          <p:nvPr>
            <p:ph idx="1"/>
          </p:nvPr>
        </p:nvSpPr>
        <p:spPr>
          <a:xfrm>
            <a:off x="5645426" y="1470991"/>
            <a:ext cx="5482822" cy="4851952"/>
          </a:xfrm>
        </p:spPr>
        <p:txBody>
          <a:bodyPr anchor="ctr">
            <a:normAutofit/>
          </a:bodyPr>
          <a:lstStyle/>
          <a:p>
            <a:r>
              <a:rPr lang="en-US" sz="3200" dirty="0"/>
              <a:t>What is Emerson’s call to action at the beginning of the fifth paragraph?</a:t>
            </a:r>
          </a:p>
          <a:p>
            <a:r>
              <a:rPr lang="en-US" sz="3200" dirty="0"/>
              <a:t>What does it mean to not be hindered by goodness? How does Emerson suggest people should know whether something is good?</a:t>
            </a:r>
          </a:p>
          <a:p>
            <a:endParaRPr lang="en-US" sz="3200" dirty="0"/>
          </a:p>
          <a:p>
            <a:pPr marL="0" indent="0">
              <a:buNone/>
            </a:pPr>
            <a:endParaRPr lang="en-US" sz="3200" dirty="0"/>
          </a:p>
        </p:txBody>
      </p:sp>
      <p:sp>
        <p:nvSpPr>
          <p:cNvPr id="2" name="TextBox 1">
            <a:extLst>
              <a:ext uri="{FF2B5EF4-FFF2-40B4-BE49-F238E27FC236}">
                <a16:creationId xmlns:a16="http://schemas.microsoft.com/office/drawing/2014/main" id="{DC3EE8E6-4306-4C42-BBF4-BB30253E0215}"/>
              </a:ext>
            </a:extLst>
          </p:cNvPr>
          <p:cNvSpPr txBox="1"/>
          <p:nvPr/>
        </p:nvSpPr>
        <p:spPr>
          <a:xfrm>
            <a:off x="689114" y="2151727"/>
            <a:ext cx="4823791" cy="3046988"/>
          </a:xfrm>
          <a:prstGeom prst="rect">
            <a:avLst/>
          </a:prstGeom>
          <a:noFill/>
          <a:ln w="28575">
            <a:solidFill>
              <a:schemeClr val="tx1"/>
            </a:solidFill>
          </a:ln>
        </p:spPr>
        <p:txBody>
          <a:bodyPr wrap="square" rtlCol="0">
            <a:spAutoFit/>
          </a:bodyPr>
          <a:lstStyle/>
          <a:p>
            <a:r>
              <a:rPr lang="en-US" sz="3200" dirty="0"/>
              <a:t>“He who would gather immortal palms must not be hindered by the name of goodness, but must explore if it be goodness.”</a:t>
            </a:r>
            <a:endParaRPr lang="en-US" sz="4800" dirty="0"/>
          </a:p>
        </p:txBody>
      </p:sp>
    </p:spTree>
    <p:extLst>
      <p:ext uri="{BB962C8B-B14F-4D97-AF65-F5344CB8AC3E}">
        <p14:creationId xmlns:p14="http://schemas.microsoft.com/office/powerpoint/2010/main" val="3997064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98BE3-5ED0-44D9-8E7A-B62AB95D714A}"/>
              </a:ext>
            </a:extLst>
          </p:cNvPr>
          <p:cNvSpPr>
            <a:spLocks noGrp="1"/>
          </p:cNvSpPr>
          <p:nvPr>
            <p:ph idx="1"/>
          </p:nvPr>
        </p:nvSpPr>
        <p:spPr>
          <a:xfrm>
            <a:off x="1069848" y="384313"/>
            <a:ext cx="10058400" cy="5787887"/>
          </a:xfrm>
        </p:spPr>
        <p:txBody>
          <a:bodyPr anchor="ctr"/>
          <a:lstStyle/>
          <a:p>
            <a:pPr algn="ctr"/>
            <a:r>
              <a:rPr lang="en-US" sz="3600" dirty="0"/>
              <a:t>What is a hobgoblin?</a:t>
            </a:r>
          </a:p>
          <a:p>
            <a:pPr algn="ctr"/>
            <a:r>
              <a:rPr lang="en-US" sz="3600" dirty="0"/>
              <a:t>What comment is Emerson making about consistency through this figure of speech?</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602709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98BE3-5ED0-44D9-8E7A-B62AB95D714A}"/>
              </a:ext>
            </a:extLst>
          </p:cNvPr>
          <p:cNvSpPr>
            <a:spLocks noGrp="1"/>
          </p:cNvSpPr>
          <p:nvPr>
            <p:ph idx="1"/>
          </p:nvPr>
        </p:nvSpPr>
        <p:spPr>
          <a:xfrm>
            <a:off x="1069848" y="384313"/>
            <a:ext cx="10058400" cy="5787887"/>
          </a:xfrm>
        </p:spPr>
        <p:txBody>
          <a:bodyPr anchor="ctr"/>
          <a:lstStyle/>
          <a:p>
            <a:pPr algn="ctr"/>
            <a:r>
              <a:rPr lang="en-US" sz="3600" dirty="0"/>
              <a:t>According to Emerson, what makes a man great?</a:t>
            </a:r>
          </a:p>
          <a:p>
            <a:pPr algn="ctr"/>
            <a:r>
              <a:rPr lang="en-US" sz="3600" dirty="0"/>
              <a:t>What evidence does he give?</a:t>
            </a:r>
            <a:endParaRPr lang="en-US" dirty="0"/>
          </a:p>
        </p:txBody>
      </p:sp>
    </p:spTree>
    <p:extLst>
      <p:ext uri="{BB962C8B-B14F-4D97-AF65-F5344CB8AC3E}">
        <p14:creationId xmlns:p14="http://schemas.microsoft.com/office/powerpoint/2010/main" val="3451092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31935"/>
            <a:ext cx="10058400" cy="1609344"/>
          </a:xfrm>
        </p:spPr>
        <p:txBody>
          <a:bodyPr/>
          <a:lstStyle/>
          <a:p>
            <a:r>
              <a:rPr lang="en-US" dirty="0"/>
              <a:t>Exit Slip</a:t>
            </a:r>
          </a:p>
        </p:txBody>
      </p:sp>
      <p:sp>
        <p:nvSpPr>
          <p:cNvPr id="3" name="Content Placeholder 2"/>
          <p:cNvSpPr>
            <a:spLocks noGrp="1"/>
          </p:cNvSpPr>
          <p:nvPr>
            <p:ph idx="1"/>
          </p:nvPr>
        </p:nvSpPr>
        <p:spPr>
          <a:xfrm>
            <a:off x="1069847" y="1455202"/>
            <a:ext cx="10216461" cy="4050792"/>
          </a:xfrm>
        </p:spPr>
        <p:txBody>
          <a:bodyPr>
            <a:noAutofit/>
          </a:bodyPr>
          <a:lstStyle/>
          <a:p>
            <a:pPr>
              <a:lnSpc>
                <a:spcPct val="150000"/>
              </a:lnSpc>
            </a:pPr>
            <a:r>
              <a:rPr lang="en-US" sz="2400" dirty="0"/>
              <a:t>On a post-it, write your name. Then, write one key idea you got from Emerson’s “Self-Reliance” and a short response to that idea.</a:t>
            </a:r>
          </a:p>
          <a:p>
            <a:pPr>
              <a:lnSpc>
                <a:spcPct val="150000"/>
              </a:lnSpc>
            </a:pPr>
            <a:r>
              <a:rPr lang="en-US" sz="2400" dirty="0"/>
              <a:t>On the front bulletin board is a numbered grid. Stick your post-it on the square containing your number before you leave.</a:t>
            </a:r>
          </a:p>
        </p:txBody>
      </p:sp>
    </p:spTree>
    <p:extLst>
      <p:ext uri="{BB962C8B-B14F-4D97-AF65-F5344CB8AC3E}">
        <p14:creationId xmlns:p14="http://schemas.microsoft.com/office/powerpoint/2010/main" val="381954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35.kn3.net/D39BF11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375" y="13063"/>
            <a:ext cx="9478850" cy="688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766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uthorstream.s3.amazonaws.com/content/1267689_634584454040852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583"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685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Ralph Waldo Emerson</a:t>
            </a:r>
          </a:p>
        </p:txBody>
      </p:sp>
      <p:sp>
        <p:nvSpPr>
          <p:cNvPr id="4" name="Content Placeholder 3"/>
          <p:cNvSpPr>
            <a:spLocks noGrp="1"/>
          </p:cNvSpPr>
          <p:nvPr>
            <p:ph sz="half" idx="1"/>
          </p:nvPr>
        </p:nvSpPr>
        <p:spPr/>
        <p:txBody>
          <a:bodyPr/>
          <a:lstStyle/>
          <a:p>
            <a:r>
              <a:rPr lang="en-US" dirty="0"/>
              <a:t>Born May 25, 1803, in Boston, MA</a:t>
            </a:r>
          </a:p>
          <a:p>
            <a:r>
              <a:rPr lang="en-US" dirty="0"/>
              <a:t>Descended from a line of clergymen </a:t>
            </a:r>
          </a:p>
          <a:p>
            <a:r>
              <a:rPr lang="en-US" dirty="0"/>
              <a:t>Attended the Boston Latin School, followed by Harvard University (from which he graduated in 1821) and the Harvard School of Divinity</a:t>
            </a:r>
          </a:p>
          <a:p>
            <a:r>
              <a:rPr lang="en-US" dirty="0"/>
              <a:t>Licensed as a minister in 1826 and ordained to the Unitarian church in 1829</a:t>
            </a:r>
          </a:p>
        </p:txBody>
      </p:sp>
      <p:pic>
        <p:nvPicPr>
          <p:cNvPr id="6" name="Content Placeholder 5"/>
          <p:cNvPicPr>
            <a:picLocks noGrp="1" noChangeAspect="1"/>
          </p:cNvPicPr>
          <p:nvPr>
            <p:ph sz="half" idx="2"/>
          </p:nvPr>
        </p:nvPicPr>
        <p:blipFill>
          <a:blip r:embed="rId2"/>
          <a:stretch>
            <a:fillRect/>
          </a:stretch>
        </p:blipFill>
        <p:spPr>
          <a:xfrm>
            <a:off x="7081144" y="484632"/>
            <a:ext cx="4379426" cy="5687568"/>
          </a:xfrm>
          <a:prstGeom prst="rect">
            <a:avLst/>
          </a:prstGeom>
        </p:spPr>
      </p:pic>
    </p:spTree>
    <p:extLst>
      <p:ext uri="{BB962C8B-B14F-4D97-AF65-F5344CB8AC3E}">
        <p14:creationId xmlns:p14="http://schemas.microsoft.com/office/powerpoint/2010/main" val="2105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Emerson’s change</a:t>
            </a:r>
          </a:p>
        </p:txBody>
      </p:sp>
      <p:sp>
        <p:nvSpPr>
          <p:cNvPr id="3" name="Content Placeholder 2"/>
          <p:cNvSpPr>
            <a:spLocks noGrp="1"/>
          </p:cNvSpPr>
          <p:nvPr>
            <p:ph sz="half" idx="1"/>
          </p:nvPr>
        </p:nvSpPr>
        <p:spPr/>
        <p:txBody>
          <a:bodyPr>
            <a:normAutofit/>
          </a:bodyPr>
          <a:lstStyle/>
          <a:p>
            <a:r>
              <a:rPr lang="en-US" dirty="0"/>
              <a:t>He married Ellen Tucker in 1829, but she she died of tuberculosis in 1831.</a:t>
            </a:r>
          </a:p>
          <a:p>
            <a:r>
              <a:rPr lang="en-US" dirty="0"/>
              <a:t>Grief-stricken and struggling with his faith, he resigned from the clergy.</a:t>
            </a:r>
          </a:p>
          <a:p>
            <a:r>
              <a:rPr lang="en-US" dirty="0"/>
              <a:t>In 1832, he traveled to Europe, where he met with influential literary figures such as William Wordsworth. </a:t>
            </a:r>
          </a:p>
          <a:p>
            <a:r>
              <a:rPr lang="en-US" dirty="0"/>
              <a:t>When he returned home in 1833, he began to lecture on topics of spiritual experience and ethical living. </a:t>
            </a:r>
          </a:p>
          <a:p>
            <a:r>
              <a:rPr lang="en-US" dirty="0"/>
              <a:t>He married Lydia Jackson in 1835.</a:t>
            </a:r>
          </a:p>
        </p:txBody>
      </p:sp>
      <p:pic>
        <p:nvPicPr>
          <p:cNvPr id="5" name="Content Placeholder 4"/>
          <p:cNvPicPr>
            <a:picLocks noGrp="1" noChangeAspect="1"/>
          </p:cNvPicPr>
          <p:nvPr>
            <p:ph sz="half" idx="2"/>
          </p:nvPr>
        </p:nvPicPr>
        <p:blipFill rotWithShape="1">
          <a:blip r:embed="rId2"/>
          <a:srcRect b="7584"/>
          <a:stretch/>
        </p:blipFill>
        <p:spPr>
          <a:xfrm>
            <a:off x="6900761" y="484632"/>
            <a:ext cx="3647035" cy="5586411"/>
          </a:xfrm>
          <a:prstGeom prst="rect">
            <a:avLst/>
          </a:prstGeom>
        </p:spPr>
      </p:pic>
      <p:sp>
        <p:nvSpPr>
          <p:cNvPr id="6" name="TextBox 5"/>
          <p:cNvSpPr txBox="1"/>
          <p:nvPr/>
        </p:nvSpPr>
        <p:spPr>
          <a:xfrm>
            <a:off x="6900761" y="6071043"/>
            <a:ext cx="3647035" cy="381272"/>
          </a:xfrm>
          <a:prstGeom prst="rect">
            <a:avLst/>
          </a:prstGeom>
          <a:noFill/>
        </p:spPr>
        <p:txBody>
          <a:bodyPr wrap="square" rtlCol="0">
            <a:spAutoFit/>
          </a:bodyPr>
          <a:lstStyle/>
          <a:p>
            <a:r>
              <a:rPr lang="en-US" dirty="0"/>
              <a:t>Lydia Jackson Emerson</a:t>
            </a:r>
          </a:p>
        </p:txBody>
      </p:sp>
    </p:spTree>
    <p:extLst>
      <p:ext uri="{BB962C8B-B14F-4D97-AF65-F5344CB8AC3E}">
        <p14:creationId xmlns:p14="http://schemas.microsoft.com/office/powerpoint/2010/main" val="359843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Emerson the Transcendentalist</a:t>
            </a:r>
          </a:p>
        </p:txBody>
      </p:sp>
      <p:sp>
        <p:nvSpPr>
          <p:cNvPr id="3" name="Content Placeholder 2"/>
          <p:cNvSpPr>
            <a:spLocks noGrp="1"/>
          </p:cNvSpPr>
          <p:nvPr>
            <p:ph sz="half" idx="1"/>
          </p:nvPr>
        </p:nvSpPr>
        <p:spPr/>
        <p:txBody>
          <a:bodyPr>
            <a:normAutofit/>
          </a:bodyPr>
          <a:lstStyle/>
          <a:p>
            <a:r>
              <a:rPr lang="en-US" dirty="0"/>
              <a:t>The central figure of his literary and philosophical group, now known as the American Transcendentalists. </a:t>
            </a:r>
          </a:p>
          <a:p>
            <a:r>
              <a:rPr lang="en-US" dirty="0"/>
              <a:t>Key belief - each individual could transcend, or move beyond, the physical world of the senses into deeper spiritual experience through free will and intuition. </a:t>
            </a:r>
          </a:p>
          <a:p>
            <a:r>
              <a:rPr lang="en-US" dirty="0"/>
              <a:t>God is not remote and unknowable; believers understood God and themselves by looking into their own souls and by feeling their own connection to nature.</a:t>
            </a:r>
          </a:p>
          <a:p>
            <a:endParaRPr lang="en-US" dirty="0"/>
          </a:p>
        </p:txBody>
      </p:sp>
      <p:pic>
        <p:nvPicPr>
          <p:cNvPr id="2050" name="Picture 2" descr="http://transcendentalism-legacy.tamu.edu/images/p-authors.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44244" y="2194560"/>
            <a:ext cx="5184541" cy="319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69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Emerson in the 1840s</a:t>
            </a:r>
          </a:p>
        </p:txBody>
      </p:sp>
      <p:sp>
        <p:nvSpPr>
          <p:cNvPr id="3" name="Content Placeholder 2"/>
          <p:cNvSpPr>
            <a:spLocks noGrp="1"/>
          </p:cNvSpPr>
          <p:nvPr>
            <p:ph sz="half" idx="1"/>
          </p:nvPr>
        </p:nvSpPr>
        <p:spPr/>
        <p:txBody>
          <a:bodyPr/>
          <a:lstStyle/>
          <a:p>
            <a:r>
              <a:rPr lang="en-US" dirty="0"/>
              <a:t>Founded and co-edited the literary magazine </a:t>
            </a:r>
            <a:r>
              <a:rPr lang="en-US" i="1" dirty="0"/>
              <a:t>The Dial</a:t>
            </a:r>
            <a:endParaRPr lang="en-US" dirty="0"/>
          </a:p>
          <a:p>
            <a:r>
              <a:rPr lang="en-US" dirty="0"/>
              <a:t>Published two volumes of essays in 1841 and 1844 (including “Self-Reliance”)</a:t>
            </a:r>
          </a:p>
          <a:p>
            <a:r>
              <a:rPr lang="en-US" dirty="0"/>
              <a:t>Had four children—two sons and two daughters</a:t>
            </a:r>
          </a:p>
        </p:txBody>
      </p:sp>
      <p:pic>
        <p:nvPicPr>
          <p:cNvPr id="4098" name="Picture 2" descr="http://cdn.timerime.com/cdn-4/upload/resized/79251/866956/resized_image2_2b296eb11776f64771aaba4ca00616c8.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3830" y="484632"/>
            <a:ext cx="3779872" cy="619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84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Emerson’s Later </a:t>
            </a:r>
            <a:r>
              <a:rPr lang="en-US" dirty="0" err="1"/>
              <a:t>LIfe</a:t>
            </a:r>
            <a:endParaRPr lang="en-US" dirty="0"/>
          </a:p>
        </p:txBody>
      </p:sp>
      <p:sp>
        <p:nvSpPr>
          <p:cNvPr id="3" name="Content Placeholder 2"/>
          <p:cNvSpPr>
            <a:spLocks noGrp="1"/>
          </p:cNvSpPr>
          <p:nvPr>
            <p:ph sz="half" idx="1"/>
          </p:nvPr>
        </p:nvSpPr>
        <p:spPr/>
        <p:txBody>
          <a:bodyPr>
            <a:normAutofit lnSpcReduction="10000"/>
          </a:bodyPr>
          <a:lstStyle/>
          <a:p>
            <a:r>
              <a:rPr lang="en-US" dirty="0"/>
              <a:t> </a:t>
            </a:r>
            <a:r>
              <a:rPr lang="en-US" i="1" dirty="0"/>
              <a:t>The Conduct of Life</a:t>
            </a:r>
            <a:r>
              <a:rPr lang="en-US" dirty="0"/>
              <a:t> (1860) favored a more moderate balance between individual nonconformity and broader societal concerns. </a:t>
            </a:r>
          </a:p>
          <a:p>
            <a:r>
              <a:rPr lang="en-US" dirty="0"/>
              <a:t>He advocated for the abolition of slavery and continued to lecture across the country throughout the 1860s.</a:t>
            </a:r>
          </a:p>
          <a:p>
            <a:r>
              <a:rPr lang="en-US" dirty="0"/>
              <a:t>By the 1870s the aging Emerson was known as “the sage of Concord.”</a:t>
            </a:r>
          </a:p>
        </p:txBody>
      </p:sp>
      <p:sp>
        <p:nvSpPr>
          <p:cNvPr id="4" name="Content Placeholder 3"/>
          <p:cNvSpPr>
            <a:spLocks noGrp="1"/>
          </p:cNvSpPr>
          <p:nvPr>
            <p:ph sz="half" idx="2"/>
          </p:nvPr>
        </p:nvSpPr>
        <p:spPr/>
        <p:txBody>
          <a:bodyPr>
            <a:normAutofit lnSpcReduction="10000"/>
          </a:bodyPr>
          <a:lstStyle/>
          <a:p>
            <a:r>
              <a:rPr lang="en-US" dirty="0"/>
              <a:t>Despite his failing health, he continued to write, publishing </a:t>
            </a:r>
            <a:r>
              <a:rPr lang="en-US" i="1" dirty="0"/>
              <a:t>Society and Solitude</a:t>
            </a:r>
            <a:r>
              <a:rPr lang="en-US" dirty="0"/>
              <a:t> in 1870 and a poetry collection titled </a:t>
            </a:r>
            <a:r>
              <a:rPr lang="en-US" i="1" dirty="0"/>
              <a:t>Parnassus</a:t>
            </a:r>
            <a:r>
              <a:rPr lang="en-US" dirty="0"/>
              <a:t> in 1874.</a:t>
            </a:r>
          </a:p>
          <a:p>
            <a:r>
              <a:rPr lang="en-US" dirty="0"/>
              <a:t>Emerson died on April 27, 1882, in Concord. </a:t>
            </a:r>
          </a:p>
          <a:p>
            <a:r>
              <a:rPr lang="en-US" dirty="0"/>
              <a:t>His beliefs and his idealism were strong influences on the work of his protégé Henry David Thoreau and his contemporary Walt Whitman, as well as numerous others. His writings are considered major documents of 19th-century American literature, religion and thought.</a:t>
            </a:r>
          </a:p>
          <a:p>
            <a:endParaRPr lang="en-US" dirty="0"/>
          </a:p>
          <a:p>
            <a:endParaRPr lang="en-US" dirty="0"/>
          </a:p>
        </p:txBody>
      </p:sp>
    </p:spTree>
    <p:extLst>
      <p:ext uri="{BB962C8B-B14F-4D97-AF65-F5344CB8AC3E}">
        <p14:creationId xmlns:p14="http://schemas.microsoft.com/office/powerpoint/2010/main" val="40161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313</TotalTime>
  <Words>951</Words>
  <Application>Microsoft Office PowerPoint</Application>
  <PresentationFormat>Widescreen</PresentationFormat>
  <Paragraphs>78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Rockwell</vt:lpstr>
      <vt:lpstr>Rockwell Condensed</vt:lpstr>
      <vt:lpstr>Wingdings</vt:lpstr>
      <vt:lpstr>Wood Type</vt:lpstr>
      <vt:lpstr>Ralph Waldo Emerson</vt:lpstr>
      <vt:lpstr>transcendentalism</vt:lpstr>
      <vt:lpstr>PowerPoint Presentation</vt:lpstr>
      <vt:lpstr>PowerPoint Presentation</vt:lpstr>
      <vt:lpstr>Ralph Waldo Emerson</vt:lpstr>
      <vt:lpstr>Emerson’s change</vt:lpstr>
      <vt:lpstr>Emerson the Transcendentalist</vt:lpstr>
      <vt:lpstr>Emerson in the 1840s</vt:lpstr>
      <vt:lpstr>Emerson’s Later LIfe</vt:lpstr>
      <vt:lpstr>Self-reliance</vt:lpstr>
      <vt:lpstr>Self-reliance – Paragraph 1</vt:lpstr>
      <vt:lpstr>Self-reliance – Going Further</vt:lpstr>
      <vt:lpstr>PowerPoint Presentation</vt:lpstr>
      <vt:lpstr>From Self-Reliance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Exit Slip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dc:title>
  <dc:creator>Molly Coffman</dc:creator>
  <cp:lastModifiedBy>Molly L. Coffman</cp:lastModifiedBy>
  <cp:revision>18</cp:revision>
  <dcterms:created xsi:type="dcterms:W3CDTF">2015-11-12T01:41:46Z</dcterms:created>
  <dcterms:modified xsi:type="dcterms:W3CDTF">2018-08-28T02:11:53Z</dcterms:modified>
</cp:coreProperties>
</file>