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8" r:id="rId2"/>
    <p:sldId id="262" r:id="rId3"/>
    <p:sldId id="263" r:id="rId4"/>
    <p:sldId id="299" r:id="rId5"/>
    <p:sldId id="307" r:id="rId6"/>
    <p:sldId id="264" r:id="rId7"/>
    <p:sldId id="310" r:id="rId8"/>
    <p:sldId id="308" r:id="rId9"/>
    <p:sldId id="313" r:id="rId10"/>
    <p:sldId id="309" r:id="rId11"/>
    <p:sldId id="314" r:id="rId12"/>
    <p:sldId id="301" r:id="rId13"/>
    <p:sldId id="302" r:id="rId14"/>
    <p:sldId id="279" r:id="rId15"/>
    <p:sldId id="317" r:id="rId16"/>
    <p:sldId id="315" r:id="rId17"/>
    <p:sldId id="316" r:id="rId18"/>
    <p:sldId id="306" r:id="rId19"/>
    <p:sldId id="282" r:id="rId20"/>
    <p:sldId id="286" r:id="rId21"/>
    <p:sldId id="287" r:id="rId22"/>
  </p:sldIdLst>
  <p:sldSz cx="9144000" cy="6858000" type="screen4x3"/>
  <p:notesSz cx="6954838" cy="9290050"/>
  <p:defaultTextStyle>
    <a:defPPr>
      <a:defRPr lang="en-US"/>
    </a:defPPr>
    <a:lvl1pPr algn="l" rtl="0" eaLnBrk="0" fontAlgn="base" hangingPunct="0">
      <a:spcBef>
        <a:spcPct val="0"/>
      </a:spcBef>
      <a:spcAft>
        <a:spcPct val="0"/>
      </a:spcAft>
      <a:defRPr sz="25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5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5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5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500" kern="1200">
        <a:solidFill>
          <a:schemeClr val="tx1"/>
        </a:solidFill>
        <a:latin typeface="Verdana" pitchFamily="34" charset="0"/>
        <a:ea typeface="+mn-ea"/>
        <a:cs typeface="+mn-cs"/>
      </a:defRPr>
    </a:lvl5pPr>
    <a:lvl6pPr marL="2286000" algn="l" defTabSz="914400" rtl="0" eaLnBrk="1" latinLnBrk="0" hangingPunct="1">
      <a:defRPr sz="2500" kern="1200">
        <a:solidFill>
          <a:schemeClr val="tx1"/>
        </a:solidFill>
        <a:latin typeface="Verdana" pitchFamily="34" charset="0"/>
        <a:ea typeface="+mn-ea"/>
        <a:cs typeface="+mn-cs"/>
      </a:defRPr>
    </a:lvl6pPr>
    <a:lvl7pPr marL="2743200" algn="l" defTabSz="914400" rtl="0" eaLnBrk="1" latinLnBrk="0" hangingPunct="1">
      <a:defRPr sz="2500" kern="1200">
        <a:solidFill>
          <a:schemeClr val="tx1"/>
        </a:solidFill>
        <a:latin typeface="Verdana" pitchFamily="34" charset="0"/>
        <a:ea typeface="+mn-ea"/>
        <a:cs typeface="+mn-cs"/>
      </a:defRPr>
    </a:lvl7pPr>
    <a:lvl8pPr marL="3200400" algn="l" defTabSz="914400" rtl="0" eaLnBrk="1" latinLnBrk="0" hangingPunct="1">
      <a:defRPr sz="2500" kern="1200">
        <a:solidFill>
          <a:schemeClr val="tx1"/>
        </a:solidFill>
        <a:latin typeface="Verdana" pitchFamily="34" charset="0"/>
        <a:ea typeface="+mn-ea"/>
        <a:cs typeface="+mn-cs"/>
      </a:defRPr>
    </a:lvl8pPr>
    <a:lvl9pPr marL="3657600" algn="l" defTabSz="914400" rtl="0" eaLnBrk="1" latinLnBrk="0" hangingPunct="1">
      <a:defRPr sz="2500"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Svobodny" initials="" lastIdx="1" clrIdx="0"/>
  <p:cmAuthor id="1" name="Marcia Kelley" initials="" lastIdx="9" clrIdx="1"/>
  <p:cmAuthor id="2" name="Carolyn Logan" initials="" lastIdx="6" clrIdx="2"/>
  <p:cmAuthor id="3" name="Amber Rigney" initials="" lastIdx="5" clrIdx="3"/>
  <p:cmAuthor id="4" name="Sandra Wolfgang" initials="" lastIdx="1" clrIdx="4"/>
  <p:cmAuthor id="5" name="Marcia L. Kelley" initials="" lastIdx="10" clrIdx="5"/>
  <p:cmAuthor id="6" name="vigneryka" initials="" lastIdx="2"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66FFFF"/>
    <a:srgbClr val="9FB8F5"/>
    <a:srgbClr val="8BCACF"/>
    <a:srgbClr val="FFD3A7"/>
    <a:srgbClr val="663300"/>
    <a:srgbClr val="FF99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3" autoAdjust="0"/>
    <p:restoredTop sz="96409" autoAdjust="0"/>
  </p:normalViewPr>
  <p:slideViewPr>
    <p:cSldViewPr>
      <p:cViewPr>
        <p:scale>
          <a:sx n="75" d="100"/>
          <a:sy n="75" d="100"/>
        </p:scale>
        <p:origin x="-1230" y="-72"/>
      </p:cViewPr>
      <p:guideLst>
        <p:guide orient="horz" pos="1104"/>
        <p:guide orient="horz" pos="720"/>
        <p:guide orient="horz" pos="2256"/>
        <p:guide orient="horz" pos="3744"/>
        <p:guide pos="336"/>
        <p:guide pos="384"/>
        <p:guide pos="5424"/>
        <p:guide pos="5232"/>
        <p:guide pos="292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p:scale>
          <a:sx n="100" d="100"/>
          <a:sy n="100" d="100"/>
        </p:scale>
        <p:origin x="-1518" y="984"/>
      </p:cViewPr>
      <p:guideLst>
        <p:guide orient="horz" pos="2926"/>
        <p:guide pos="219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3014663" cy="463550"/>
          </a:xfrm>
          <a:prstGeom prst="rect">
            <a:avLst/>
          </a:prstGeom>
          <a:noFill/>
          <a:ln w="9525">
            <a:noFill/>
            <a:miter lim="800000"/>
            <a:headEnd/>
            <a:tailEnd/>
          </a:ln>
          <a:effectLst/>
        </p:spPr>
        <p:txBody>
          <a:bodyPr vert="horz" wrap="square" lIns="89831" tIns="44915" rIns="89831" bIns="44915" numCol="1" anchor="t" anchorCtr="0" compatLnSpc="1">
            <a:prstTxWarp prst="textNoShape">
              <a:avLst/>
            </a:prstTxWarp>
          </a:bodyPr>
          <a:lstStyle>
            <a:lvl1pPr defTabSz="898525">
              <a:defRPr sz="1200"/>
            </a:lvl1pPr>
          </a:lstStyle>
          <a:p>
            <a:endParaRPr lang="en-US"/>
          </a:p>
        </p:txBody>
      </p:sp>
      <p:sp>
        <p:nvSpPr>
          <p:cNvPr id="126979" name="Rectangle 3"/>
          <p:cNvSpPr>
            <a:spLocks noGrp="1" noChangeArrowheads="1"/>
          </p:cNvSpPr>
          <p:nvPr>
            <p:ph type="dt" sz="quarter" idx="1"/>
          </p:nvPr>
        </p:nvSpPr>
        <p:spPr bwMode="auto">
          <a:xfrm>
            <a:off x="3938588" y="0"/>
            <a:ext cx="3014662" cy="463550"/>
          </a:xfrm>
          <a:prstGeom prst="rect">
            <a:avLst/>
          </a:prstGeom>
          <a:noFill/>
          <a:ln w="9525">
            <a:noFill/>
            <a:miter lim="800000"/>
            <a:headEnd/>
            <a:tailEnd/>
          </a:ln>
          <a:effectLst/>
        </p:spPr>
        <p:txBody>
          <a:bodyPr vert="horz" wrap="square" lIns="89831" tIns="44915" rIns="89831" bIns="44915" numCol="1" anchor="t" anchorCtr="0" compatLnSpc="1">
            <a:prstTxWarp prst="textNoShape">
              <a:avLst/>
            </a:prstTxWarp>
          </a:bodyPr>
          <a:lstStyle>
            <a:lvl1pPr algn="r" defTabSz="898525">
              <a:defRPr sz="1200"/>
            </a:lvl1pPr>
          </a:lstStyle>
          <a:p>
            <a:endParaRPr lang="en-US"/>
          </a:p>
        </p:txBody>
      </p:sp>
      <p:sp>
        <p:nvSpPr>
          <p:cNvPr id="126980" name="Rectangle 4"/>
          <p:cNvSpPr>
            <a:spLocks noGrp="1" noChangeArrowheads="1"/>
          </p:cNvSpPr>
          <p:nvPr>
            <p:ph type="ftr" sz="quarter" idx="2"/>
          </p:nvPr>
        </p:nvSpPr>
        <p:spPr bwMode="auto">
          <a:xfrm>
            <a:off x="0" y="8824913"/>
            <a:ext cx="3014663" cy="463550"/>
          </a:xfrm>
          <a:prstGeom prst="rect">
            <a:avLst/>
          </a:prstGeom>
          <a:noFill/>
          <a:ln w="9525">
            <a:noFill/>
            <a:miter lim="800000"/>
            <a:headEnd/>
            <a:tailEnd/>
          </a:ln>
          <a:effectLst/>
        </p:spPr>
        <p:txBody>
          <a:bodyPr vert="horz" wrap="square" lIns="89831" tIns="44915" rIns="89831" bIns="44915" numCol="1" anchor="b" anchorCtr="0" compatLnSpc="1">
            <a:prstTxWarp prst="textNoShape">
              <a:avLst/>
            </a:prstTxWarp>
          </a:bodyPr>
          <a:lstStyle>
            <a:lvl1pPr defTabSz="898525">
              <a:defRPr sz="1200"/>
            </a:lvl1pPr>
          </a:lstStyle>
          <a:p>
            <a:endParaRPr lang="en-US"/>
          </a:p>
        </p:txBody>
      </p:sp>
      <p:sp>
        <p:nvSpPr>
          <p:cNvPr id="126981" name="Rectangle 5"/>
          <p:cNvSpPr>
            <a:spLocks noGrp="1" noChangeArrowheads="1"/>
          </p:cNvSpPr>
          <p:nvPr>
            <p:ph type="sldNum" sz="quarter" idx="3"/>
          </p:nvPr>
        </p:nvSpPr>
        <p:spPr bwMode="auto">
          <a:xfrm>
            <a:off x="3938588" y="8824913"/>
            <a:ext cx="3014662" cy="463550"/>
          </a:xfrm>
          <a:prstGeom prst="rect">
            <a:avLst/>
          </a:prstGeom>
          <a:noFill/>
          <a:ln w="9525">
            <a:noFill/>
            <a:miter lim="800000"/>
            <a:headEnd/>
            <a:tailEnd/>
          </a:ln>
          <a:effectLst/>
        </p:spPr>
        <p:txBody>
          <a:bodyPr vert="horz" wrap="square" lIns="89831" tIns="44915" rIns="89831" bIns="44915" numCol="1" anchor="b" anchorCtr="0" compatLnSpc="1">
            <a:prstTxWarp prst="textNoShape">
              <a:avLst/>
            </a:prstTxWarp>
          </a:bodyPr>
          <a:lstStyle>
            <a:lvl1pPr algn="r" defTabSz="898525">
              <a:defRPr sz="1200"/>
            </a:lvl1pPr>
          </a:lstStyle>
          <a:p>
            <a:fld id="{BABC6734-9E72-4960-8AEB-553B883D7A1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14663" cy="463550"/>
          </a:xfrm>
          <a:prstGeom prst="rect">
            <a:avLst/>
          </a:prstGeom>
          <a:noFill/>
          <a:ln w="9525">
            <a:noFill/>
            <a:miter lim="800000"/>
            <a:headEnd/>
            <a:tailEnd/>
          </a:ln>
          <a:effectLst/>
        </p:spPr>
        <p:txBody>
          <a:bodyPr vert="horz" wrap="square" lIns="92822" tIns="46411" rIns="92822" bIns="46411" numCol="1" anchor="t" anchorCtr="0" compatLnSpc="1">
            <a:prstTxWarp prst="textNoShape">
              <a:avLst/>
            </a:prstTxWarp>
          </a:bodyPr>
          <a:lstStyle>
            <a:lvl1pPr defTabSz="928688">
              <a:defRPr sz="1200"/>
            </a:lvl1pPr>
          </a:lstStyle>
          <a:p>
            <a:endParaRPr lang="en-US"/>
          </a:p>
        </p:txBody>
      </p:sp>
      <p:sp>
        <p:nvSpPr>
          <p:cNvPr id="39939" name="Rectangle 3"/>
          <p:cNvSpPr>
            <a:spLocks noGrp="1" noChangeArrowheads="1"/>
          </p:cNvSpPr>
          <p:nvPr>
            <p:ph type="dt" idx="1"/>
          </p:nvPr>
        </p:nvSpPr>
        <p:spPr bwMode="auto">
          <a:xfrm>
            <a:off x="3940175" y="0"/>
            <a:ext cx="3014663" cy="463550"/>
          </a:xfrm>
          <a:prstGeom prst="rect">
            <a:avLst/>
          </a:prstGeom>
          <a:noFill/>
          <a:ln w="9525">
            <a:noFill/>
            <a:miter lim="800000"/>
            <a:headEnd/>
            <a:tailEnd/>
          </a:ln>
          <a:effectLst/>
        </p:spPr>
        <p:txBody>
          <a:bodyPr vert="horz" wrap="square" lIns="92822" tIns="46411" rIns="92822" bIns="46411" numCol="1" anchor="t" anchorCtr="0" compatLnSpc="1">
            <a:prstTxWarp prst="textNoShape">
              <a:avLst/>
            </a:prstTxWarp>
          </a:bodyPr>
          <a:lstStyle>
            <a:lvl1pPr algn="r" defTabSz="928688">
              <a:defRPr sz="1200"/>
            </a:lvl1pPr>
          </a:lstStyle>
          <a:p>
            <a:endParaRPr lang="en-US"/>
          </a:p>
        </p:txBody>
      </p:sp>
      <p:sp>
        <p:nvSpPr>
          <p:cNvPr id="39940" name="Rectangle 4"/>
          <p:cNvSpPr>
            <a:spLocks noChangeArrowheads="1" noTextEdit="1"/>
          </p:cNvSpPr>
          <p:nvPr>
            <p:ph type="sldImg" idx="2"/>
          </p:nvPr>
        </p:nvSpPr>
        <p:spPr bwMode="auto">
          <a:xfrm>
            <a:off x="1154113" y="696913"/>
            <a:ext cx="4646612" cy="3484562"/>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927100" y="4413250"/>
            <a:ext cx="5100638" cy="4179888"/>
          </a:xfrm>
          <a:prstGeom prst="rect">
            <a:avLst/>
          </a:prstGeom>
          <a:noFill/>
          <a:ln w="9525">
            <a:noFill/>
            <a:miter lim="800000"/>
            <a:headEnd/>
            <a:tailEnd/>
          </a:ln>
          <a:effectLst/>
        </p:spPr>
        <p:txBody>
          <a:bodyPr vert="horz" wrap="square" lIns="92822" tIns="46411" rIns="92822" bIns="464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826500"/>
            <a:ext cx="3014663" cy="463550"/>
          </a:xfrm>
          <a:prstGeom prst="rect">
            <a:avLst/>
          </a:prstGeom>
          <a:noFill/>
          <a:ln w="9525">
            <a:noFill/>
            <a:miter lim="800000"/>
            <a:headEnd/>
            <a:tailEnd/>
          </a:ln>
          <a:effectLst/>
        </p:spPr>
        <p:txBody>
          <a:bodyPr vert="horz" wrap="square" lIns="92822" tIns="46411" rIns="92822" bIns="46411" numCol="1" anchor="b" anchorCtr="0" compatLnSpc="1">
            <a:prstTxWarp prst="textNoShape">
              <a:avLst/>
            </a:prstTxWarp>
          </a:bodyPr>
          <a:lstStyle>
            <a:lvl1pPr defTabSz="928688">
              <a:defRPr sz="1200"/>
            </a:lvl1pPr>
          </a:lstStyle>
          <a:p>
            <a:endParaRPr lang="en-US"/>
          </a:p>
        </p:txBody>
      </p:sp>
      <p:sp>
        <p:nvSpPr>
          <p:cNvPr id="39943" name="Rectangle 7"/>
          <p:cNvSpPr>
            <a:spLocks noGrp="1" noChangeArrowheads="1"/>
          </p:cNvSpPr>
          <p:nvPr>
            <p:ph type="sldNum" sz="quarter" idx="5"/>
          </p:nvPr>
        </p:nvSpPr>
        <p:spPr bwMode="auto">
          <a:xfrm>
            <a:off x="3940175" y="8826500"/>
            <a:ext cx="3014663" cy="463550"/>
          </a:xfrm>
          <a:prstGeom prst="rect">
            <a:avLst/>
          </a:prstGeom>
          <a:noFill/>
          <a:ln w="9525">
            <a:noFill/>
            <a:miter lim="800000"/>
            <a:headEnd/>
            <a:tailEnd/>
          </a:ln>
          <a:effectLst/>
        </p:spPr>
        <p:txBody>
          <a:bodyPr vert="horz" wrap="square" lIns="92822" tIns="46411" rIns="92822" bIns="46411" numCol="1" anchor="b" anchorCtr="0" compatLnSpc="1">
            <a:prstTxWarp prst="textNoShape">
              <a:avLst/>
            </a:prstTxWarp>
          </a:bodyPr>
          <a:lstStyle>
            <a:lvl1pPr algn="r" defTabSz="928688">
              <a:defRPr sz="1200"/>
            </a:lvl1pPr>
          </a:lstStyle>
          <a:p>
            <a:fld id="{3E73B502-4F65-4133-8C77-D1D3F8F03BB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7F737-C878-455C-BECD-9A5322AC54B0}" type="slidenum">
              <a:rPr lang="en-US"/>
              <a:pPr/>
              <a:t>1</a:t>
            </a:fld>
            <a:endParaRPr lang="en-US"/>
          </a:p>
        </p:txBody>
      </p:sp>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5C067-C072-4C53-86A7-EB88045EB8F7}" type="slidenum">
              <a:rPr lang="en-US"/>
              <a:pPr/>
              <a:t>10</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BACKGROUND</a:t>
            </a:r>
          </a:p>
          <a:p>
            <a:r>
              <a:rPr lang="en-US"/>
              <a:t>•  The word </a:t>
            </a:r>
            <a:r>
              <a:rPr lang="en-US" i="1"/>
              <a:t>Protestant</a:t>
            </a:r>
            <a:r>
              <a:rPr lang="en-US"/>
              <a:t> was first used in April 1529. At that time, it was applied to a number of German protestors who disagreed with the Catholic majority’s decision to have Lutheranism condemned. Later, the word came to refer to anyone vocally “</a:t>
            </a:r>
            <a:r>
              <a:rPr lang="en-US" i="1"/>
              <a:t>protest</a:t>
            </a:r>
            <a:r>
              <a:rPr lang="en-US"/>
              <a:t>-ant” or to those who belonged to a Christian church or sect other than the Catholic or Orthodox Church. </a:t>
            </a:r>
          </a:p>
          <a:p>
            <a:r>
              <a:rPr lang="en-US"/>
              <a:t>•  The vast majority of Henry’s subject’s agreed with Henry’s changes in the Church. There were, however, those who remained loyal to the pope as well as those who wanted greater reform. </a:t>
            </a:r>
          </a:p>
          <a:p>
            <a:endParaRPr lang="en-US" b="1"/>
          </a:p>
          <a:p>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D35C7-B09B-490A-8D1B-CBBF56202D01}" type="slidenum">
              <a:rPr lang="en-US"/>
              <a:pPr/>
              <a:t>11</a:t>
            </a:fld>
            <a:endParaRPr lang="en-US"/>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b="1"/>
              <a:t>QUESTIONS</a:t>
            </a:r>
          </a:p>
          <a:p>
            <a:r>
              <a:rPr lang="en-US"/>
              <a:t>•  Mary Tudor was a devout Catholic and the daughter of the Spanish princess Catherine of Aragon, Henry’s first wife. What might have motivated Mary’s brutal treatment of Protestants?</a:t>
            </a:r>
          </a:p>
          <a:p>
            <a:r>
              <a:rPr lang="en-US"/>
              <a:t>[Possible response: As a devout Catholic, she probably would have disagreed with her father’s decision to break away from the Roman Catholic Church and thought he and other Protestants were heretics. Also, she was probably very angry about Henry and her mother’s divorce, and she may have wanted to avenge her mother in some way.]</a:t>
            </a:r>
          </a:p>
          <a:p>
            <a:r>
              <a:rPr lang="en-US" b="1"/>
              <a:t>BACKGROUND</a:t>
            </a:r>
          </a:p>
          <a:p>
            <a:r>
              <a:rPr lang="en-US"/>
              <a:t>•  Edward was the son of Jane Seymour, Henry’s third wife.</a:t>
            </a:r>
          </a:p>
          <a:p>
            <a:r>
              <a:rPr lang="en-US"/>
              <a:t>•  Elizabeth was the daughter of Anne Boleyn, Henry’s second wife, who had been executed.</a:t>
            </a:r>
          </a:p>
          <a:p>
            <a:endParaRPr lang="en-US"/>
          </a:p>
          <a:p>
            <a:endParaRPr lang="en-US" b="1"/>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25E45-F57A-4592-822D-556546A9949E}" type="slidenum">
              <a:rPr lang="en-US"/>
              <a:pPr/>
              <a:t>12</a:t>
            </a:fld>
            <a:endParaRPr 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b="1">
                <a:latin typeface="Arial" charset="0"/>
              </a:rPr>
              <a:t>QUESTIONS</a:t>
            </a:r>
          </a:p>
          <a:p>
            <a:r>
              <a:rPr lang="en-US">
                <a:latin typeface="Arial" charset="0"/>
              </a:rPr>
              <a:t>•  Why do you think Elizabeth I never married?</a:t>
            </a:r>
          </a:p>
          <a:p>
            <a:r>
              <a:rPr lang="en-US">
                <a:latin typeface="Arial" charset="0"/>
              </a:rPr>
              <a:t>[Possible response: If she had married, she probably would have lost some of her power to rule because she would have had to share it with her husband. Maybe she never met a royal suitor that she cared for enough to marry.]</a:t>
            </a:r>
          </a:p>
          <a:p>
            <a:r>
              <a:rPr lang="en-US" b="1">
                <a:latin typeface="Arial" charset="0"/>
              </a:rPr>
              <a:t>BACKGROUND</a:t>
            </a:r>
          </a:p>
          <a:p>
            <a:r>
              <a:rPr lang="en-US">
                <a:latin typeface="Arial" charset="0"/>
              </a:rPr>
              <a:t>•  The fact that Elizabeth inherited a kingdom torn by fierce religious feuds makes her accomplishments all the more remarkable. </a:t>
            </a:r>
          </a:p>
          <a:p>
            <a:r>
              <a:rPr lang="en-US">
                <a:latin typeface="Arial" charset="0"/>
              </a:rPr>
              <a:t>•  Elizabeth was a person of wide learning and something of a writer herself. </a:t>
            </a:r>
          </a:p>
          <a:p>
            <a:r>
              <a:rPr lang="en-US">
                <a:latin typeface="Arial" charset="0"/>
              </a:rPr>
              <a:t>•  In the latter part of her reign, Elizabeth provided inspiration to scores of English authors, who represented her mythologically in poetry, drama, and fiction and dedicated works to her.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6F080-EC14-43C4-BE46-ECD154CEBF0C}" type="slidenum">
              <a:rPr lang="en-US"/>
              <a:pPr/>
              <a:t>13</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BACKGROUND</a:t>
            </a:r>
          </a:p>
          <a:p>
            <a:r>
              <a:rPr lang="en-US"/>
              <a:t>•  Mary Stuart, Queen of Scots, was the daughter of a French mother and Henry VIII’s nephew, James V. Married to the aged Francis II of France, Mary returned to Scotland in 1560, after her husband’s death, to reclaim the throne of Scotland, which was still independent from England. Mary Stuart’s ties to France and Spain through family and religion made her a powerful threat to Elizabeth’s England. </a:t>
            </a:r>
          </a:p>
          <a:p>
            <a:endParaRPr lang="en-US" b="1"/>
          </a:p>
          <a:p>
            <a:endParaRPr lang="en-US"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35F8F-9102-4712-8F7E-861E7DB052BE}" type="slidenum">
              <a:rPr lang="en-US"/>
              <a:pPr/>
              <a:t>14</a:t>
            </a:fld>
            <a:endParaRPr lang="en-US"/>
          </a:p>
        </p:txBody>
      </p:sp>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xfrm>
            <a:off x="204788" y="4413250"/>
            <a:ext cx="6545262" cy="4670425"/>
          </a:xfrm>
        </p:spPr>
        <p:txBody>
          <a:bodyPr/>
          <a:lstStyle/>
          <a:p>
            <a:r>
              <a:rPr lang="en-US" sz="1000" b="1">
                <a:latin typeface="Arial" charset="0"/>
              </a:rPr>
              <a:t>QUESTIONS</a:t>
            </a:r>
          </a:p>
          <a:p>
            <a:r>
              <a:rPr lang="en-US" sz="1000">
                <a:latin typeface="Arial" charset="0"/>
              </a:rPr>
              <a:t>•  Spain was, at this time, a staunchly Roman Catholic country. What was at stake, beyond possession of the throne, when the Spanish Armada attempted to invade England? </a:t>
            </a:r>
          </a:p>
          <a:p>
            <a:r>
              <a:rPr lang="en-US" sz="1000">
                <a:latin typeface="Arial" charset="0"/>
              </a:rPr>
              <a:t>[If Spain had been successful in its invasion, then it would have restored the power of the Roman Catholic Church in England. Getting England back would have increased the Church’s power, money, and influence.]</a:t>
            </a:r>
          </a:p>
          <a:p>
            <a:r>
              <a:rPr lang="en-US" sz="1000">
                <a:latin typeface="Arial" charset="0"/>
              </a:rPr>
              <a:t>• The Spanish Armanda had been believed to be the greatest naval force of Europe. How do you think the defeat of the Spanish Armada made the people of Spain and England feel?</a:t>
            </a:r>
          </a:p>
          <a:p>
            <a:r>
              <a:rPr lang="en-US" sz="1000">
                <a:latin typeface="Arial" charset="0"/>
              </a:rPr>
              <a:t>[Possible response: The Spanish probably felt embarrassed, shocked, and angry. The people of England probably felt proud of their country, excited about the victory, and more loyal to the Queen.]</a:t>
            </a:r>
          </a:p>
          <a:p>
            <a:r>
              <a:rPr lang="en-US" sz="1000" b="1">
                <a:latin typeface="Arial" charset="0"/>
              </a:rPr>
              <a:t>BACKGROUND</a:t>
            </a:r>
          </a:p>
          <a:p>
            <a:r>
              <a:rPr lang="en-US" sz="1000">
                <a:latin typeface="Arial" charset="0"/>
              </a:rPr>
              <a:t>•  In the 1500s, Spain was the world’s wealthiest and most powerful nation. It saw itself as the defender of the Roman Catholic faith against the growing forces of Protestantism. </a:t>
            </a:r>
          </a:p>
          <a:p>
            <a:r>
              <a:rPr lang="en-US" sz="1000">
                <a:latin typeface="Arial" charset="0"/>
              </a:rPr>
              <a:t>•  At the time, the Spanish Armada was the largest fleet of ships that had ever been assembled. The Spanish expected to defeat the English fleet, which was composed of fewer and smaller ships. The English ships, however, were faster, so the English strategy was to scatter the Spanish fleet in order to gain an advantage. The English set ablaze eight small frigates and sailed them into the Armada, thereby scattering the Spanish ships and forcing them to retreat. </a:t>
            </a:r>
          </a:p>
          <a:p>
            <a:r>
              <a:rPr lang="en-US" sz="1000">
                <a:latin typeface="Arial" charset="0"/>
              </a:rPr>
              <a:t>•  England was also aided by nasty weather; heavy winds wrecked many Spanish ships off the coast of Ireland. </a:t>
            </a:r>
          </a:p>
          <a:p>
            <a:r>
              <a:rPr lang="en-US" sz="1000">
                <a:latin typeface="Arial" charset="0"/>
              </a:rPr>
              <a:t>•  In the end, only 67 of the 130 ships in the Armada returned to Spain. </a:t>
            </a:r>
          </a:p>
          <a:p>
            <a:r>
              <a:rPr lang="en-US" sz="1000">
                <a:latin typeface="Arial" charset="0"/>
              </a:rPr>
              <a:t>•  The defeat of the Spanish Armada was a great turning point in history.  It was the most decisive event in England’s emergence as a naval power and independent political force in northern Europe. If Spain had prevailed, history would have been quite different: All of North America, like most of South America, might be speaking Spanish instead of English.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97189-983B-4ED5-BAFF-6C1C81EAF445}" type="slidenum">
              <a:rPr lang="en-US"/>
              <a:pPr/>
              <a:t>15</a:t>
            </a:fld>
            <a:endParaRPr lang="en-US"/>
          </a:p>
        </p:txBody>
      </p:sp>
      <p:sp>
        <p:nvSpPr>
          <p:cNvPr id="194562" name="Rectangle 2"/>
          <p:cNvSpPr>
            <a:spLocks noChangeArrowheads="1" noTextEdit="1"/>
          </p:cNvSpPr>
          <p:nvPr>
            <p:ph type="sldImg"/>
          </p:nvPr>
        </p:nvSpPr>
        <p:spPr>
          <a:ln/>
        </p:spPr>
      </p:sp>
      <p:sp>
        <p:nvSpPr>
          <p:cNvPr id="19456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C5557-9069-43E3-875A-AB72B1BFCD0D}" type="slidenum">
              <a:rPr lang="en-US"/>
              <a:pPr/>
              <a:t>16</a:t>
            </a:fld>
            <a:endParaRPr lang="en-US"/>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b="1">
                <a:latin typeface="Arial" charset="0"/>
              </a:rPr>
              <a:t>QUESTIONS</a:t>
            </a:r>
          </a:p>
          <a:p>
            <a:r>
              <a:rPr lang="en-US">
                <a:latin typeface="Arial" charset="0"/>
              </a:rPr>
              <a:t>•  By the time Charles I came to power, the Puritans had risen to prominence, and their parliamentary party had gained power. By 1642, England was embroiled in civil war between the parliamentary party, led by Oliver Cromwell, and the Royalist party, led by the king. How do you think the British felt about the beheading of their king and the dissolution of the monarchy? </a:t>
            </a:r>
          </a:p>
          <a:p>
            <a:r>
              <a:rPr lang="en-US">
                <a:latin typeface="Arial" charset="0"/>
              </a:rPr>
              <a:t>[Possible response: Both of these actions were revolutionary. Some people were probably happy to see the end of the king and monarchy because it signaled an opportunity for change. Others, however, were probably appalled by such a demonstration of revolution and worried about what the future might hold.]</a:t>
            </a:r>
          </a:p>
          <a:p>
            <a:r>
              <a:rPr lang="en-US" b="1">
                <a:latin typeface="Arial" charset="0"/>
              </a:rPr>
              <a:t>BACKGROUND</a:t>
            </a:r>
          </a:p>
          <a:p>
            <a:r>
              <a:rPr lang="en-US">
                <a:latin typeface="Arial" charset="0"/>
              </a:rPr>
              <a:t>•  The reign of James is called the Jacobean period. (</a:t>
            </a:r>
            <a:r>
              <a:rPr lang="en-US" i="1">
                <a:latin typeface="Arial" charset="0"/>
              </a:rPr>
              <a:t>Jacobus</a:t>
            </a:r>
            <a:r>
              <a:rPr lang="en-US">
                <a:latin typeface="Arial" charset="0"/>
              </a:rPr>
              <a:t> is the Latin form of </a:t>
            </a:r>
            <a:r>
              <a:rPr lang="en-US" i="1">
                <a:latin typeface="Arial" charset="0"/>
              </a:rPr>
              <a:t>James.</a:t>
            </a:r>
            <a:r>
              <a:rPr lang="en-US">
                <a:latin typeface="Arial" charset="0"/>
              </a:rPr>
              <a:t>] </a:t>
            </a:r>
          </a:p>
          <a:p>
            <a:endParaRPr lang="en-US" b="1">
              <a:latin typeface="Arial" charset="0"/>
            </a:endParaRPr>
          </a:p>
          <a:p>
            <a:endParaRPr lang="en-US">
              <a:latin typeface="Arial" charset="0"/>
            </a:endParaRP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305EAC-5383-4486-8F8E-3A6924488EE6}" type="slidenum">
              <a:rPr lang="en-US"/>
              <a:pPr/>
              <a:t>17</a:t>
            </a:fld>
            <a:endParaRPr lang="en-US"/>
          </a:p>
        </p:txBody>
      </p:sp>
      <p:sp>
        <p:nvSpPr>
          <p:cNvPr id="192514" name="Rectangle 2"/>
          <p:cNvSpPr>
            <a:spLocks noChangeArrowheads="1" noTextEdit="1"/>
          </p:cNvSpPr>
          <p:nvPr>
            <p:ph type="sldImg"/>
          </p:nvPr>
        </p:nvSpPr>
        <p:spPr>
          <a:ln/>
        </p:spPr>
      </p:sp>
      <p:sp>
        <p:nvSpPr>
          <p:cNvPr id="19251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A7DB1-27CC-4868-B452-AFD838F25C98}" type="slidenum">
              <a:rPr lang="en-US"/>
              <a:pPr/>
              <a:t>18</a:t>
            </a:fld>
            <a:endParaRPr lang="en-US"/>
          </a:p>
        </p:txBody>
      </p:sp>
      <p:sp>
        <p:nvSpPr>
          <p:cNvPr id="164866" name="Rectangle 2"/>
          <p:cNvSpPr>
            <a:spLocks noChangeArrowheads="1" noTextEdit="1"/>
          </p:cNvSpPr>
          <p:nvPr>
            <p:ph type="sldImg"/>
          </p:nvPr>
        </p:nvSpPr>
        <p:spPr>
          <a:ln/>
        </p:spPr>
      </p:sp>
      <p:sp>
        <p:nvSpPr>
          <p:cNvPr id="16486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AC4FC-0814-4B9A-9E2E-AA23AD1CEDFB}" type="slidenum">
              <a:rPr lang="en-US"/>
              <a:pPr/>
              <a:t>19</a:t>
            </a:fld>
            <a:endParaRPr lang="en-US"/>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A8699-346F-4206-A827-4AE53A6FE77A}" type="slidenum">
              <a:rPr lang="en-US"/>
              <a:pPr/>
              <a:t>2</a:t>
            </a:fld>
            <a:endParaRPr lang="en-US"/>
          </a:p>
        </p:txBody>
      </p:sp>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C305C-3D03-4A04-A09B-E665298B95EB}" type="slidenum">
              <a:rPr lang="en-US"/>
              <a:pPr/>
              <a:t>20</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Possible response: Viewed from the extreme right, the elongated object looks like a skull, and the rest of the painting seems incoherent. The skull is a symbol of death. The message the skull brings to the painting may be that even great accomplishments in learning become meaningless in the face of death.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1D05B-02DB-4F66-9409-092DD75A963A}" type="slidenum">
              <a:rPr lang="en-US"/>
              <a:pPr/>
              <a:t>21</a:t>
            </a:fld>
            <a:endParaRPr lang="en-US"/>
          </a:p>
        </p:txBody>
      </p:sp>
      <p:sp>
        <p:nvSpPr>
          <p:cNvPr id="197634" name="Rectangle 2"/>
          <p:cNvSpPr>
            <a:spLocks noChangeArrowheads="1" noTextEdit="1"/>
          </p:cNvSpPr>
          <p:nvPr>
            <p:ph type="sldImg"/>
          </p:nvPr>
        </p:nvSpPr>
        <p:spPr>
          <a:ln/>
        </p:spPr>
      </p:sp>
      <p:sp>
        <p:nvSpPr>
          <p:cNvPr id="197636" name="Text Box 4"/>
          <p:cNvSpPr txBox="1">
            <a:spLocks noChangeArrowheads="1"/>
          </p:cNvSpPr>
          <p:nvPr>
            <p:ph type="body" idx="1"/>
          </p:nvPr>
        </p:nvSpPr>
        <p:spPr>
          <a:noFill/>
          <a:ln/>
        </p:spPr>
        <p:txBody>
          <a:bodyPr/>
          <a:lstStyle/>
          <a:p>
            <a:r>
              <a:rPr lang="en-US"/>
              <a:t>Hans Holbein the Younger (c. 1497–1543) was born into a family of German artists. He gained a reputation in England and Switzerland as one of the most important portrait painters in northern Europe.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2D44E-76AA-4395-83B2-E7C876675814}" type="slidenum">
              <a:rPr lang="en-US"/>
              <a:pPr/>
              <a:t>3</a:t>
            </a:fld>
            <a:endParaRPr lang="en-US"/>
          </a:p>
        </p:txBody>
      </p:sp>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xfrm>
            <a:off x="354013" y="4413250"/>
            <a:ext cx="6321425" cy="4179888"/>
          </a:xfrm>
        </p:spPr>
        <p:txBody>
          <a:bodyPr/>
          <a:lstStyle/>
          <a:p>
            <a:r>
              <a:rPr lang="en-US" sz="1000" b="1">
                <a:latin typeface="Arial" charset="0"/>
              </a:rPr>
              <a:t>QUESTIONS</a:t>
            </a:r>
          </a:p>
          <a:p>
            <a:r>
              <a:rPr lang="en-US" sz="1000">
                <a:latin typeface="Arial" charset="0"/>
              </a:rPr>
              <a:t>•  The Renaissance world was a Christian world. What objections might some people have raised to the revived interest in ancient Greek and Latin texts written before the time of Christ?</a:t>
            </a:r>
          </a:p>
          <a:p>
            <a:r>
              <a:rPr lang="en-US" sz="1000">
                <a:latin typeface="Arial" charset="0"/>
              </a:rPr>
              <a:t>[Possible response: People might say that these old texts were pagan or heathen and couldn’t be any good for Christians to read. Others may have been worried that the ideas expressed in the texts would lead people astray from church teachings.]</a:t>
            </a:r>
          </a:p>
          <a:p>
            <a:r>
              <a:rPr lang="en-US" sz="1000">
                <a:latin typeface="Arial" charset="0"/>
              </a:rPr>
              <a:t>•  How do you think Renaissance scholars overcame this objection? </a:t>
            </a:r>
          </a:p>
          <a:p>
            <a:r>
              <a:rPr lang="en-US" sz="1000">
                <a:latin typeface="Arial" charset="0"/>
              </a:rPr>
              <a:t>[Possible response: They also studied the Bible, and they looked for Christian ideas in the ancient texts. They used the ancient texts to support Christian teachings and to show that questions of morality and virtue were important to people of both ages.]</a:t>
            </a:r>
          </a:p>
          <a:p>
            <a:r>
              <a:rPr lang="en-US" sz="1000">
                <a:latin typeface="Arial" charset="0"/>
              </a:rPr>
              <a:t>•  How might reading ancient texts—about philosophy, rhetoric, ethics, and virtue—expand people’s understanding of the world?</a:t>
            </a:r>
          </a:p>
          <a:p>
            <a:r>
              <a:rPr lang="en-US" sz="1000">
                <a:latin typeface="Arial" charset="0"/>
              </a:rPr>
              <a:t>[Possible response: These texts would offer people a different perspective about the world, one that wasn’t tied to Christian beliefs but that still dealt with issues of right and wrong, ethics, and proper behavior. They would also gain a better understanding of history.]</a:t>
            </a:r>
          </a:p>
          <a:p>
            <a:r>
              <a:rPr lang="en-US" sz="1000" b="1">
                <a:latin typeface="Arial" charset="0"/>
              </a:rPr>
              <a:t>BACKGROUND</a:t>
            </a:r>
          </a:p>
          <a:p>
            <a:r>
              <a:rPr lang="en-US" sz="1000">
                <a:latin typeface="Arial" charset="0"/>
              </a:rPr>
              <a:t>•  The term </a:t>
            </a:r>
            <a:r>
              <a:rPr lang="en-US" sz="1000" i="1">
                <a:latin typeface="Arial" charset="0"/>
              </a:rPr>
              <a:t>renaissance</a:t>
            </a:r>
            <a:r>
              <a:rPr lang="en-US" sz="1000">
                <a:latin typeface="Arial" charset="0"/>
              </a:rPr>
              <a:t>—French for “rebirth”—refers particularly to the renewed interest in classical learning sparked by the writings of the humanists. The new intellectual movement led to a gradual renewal of the human spirit as well, a rebirth of curiosity and creativity. This new creative spirit started in Italy in the fourteenth century and spread across Europe. </a:t>
            </a:r>
          </a:p>
          <a:p>
            <a:r>
              <a:rPr lang="en-US" sz="1000">
                <a:latin typeface="Arial" charset="0"/>
              </a:rPr>
              <a:t>•  Unlike earlier educators, who had emphasized rote memorization, humanists stressed insight and reasoning. </a:t>
            </a:r>
          </a:p>
          <a:p>
            <a:r>
              <a:rPr lang="en-US" sz="1000">
                <a:latin typeface="Arial" charset="0"/>
              </a:rPr>
              <a:t>•  The humanists also established universities and libraries in order to foster the spread of classical studies; by the 1500s, there were about eighty universities in Europe. </a:t>
            </a:r>
          </a:p>
          <a:p>
            <a:r>
              <a:rPr lang="en-US" sz="1000">
                <a:latin typeface="Arial" charset="0"/>
              </a:rPr>
              <a:t>•  The movement took its name from the </a:t>
            </a:r>
            <a:r>
              <a:rPr lang="en-US" sz="1000" i="1">
                <a:latin typeface="Arial" charset="0"/>
              </a:rPr>
              <a:t>studia humanitatis</a:t>
            </a:r>
            <a:r>
              <a:rPr lang="en-US" sz="1000">
                <a:latin typeface="Arial" charset="0"/>
              </a:rPr>
              <a:t> (humane studies)—the fields of study we today call the humanities (philosophy, history, languages, literature, the arts). </a:t>
            </a:r>
            <a:endParaRPr lang="en-US" sz="1000" b="1">
              <a:latin typeface="Arial" charset="0"/>
            </a:endParaRPr>
          </a:p>
          <a:p>
            <a:endParaRPr lang="en-US" sz="10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4D760-BCE7-4B9D-B3C1-04C4F87810DF}" type="slidenum">
              <a:rPr lang="en-US"/>
              <a:pPr/>
              <a:t>4</a:t>
            </a:fld>
            <a:endParaRPr 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b="1">
                <a:latin typeface="Arial" charset="0"/>
              </a:rPr>
              <a:t>BACKGROUND</a:t>
            </a:r>
          </a:p>
          <a:p>
            <a:r>
              <a:rPr lang="en-US">
                <a:latin typeface="Arial" charset="0"/>
              </a:rPr>
              <a:t>•  Defying custom, More taught Latin to his daughter Meg; few women in Renaissance Europe were given any kind of higher education. </a:t>
            </a:r>
          </a:p>
          <a:p>
            <a:r>
              <a:rPr lang="en-US">
                <a:latin typeface="Arial" charset="0"/>
              </a:rPr>
              <a:t>•  Book I of </a:t>
            </a:r>
            <a:r>
              <a:rPr lang="en-US" i="1">
                <a:latin typeface="Arial" charset="0"/>
              </a:rPr>
              <a:t>Utopia</a:t>
            </a:r>
            <a:r>
              <a:rPr lang="en-US">
                <a:latin typeface="Arial" charset="0"/>
              </a:rPr>
              <a:t> is a dialogue analyzing the social, economic, penal, and moral problems in England. Book II is a narrative describing Utopia. More coined the word </a:t>
            </a:r>
            <a:r>
              <a:rPr lang="en-US" i="1">
                <a:latin typeface="Arial" charset="0"/>
              </a:rPr>
              <a:t>utopia</a:t>
            </a:r>
            <a:r>
              <a:rPr lang="en-US">
                <a:latin typeface="Arial" charset="0"/>
              </a:rPr>
              <a:t> from the Greek words </a:t>
            </a:r>
            <a:r>
              <a:rPr lang="en-US" i="1">
                <a:latin typeface="Arial" charset="0"/>
              </a:rPr>
              <a:t>ou </a:t>
            </a:r>
            <a:r>
              <a:rPr lang="en-US">
                <a:latin typeface="Arial" charset="0"/>
              </a:rPr>
              <a:t>(“not”) and </a:t>
            </a:r>
            <a:r>
              <a:rPr lang="en-US" i="1">
                <a:latin typeface="Arial" charset="0"/>
              </a:rPr>
              <a:t>topos</a:t>
            </a:r>
            <a:r>
              <a:rPr lang="en-US">
                <a:latin typeface="Arial" charset="0"/>
              </a:rPr>
              <a:t> (“place”). Etymologically, therefore, </a:t>
            </a:r>
            <a:r>
              <a:rPr lang="en-US" i="1">
                <a:latin typeface="Arial" charset="0"/>
              </a:rPr>
              <a:t>utopia</a:t>
            </a:r>
            <a:r>
              <a:rPr lang="en-US">
                <a:latin typeface="Arial" charset="0"/>
              </a:rPr>
              <a:t> means “nowhere.” In Utopia, which is nowhere or nonexistent, poverty, crime, injustice, and other problems do not exist. </a:t>
            </a:r>
          </a:p>
          <a:p>
            <a:r>
              <a:rPr lang="en-US">
                <a:latin typeface="Arial" charset="0"/>
              </a:rPr>
              <a:t>•  </a:t>
            </a:r>
            <a:r>
              <a:rPr lang="en-US" i="1">
                <a:latin typeface="Arial" charset="0"/>
              </a:rPr>
              <a:t>Utopia</a:t>
            </a:r>
            <a:r>
              <a:rPr lang="en-US">
                <a:latin typeface="Arial" charset="0"/>
              </a:rPr>
              <a:t> became immediately popular. It has been translated into many languages, and hundreds of writers have imitated or parodied it. From the title of this work we get the word </a:t>
            </a:r>
            <a:r>
              <a:rPr lang="en-US" i="1">
                <a:latin typeface="Arial" charset="0"/>
              </a:rPr>
              <a:t>utopian, </a:t>
            </a:r>
            <a:r>
              <a:rPr lang="en-US">
                <a:latin typeface="Arial" charset="0"/>
              </a:rPr>
              <a:t>a useful adjective for describing impractical social schemes. </a:t>
            </a:r>
          </a:p>
          <a:p>
            <a:r>
              <a:rPr lang="en-US">
                <a:latin typeface="Arial" charset="0"/>
              </a:rPr>
              <a:t>•  More and Henry VIII were friends, and More became lord chancellor, one of the king’s chief ministers. After Henry broke with the Roman Catholic Church, More felt he could not legally recognize Henry as the head of the Church. For More’s stubbornness, Henry ordered that his lord chancellor be executed.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3C73C-6106-4BFC-8C2A-4CFE50FF88C5}" type="slidenum">
              <a:rPr lang="en-US"/>
              <a:pPr/>
              <a:t>5</a:t>
            </a:fld>
            <a:endParaRPr 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a:xfrm>
            <a:off x="279400" y="4413250"/>
            <a:ext cx="6321425" cy="4179888"/>
          </a:xfrm>
        </p:spPr>
        <p:txBody>
          <a:bodyPr/>
          <a:lstStyle/>
          <a:p>
            <a:r>
              <a:rPr lang="en-US" b="1">
                <a:latin typeface="Arial" charset="0"/>
              </a:rPr>
              <a:t>QUESTIONS</a:t>
            </a:r>
          </a:p>
          <a:p>
            <a:r>
              <a:rPr lang="en-US">
                <a:latin typeface="Arial" charset="0"/>
              </a:rPr>
              <a:t>•  Before the invention of the printing press, all books were laboriously written out by hand. What can be assumed about writing books by hand?</a:t>
            </a:r>
          </a:p>
          <a:p>
            <a:r>
              <a:rPr lang="en-US">
                <a:latin typeface="Arial" charset="0"/>
              </a:rPr>
              <a:t>[Possible response: Writing books by hand would be a slow and tedious task. It would also be very expensive. Because of the time and cost involved in producing books, I would assume that only the rich and powerful would have access to books.]</a:t>
            </a:r>
          </a:p>
          <a:p>
            <a:r>
              <a:rPr lang="en-US">
                <a:latin typeface="Arial" charset="0"/>
              </a:rPr>
              <a:t>•  After the invention of the printing press, books were more common and less expensive. What changes do you think began to happen now that more people could have books?</a:t>
            </a:r>
          </a:p>
          <a:p>
            <a:r>
              <a:rPr lang="en-US">
                <a:latin typeface="Arial" charset="0"/>
              </a:rPr>
              <a:t>[Possible response: More books probably meant more people than ever before took the time to learn to read. People could learn about the things that interested them—literature, poetry, science, and so on. Writers could get their ideas out to more people than before.]</a:t>
            </a:r>
          </a:p>
          <a:p>
            <a:r>
              <a:rPr lang="en-US">
                <a:latin typeface="Arial" charset="0"/>
              </a:rPr>
              <a:t>•  The first complete book Gutenberg printed was a Latin Bible. Why does this choice make sense for this period in history? </a:t>
            </a:r>
          </a:p>
          <a:p>
            <a:r>
              <a:rPr lang="en-US">
                <a:latin typeface="Arial" charset="0"/>
              </a:rPr>
              <a:t>[Possible response: The church was so important at this time—it had as much power as kings, and it united Europe in a common belief. So the Bible was probably the most widely read book and the most logical choice for the first book printed with this new technology.]</a:t>
            </a:r>
          </a:p>
          <a:p>
            <a:endParaRPr lang="en-US">
              <a:latin typeface="Arial" charset="0"/>
            </a:endParaRPr>
          </a:p>
          <a:p>
            <a:endParaRPr lang="en-US" b="1">
              <a:latin typeface="Arial" charset="0"/>
            </a:endParaRPr>
          </a:p>
          <a:p>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33082-E806-4BBA-BBAD-11E0C7053961}" type="slidenum">
              <a:rPr lang="en-US"/>
              <a:pPr/>
              <a:t>6</a:t>
            </a:fld>
            <a:endParaRPr lang="en-US"/>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b="1"/>
              <a:t>QUESTIONS</a:t>
            </a:r>
          </a:p>
          <a:p>
            <a:r>
              <a:rPr lang="en-US"/>
              <a:t>•  Henry VIII is known as a Renaissance man.  In addition to being a successful ruler, he wrote poetry, played musical instruments, and was an athlete and hunter and a patron of the arts. What does the term </a:t>
            </a:r>
            <a:r>
              <a:rPr lang="en-US" i="1"/>
              <a:t>Renaissance man</a:t>
            </a:r>
            <a:r>
              <a:rPr lang="en-US"/>
              <a:t> mean today? </a:t>
            </a:r>
          </a:p>
          <a:p>
            <a:r>
              <a:rPr lang="en-US"/>
              <a:t>[</a:t>
            </a:r>
            <a:r>
              <a:rPr lang="en-US" i="1"/>
              <a:t>Renaissance man</a:t>
            </a:r>
            <a:r>
              <a:rPr lang="en-US"/>
              <a:t> refers to someone who is well rounded, has knowledge of many different subjects, and has many different talents.]</a:t>
            </a:r>
            <a:endParaRPr lang="en-US" b="1"/>
          </a:p>
          <a:p>
            <a:r>
              <a:rPr lang="en-US" b="1"/>
              <a:t>BACKGROUND</a:t>
            </a:r>
          </a:p>
          <a:p>
            <a:r>
              <a:rPr lang="en-US"/>
              <a:t>•  Henry’s six wives were Catherine of Aragon, Anne Boleyn, Jane Seymour, Anne of Cleves, Catherine Howard, and Catherine Parr. The fates of these women are summarized in a jingle:</a:t>
            </a:r>
          </a:p>
          <a:p>
            <a:r>
              <a:rPr lang="en-US"/>
              <a:t>	Divorced, beheaded, died,</a:t>
            </a:r>
          </a:p>
          <a:p>
            <a:r>
              <a:rPr lang="en-US"/>
              <a:t>	Divorced, beheaded, survived.</a:t>
            </a:r>
          </a:p>
          <a:p>
            <a:endParaRPr lang="en-US" b="1"/>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AA891-48CA-4110-A3AE-3A1FD36CB585}" type="slidenum">
              <a:rPr lang="en-US"/>
              <a:pPr/>
              <a:t>7</a:t>
            </a:fld>
            <a:endParaRPr lang="en-US"/>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a:xfrm>
            <a:off x="501650" y="4413250"/>
            <a:ext cx="5951538" cy="4179888"/>
          </a:xfrm>
        </p:spPr>
        <p:txBody>
          <a:bodyPr/>
          <a:lstStyle/>
          <a:p>
            <a:r>
              <a:rPr lang="en-US" sz="1000" b="1">
                <a:latin typeface="Arial" charset="0"/>
              </a:rPr>
              <a:t>QUESTIONS</a:t>
            </a:r>
          </a:p>
          <a:p>
            <a:r>
              <a:rPr lang="en-US" sz="1000">
                <a:latin typeface="Arial" charset="0"/>
              </a:rPr>
              <a:t>•  What does the word </a:t>
            </a:r>
            <a:r>
              <a:rPr lang="en-US" sz="1000" i="1">
                <a:latin typeface="Arial" charset="0"/>
              </a:rPr>
              <a:t>reform</a:t>
            </a:r>
            <a:r>
              <a:rPr lang="en-US" sz="1000">
                <a:latin typeface="Arial" charset="0"/>
              </a:rPr>
              <a:t> mean?</a:t>
            </a:r>
          </a:p>
          <a:p>
            <a:r>
              <a:rPr lang="en-US" sz="1000">
                <a:latin typeface="Arial" charset="0"/>
              </a:rPr>
              <a:t>[</a:t>
            </a:r>
            <a:r>
              <a:rPr lang="en-US" sz="1000" i="1">
                <a:latin typeface="Arial" charset="0"/>
              </a:rPr>
              <a:t>Reform</a:t>
            </a:r>
            <a:r>
              <a:rPr lang="en-US" sz="1000">
                <a:latin typeface="Arial" charset="0"/>
              </a:rPr>
              <a:t> means “change for the better.”]</a:t>
            </a:r>
          </a:p>
          <a:p>
            <a:r>
              <a:rPr lang="en-US" sz="1000">
                <a:latin typeface="Arial" charset="0"/>
              </a:rPr>
              <a:t>•  Against the Roman Catholic Church’s wishes, Martin Luther translated the Bible into German. Why did this change in language matter? </a:t>
            </a:r>
          </a:p>
          <a:p>
            <a:r>
              <a:rPr lang="en-US" sz="1000">
                <a:latin typeface="Arial" charset="0"/>
              </a:rPr>
              <a:t>[Possible response: Gutenberg’s Bible was in Latin, like nearly all the Bibles in England then, so only people who knew that language could read it or understand it when someone else read it aloud. But once people could read the Bible for themselves, they could also think for themselves about what it meant to them, without waiting for a priest to translate and explain.]</a:t>
            </a:r>
          </a:p>
          <a:p>
            <a:r>
              <a:rPr lang="en-US" sz="1000" b="1">
                <a:latin typeface="Arial" charset="0"/>
              </a:rPr>
              <a:t>BACKGROUND</a:t>
            </a:r>
          </a:p>
          <a:p>
            <a:r>
              <a:rPr lang="en-US" sz="1000">
                <a:latin typeface="Arial" charset="0"/>
              </a:rPr>
              <a:t>•  This was a time of internal reform in the Church as well as a time of criticism by those who chose to break away. Pope Paul III, for example, convened the Council of Trent in 1545 to investigate the selling of indulgences, or religious pardons. </a:t>
            </a:r>
          </a:p>
          <a:p>
            <a:r>
              <a:rPr lang="en-US" sz="1000">
                <a:latin typeface="Arial" charset="0"/>
              </a:rPr>
              <a:t>•  Martin Luther founded the Lutheran Church. Soon other faiths, including the Anglican, Calvinist, and Anabaptist churches, sprang up. These faiths and the denominations that developed from them (such as Episcopalian, Methodist, and Presbyterian) have come to be called Protestant. </a:t>
            </a:r>
          </a:p>
          <a:p>
            <a:r>
              <a:rPr lang="en-US" sz="1000">
                <a:latin typeface="Arial" charset="0"/>
              </a:rPr>
              <a:t>•  In England during this time, humanists like Sir Thomas More and Desiderius Erasmus were ridiculing old superstitions as well as the ignorance and idleness of monks and the loose living and personal wealth of priests and bishops. In 1509, Erasmus wrote his satire, </a:t>
            </a:r>
            <a:r>
              <a:rPr lang="en-US" sz="1000" i="1">
                <a:latin typeface="Arial" charset="0"/>
              </a:rPr>
              <a:t>The Praise of Folly.</a:t>
            </a:r>
            <a:r>
              <a:rPr lang="en-US" sz="1000">
                <a:latin typeface="Arial" charset="0"/>
              </a:rPr>
              <a:t> In this work he makes fun of greedy merchants and mincing scholars, and suggests people return to a simple code of Christian ethics. </a:t>
            </a:r>
            <a:endParaRPr lang="en-US" sz="1000" b="1">
              <a:latin typeface="Arial" charset="0"/>
            </a:endParaRPr>
          </a:p>
          <a:p>
            <a:endParaRPr lang="en-US" sz="100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5B00C-0E18-4BCC-AFC0-4E70FF0D1ED8}" type="slidenum">
              <a:rPr lang="en-US"/>
              <a:pPr/>
              <a:t>8</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BACKGROUND</a:t>
            </a:r>
          </a:p>
          <a:p>
            <a:r>
              <a:rPr lang="en-US"/>
              <a:t>•  Henry had two reasons for wanting to get rid of his Spanish wife, Catherine of Aragon: (1) she could not give him a male heir and (2) he had fallen for Anne Boleyn and now wanted to marry her. </a:t>
            </a:r>
          </a:p>
          <a:p>
            <a:r>
              <a:rPr lang="en-US"/>
              <a:t>•  Divorce was not allowed, so Henry was looking for a loophole. He asked Pope Clement VII to declare that he was not properly married to Catherine because she had previously been married (for five months) to his now-deceased older brother, Arthur. </a:t>
            </a:r>
          </a:p>
          <a:p>
            <a:r>
              <a:rPr lang="en-US"/>
              <a:t>•  The pope could not have granted the annulment, even if he had wanted to, because he was controlled by Queen Catherine’s nephew, the emperor of Spain. </a:t>
            </a:r>
          </a:p>
          <a:p>
            <a:endParaRPr lang="en-US" b="1"/>
          </a:p>
          <a:p>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659439-3F08-4D9F-AA00-08C026753096}" type="slidenum">
              <a:rPr lang="en-US"/>
              <a:pPr/>
              <a:t>9</a:t>
            </a:fld>
            <a:endParaRPr lang="en-US"/>
          </a:p>
        </p:txBody>
      </p:sp>
      <p:sp>
        <p:nvSpPr>
          <p:cNvPr id="184322" name="Rectangle 2"/>
          <p:cNvSpPr>
            <a:spLocks noChangeArrowheads="1" noTextEdit="1"/>
          </p:cNvSpPr>
          <p:nvPr>
            <p:ph type="sldImg"/>
          </p:nvPr>
        </p:nvSpPr>
        <p:spPr>
          <a:ln/>
        </p:spPr>
      </p:sp>
      <p:sp>
        <p:nvSpPr>
          <p:cNvPr id="184324" name="Rectangle 4"/>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Credits.pp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36" name="Rectangle 12">
            <a:hlinkClick r:id="rId15" action="ppaction://hlinkpres?slideindex=1&amp;slidetitle="/>
          </p:cNvPr>
          <p:cNvSpPr>
            <a:spLocks noChangeArrowheads="1"/>
          </p:cNvSpPr>
          <p:nvPr userDrawn="1"/>
        </p:nvSpPr>
        <p:spPr bwMode="auto">
          <a:xfrm>
            <a:off x="4953000" y="6553200"/>
            <a:ext cx="762000" cy="304800"/>
          </a:xfrm>
          <a:prstGeom prst="rect">
            <a:avLst/>
          </a:prstGeom>
          <a:noFill/>
          <a:ln w="9525">
            <a:noFill/>
            <a:miter lim="800000"/>
            <a:headEnd/>
            <a:tailEnd/>
          </a:ln>
          <a:effectLst/>
        </p:spPr>
        <p:txBody>
          <a:bodyPr wrap="none" anchor="ctr"/>
          <a:lstStyle/>
          <a:p>
            <a:endParaRPr lang="en-US"/>
          </a:p>
        </p:txBody>
      </p:sp>
      <p:sp>
        <p:nvSpPr>
          <p:cNvPr id="1037" name="AutoShape 13">
            <a:hlinkClick r:id="" action="ppaction://hlinkshowjump?jump=firstslide" highlightClick="1"/>
          </p:cNvPr>
          <p:cNvSpPr>
            <a:spLocks noChangeArrowheads="1"/>
          </p:cNvSpPr>
          <p:nvPr userDrawn="1"/>
        </p:nvSpPr>
        <p:spPr bwMode="auto">
          <a:xfrm>
            <a:off x="7656513" y="6019800"/>
            <a:ext cx="609600" cy="838200"/>
          </a:xfrm>
          <a:prstGeom prst="actionButtonBlank">
            <a:avLst/>
          </a:prstGeom>
          <a:noFill/>
          <a:ln w="9525">
            <a:noFill/>
            <a:miter lim="800000"/>
            <a:headEnd/>
            <a:tailEnd/>
          </a:ln>
          <a:effectLst/>
        </p:spPr>
        <p:txBody>
          <a:bodyPr wrap="none" anchor="ctr"/>
          <a:lstStyle/>
          <a:p>
            <a:endParaRPr lang="en-US"/>
          </a:p>
        </p:txBody>
      </p:sp>
      <p:sp>
        <p:nvSpPr>
          <p:cNvPr id="1038" name="AutoShape 14">
            <a:hlinkClick r:id="" action="ppaction://hlinkshowjump?jump=nextslide" highlightClick="1"/>
          </p:cNvPr>
          <p:cNvSpPr>
            <a:spLocks noChangeArrowheads="1"/>
          </p:cNvSpPr>
          <p:nvPr userDrawn="1"/>
        </p:nvSpPr>
        <p:spPr bwMode="auto">
          <a:xfrm>
            <a:off x="6881813" y="6019800"/>
            <a:ext cx="685800" cy="838200"/>
          </a:xfrm>
          <a:prstGeom prst="actionButtonBlank">
            <a:avLst/>
          </a:prstGeom>
          <a:noFill/>
          <a:ln w="9525">
            <a:noFill/>
            <a:miter lim="800000"/>
            <a:headEnd/>
            <a:tailEnd/>
          </a:ln>
          <a:effectLst/>
        </p:spPr>
        <p:txBody>
          <a:bodyPr wrap="none" anchor="ctr"/>
          <a:lstStyle/>
          <a:p>
            <a:endParaRPr lang="en-US"/>
          </a:p>
        </p:txBody>
      </p:sp>
      <p:sp>
        <p:nvSpPr>
          <p:cNvPr id="1039" name="AutoShape 15">
            <a:hlinkClick r:id="" action="ppaction://hlinkshowjump?jump=endshow" highlightClick="1"/>
          </p:cNvPr>
          <p:cNvSpPr>
            <a:spLocks noChangeArrowheads="1"/>
          </p:cNvSpPr>
          <p:nvPr userDrawn="1"/>
        </p:nvSpPr>
        <p:spPr bwMode="auto">
          <a:xfrm>
            <a:off x="8343900" y="6019800"/>
            <a:ext cx="533400" cy="838200"/>
          </a:xfrm>
          <a:prstGeom prst="actionButtonBlank">
            <a:avLst/>
          </a:prstGeom>
          <a:noFill/>
          <a:ln w="9525">
            <a:noFill/>
            <a:miter lim="800000"/>
            <a:headEnd/>
            <a:tailEnd/>
          </a:ln>
          <a:effectLst/>
        </p:spPr>
        <p:txBody>
          <a:bodyPr wrap="none" anchor="ctr"/>
          <a:lstStyle/>
          <a:p>
            <a:endParaRPr lang="en-US"/>
          </a:p>
        </p:txBody>
      </p:sp>
      <p:sp>
        <p:nvSpPr>
          <p:cNvPr id="1040" name="AutoShape 16">
            <a:hlinkClick r:id="" action="ppaction://hlinkshowjump?jump=previousslide" highlightClick="1"/>
          </p:cNvPr>
          <p:cNvSpPr>
            <a:spLocks noChangeArrowheads="1"/>
          </p:cNvSpPr>
          <p:nvPr userDrawn="1"/>
        </p:nvSpPr>
        <p:spPr bwMode="auto">
          <a:xfrm>
            <a:off x="6172200" y="6032500"/>
            <a:ext cx="673100" cy="825500"/>
          </a:xfrm>
          <a:prstGeom prst="actionButtonBlank">
            <a:avLst/>
          </a:prstGeom>
          <a:no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defRPr>
      </a:lvl2pPr>
      <a:lvl3pPr algn="ctr" rtl="0" fontAlgn="base">
        <a:spcBef>
          <a:spcPct val="0"/>
        </a:spcBef>
        <a:spcAft>
          <a:spcPct val="0"/>
        </a:spcAft>
        <a:defRPr sz="4400">
          <a:solidFill>
            <a:schemeClr val="tx2"/>
          </a:solidFill>
          <a:latin typeface="Verdana" pitchFamily="34" charset="0"/>
        </a:defRPr>
      </a:lvl3pPr>
      <a:lvl4pPr algn="ctr" rtl="0" fontAlgn="base">
        <a:spcBef>
          <a:spcPct val="0"/>
        </a:spcBef>
        <a:spcAft>
          <a:spcPct val="0"/>
        </a:spcAft>
        <a:defRPr sz="4400">
          <a:solidFill>
            <a:schemeClr val="tx2"/>
          </a:solidFill>
          <a:latin typeface="Verdana" pitchFamily="34" charset="0"/>
        </a:defRPr>
      </a:lvl4pPr>
      <a:lvl5pPr algn="ctr" rtl="0" fontAlgn="base">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hyperlink" Target="Video.ppt" TargetMode="External"/><Relationship Id="rId3" Type="http://schemas.openxmlformats.org/officeDocument/2006/relationships/image" Target="../media/image2.jpeg"/><Relationship Id="rId7" Type="http://schemas.openxmlformats.org/officeDocument/2006/relationships/slide" Target="slide11.xml"/><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slide" Target="slide6.xml"/><Relationship Id="rId11" Type="http://schemas.openxmlformats.org/officeDocument/2006/relationships/slide" Target="slide20.xml"/><Relationship Id="rId5" Type="http://schemas.openxmlformats.org/officeDocument/2006/relationships/slide" Target="slide3.xml"/><Relationship Id="rId10" Type="http://schemas.openxmlformats.org/officeDocument/2006/relationships/slide" Target="slide18.xml"/><Relationship Id="rId4" Type="http://schemas.openxmlformats.org/officeDocument/2006/relationships/slide" Target="slide2.xml"/><Relationship Id="rId9" Type="http://schemas.openxmlformats.org/officeDocument/2006/relationships/slide" Target="slide16.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5.xml"/><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7.xml"/><Relationship Id="rId7"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2.png"/><Relationship Id="rId4" Type="http://schemas.openxmlformats.org/officeDocument/2006/relationships/slide" Target="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ph type="title"/>
          </p:nvPr>
        </p:nvSpPr>
        <p:spPr bwMode="auto">
          <a:xfrm>
            <a:off x="301625" y="382588"/>
            <a:ext cx="8537575" cy="758825"/>
          </a:xfrm>
          <a:noFill/>
          <a:ln cap="flat" algn="ctr">
            <a:miter lim="800000"/>
            <a:headEnd/>
            <a:tailEnd/>
          </a:ln>
        </p:spPr>
        <p:txBody>
          <a:bodyPr vert="horz" wrap="square" lIns="91440" tIns="45720" rIns="91440" bIns="45720" numCol="1" anchor="t" anchorCtr="0" compatLnSpc="1">
            <a:prstTxWarp prst="textNoShape">
              <a:avLst/>
            </a:prstTxWarp>
          </a:bodyPr>
          <a:lstStyle/>
          <a:p>
            <a:r>
              <a:rPr lang="en-US" sz="2500" b="1">
                <a:solidFill>
                  <a:srgbClr val="FFFF99"/>
                </a:solidFill>
              </a:rPr>
              <a:t>The Renaissance: 1485–1660</a:t>
            </a:r>
            <a:br>
              <a:rPr lang="en-US" sz="2500" b="1">
                <a:solidFill>
                  <a:srgbClr val="FFFF99"/>
                </a:solidFill>
              </a:rPr>
            </a:br>
            <a:r>
              <a:rPr lang="en-US" sz="2000" b="1">
                <a:solidFill>
                  <a:srgbClr val="FFFF99"/>
                </a:solidFill>
              </a:rPr>
              <a:t>Introduction to the Literary Period</a:t>
            </a:r>
          </a:p>
        </p:txBody>
      </p:sp>
      <p:sp>
        <p:nvSpPr>
          <p:cNvPr id="4099" name="Text Box 3"/>
          <p:cNvSpPr txBox="1">
            <a:spLocks noChangeArrowheads="1"/>
          </p:cNvSpPr>
          <p:nvPr/>
        </p:nvSpPr>
        <p:spPr bwMode="auto">
          <a:xfrm>
            <a:off x="2590800" y="1905000"/>
            <a:ext cx="6248400" cy="3921125"/>
          </a:xfrm>
          <a:prstGeom prst="rect">
            <a:avLst/>
          </a:prstGeom>
          <a:noFill/>
          <a:ln w="9525">
            <a:noFill/>
            <a:miter lim="800000"/>
            <a:headEnd/>
            <a:tailEnd/>
          </a:ln>
          <a:effectLst/>
        </p:spPr>
        <p:txBody>
          <a:bodyPr>
            <a:spAutoFit/>
          </a:bodyPr>
          <a:lstStyle/>
          <a:p>
            <a:pPr marL="914400" indent="-914400">
              <a:lnSpc>
                <a:spcPct val="125000"/>
              </a:lnSpc>
            </a:pPr>
            <a:r>
              <a:rPr lang="en-US" sz="2200">
                <a:hlinkClick r:id="rId4" action="ppaction://hlinksldjump"/>
              </a:rPr>
              <a:t>Interactive Time Line</a:t>
            </a:r>
            <a:endParaRPr lang="en-US" sz="2200"/>
          </a:p>
          <a:p>
            <a:pPr marL="914400" indent="-914400">
              <a:lnSpc>
                <a:spcPct val="125000"/>
              </a:lnSpc>
            </a:pPr>
            <a:r>
              <a:rPr lang="en-US" sz="2200"/>
              <a:t>   </a:t>
            </a:r>
            <a:r>
              <a:rPr lang="en-US" sz="2200">
                <a:solidFill>
                  <a:schemeClr val="hlink"/>
                </a:solidFill>
                <a:hlinkClick r:id="rId5" action="ppaction://hlinksldjump"/>
              </a:rPr>
              <a:t>Milestone: Humanism</a:t>
            </a:r>
            <a:endParaRPr lang="en-US" sz="2200">
              <a:solidFill>
                <a:schemeClr val="hlink"/>
              </a:solidFill>
            </a:endParaRPr>
          </a:p>
          <a:p>
            <a:pPr marL="914400" indent="-914400">
              <a:lnSpc>
                <a:spcPct val="125000"/>
              </a:lnSpc>
            </a:pPr>
            <a:r>
              <a:rPr lang="en-US" sz="2200">
                <a:solidFill>
                  <a:schemeClr val="hlink"/>
                </a:solidFill>
              </a:rPr>
              <a:t>   </a:t>
            </a:r>
            <a:r>
              <a:rPr lang="en-US" sz="2200">
                <a:solidFill>
                  <a:schemeClr val="hlink"/>
                </a:solidFill>
                <a:hlinkClick r:id="rId6" action="ppaction://hlinksldjump"/>
              </a:rPr>
              <a:t>Milestone: Henry VIII Breaks with the Church</a:t>
            </a:r>
            <a:endParaRPr lang="en-US" sz="2200">
              <a:solidFill>
                <a:schemeClr val="hlink"/>
              </a:solidFill>
            </a:endParaRPr>
          </a:p>
          <a:p>
            <a:pPr marL="914400" indent="-914400">
              <a:lnSpc>
                <a:spcPct val="125000"/>
              </a:lnSpc>
            </a:pPr>
            <a:r>
              <a:rPr lang="en-US" sz="2200">
                <a:solidFill>
                  <a:schemeClr val="hlink"/>
                </a:solidFill>
              </a:rPr>
              <a:t>   </a:t>
            </a:r>
            <a:r>
              <a:rPr lang="en-US" sz="2200">
                <a:solidFill>
                  <a:schemeClr val="hlink"/>
                </a:solidFill>
                <a:hlinkClick r:id="rId7" action="ppaction://hlinksldjump"/>
              </a:rPr>
              <a:t>Milestone: The Reign of Elizabeth I</a:t>
            </a:r>
            <a:endParaRPr lang="en-US" sz="2200">
              <a:solidFill>
                <a:schemeClr val="hlink"/>
              </a:solidFill>
            </a:endParaRPr>
          </a:p>
          <a:p>
            <a:pPr marL="914400" indent="-914400">
              <a:lnSpc>
                <a:spcPct val="125000"/>
              </a:lnSpc>
            </a:pPr>
            <a:r>
              <a:rPr lang="en-US" sz="2200"/>
              <a:t>   </a:t>
            </a:r>
            <a:r>
              <a:rPr lang="en-US" sz="2200" u="sng">
                <a:solidFill>
                  <a:schemeClr val="hlink"/>
                </a:solidFill>
                <a:hlinkClick r:id="rId8" action="ppaction://hlinksldjump"/>
              </a:rPr>
              <a:t>Milestone: The Defeat of the Spanish            Armada</a:t>
            </a:r>
            <a:endParaRPr lang="en-US" sz="2200" u="sng">
              <a:solidFill>
                <a:schemeClr val="hlink"/>
              </a:solidFill>
            </a:endParaRPr>
          </a:p>
          <a:p>
            <a:pPr marL="914400" indent="-914400">
              <a:lnSpc>
                <a:spcPct val="125000"/>
              </a:lnSpc>
            </a:pPr>
            <a:r>
              <a:rPr lang="en-US" sz="2200"/>
              <a:t>   </a:t>
            </a:r>
            <a:r>
              <a:rPr lang="en-US" sz="2200">
                <a:solidFill>
                  <a:schemeClr val="hlink"/>
                </a:solidFill>
                <a:hlinkClick r:id="rId9" action="ppaction://hlinksldjump"/>
              </a:rPr>
              <a:t>Milestone: Decline of the Renaissance</a:t>
            </a:r>
            <a:endParaRPr lang="en-US" sz="2200">
              <a:solidFill>
                <a:schemeClr val="hlink"/>
              </a:solidFill>
            </a:endParaRPr>
          </a:p>
          <a:p>
            <a:pPr marL="914400" indent="-914400">
              <a:lnSpc>
                <a:spcPct val="125000"/>
              </a:lnSpc>
            </a:pPr>
            <a:r>
              <a:rPr lang="en-US" sz="2200">
                <a:hlinkClick r:id="rId10" action="ppaction://hlinksldjump"/>
              </a:rPr>
              <a:t>What Have You Learned?</a:t>
            </a:r>
            <a:endParaRPr lang="en-US" sz="2200"/>
          </a:p>
        </p:txBody>
      </p:sp>
      <p:pic>
        <p:nvPicPr>
          <p:cNvPr id="4106" name="Picture 10">
            <a:hlinkClick r:id="rId11" action="ppaction://hlinksldjump"/>
          </p:cNvPr>
          <p:cNvPicPr>
            <a:picLocks noChangeAspect="1" noChangeArrowheads="1"/>
          </p:cNvPicPr>
          <p:nvPr/>
        </p:nvPicPr>
        <p:blipFill>
          <a:blip r:embed="rId12" cstate="print"/>
          <a:srcRect/>
          <a:stretch>
            <a:fillRect/>
          </a:stretch>
        </p:blipFill>
        <p:spPr bwMode="auto">
          <a:xfrm>
            <a:off x="609600" y="2743200"/>
            <a:ext cx="1819275" cy="546100"/>
          </a:xfrm>
          <a:prstGeom prst="rect">
            <a:avLst/>
          </a:prstGeom>
          <a:noFill/>
        </p:spPr>
      </p:pic>
      <p:sp>
        <p:nvSpPr>
          <p:cNvPr id="4107" name="Text Box 11"/>
          <p:cNvSpPr txBox="1">
            <a:spLocks noChangeArrowheads="1"/>
          </p:cNvSpPr>
          <p:nvPr/>
        </p:nvSpPr>
        <p:spPr bwMode="auto">
          <a:xfrm>
            <a:off x="2590800" y="1538288"/>
            <a:ext cx="2286000" cy="366712"/>
          </a:xfrm>
          <a:prstGeom prst="rect">
            <a:avLst/>
          </a:prstGeom>
          <a:noFill/>
          <a:ln w="9525">
            <a:noFill/>
            <a:miter lim="800000"/>
            <a:headEnd/>
            <a:tailEnd/>
          </a:ln>
          <a:effectLst/>
        </p:spPr>
        <p:txBody>
          <a:bodyPr>
            <a:spAutoFit/>
          </a:bodyPr>
          <a:lstStyle/>
          <a:p>
            <a:pPr eaLnBrk="1" hangingPunct="1"/>
            <a:r>
              <a:rPr lang="en-US" sz="1800" b="1">
                <a:solidFill>
                  <a:srgbClr val="FF9900"/>
                </a:solidFill>
                <a:latin typeface="Helvetica" pitchFamily="34" charset="0"/>
              </a:rPr>
              <a:t>Feature Menu</a:t>
            </a:r>
            <a:endParaRPr lang="en-US" sz="1800" b="1">
              <a:solidFill>
                <a:srgbClr val="FF9900"/>
              </a:solidFill>
            </a:endParaRPr>
          </a:p>
        </p:txBody>
      </p:sp>
      <p:pic>
        <p:nvPicPr>
          <p:cNvPr id="4108" name="Picture 12" descr="video">
            <a:hlinkClick r:id="rId13" action="ppaction://hlinkpres?slideindex=1&amp;slidetitle="/>
          </p:cNvPr>
          <p:cNvPicPr>
            <a:picLocks noChangeAspect="1" noChangeArrowheads="1"/>
          </p:cNvPicPr>
          <p:nvPr/>
        </p:nvPicPr>
        <p:blipFill>
          <a:blip r:embed="rId14" cstate="print"/>
          <a:srcRect/>
          <a:stretch>
            <a:fillRect/>
          </a:stretch>
        </p:blipFill>
        <p:spPr bwMode="auto">
          <a:xfrm>
            <a:off x="609600" y="2057400"/>
            <a:ext cx="1828800" cy="555625"/>
          </a:xfrm>
          <a:prstGeom prst="rect">
            <a:avLst/>
          </a:prstGeom>
          <a:noFill/>
        </p:spPr>
      </p:pic>
      <p:sp>
        <p:nvSpPr>
          <p:cNvPr id="4111" name="AutoShape 15">
            <a:hlinkClick r:id="" action="ppaction://hlinkshowjump?jump=endshow" highlightClick="1"/>
          </p:cNvPr>
          <p:cNvSpPr>
            <a:spLocks noChangeArrowheads="1"/>
          </p:cNvSpPr>
          <p:nvPr/>
        </p:nvSpPr>
        <p:spPr bwMode="auto">
          <a:xfrm>
            <a:off x="7656513" y="6019800"/>
            <a:ext cx="609600" cy="838200"/>
          </a:xfrm>
          <a:prstGeom prst="actionButtonBlank">
            <a:avLst/>
          </a:prstGeom>
          <a:noFill/>
          <a:ln w="9525">
            <a:noFill/>
            <a:miter lim="800000"/>
            <a:headEnd/>
            <a:tailEnd/>
          </a:ln>
          <a:effectLst/>
        </p:spPr>
        <p:txBody>
          <a:bodyPr wrap="none" anchor="ctr"/>
          <a:lstStyle/>
          <a:p>
            <a:endParaRPr lang="en-US"/>
          </a:p>
        </p:txBody>
      </p:sp>
      <p:sp>
        <p:nvSpPr>
          <p:cNvPr id="4113" name="AutoShape 17">
            <a:hlinkClick r:id="" action="ppaction://hlinkshowjump?jump=endshow" highlightClick="1"/>
          </p:cNvPr>
          <p:cNvSpPr>
            <a:spLocks noChangeArrowheads="1"/>
          </p:cNvSpPr>
          <p:nvPr/>
        </p:nvSpPr>
        <p:spPr bwMode="auto">
          <a:xfrm>
            <a:off x="6172200" y="6032500"/>
            <a:ext cx="673100" cy="825500"/>
          </a:xfrm>
          <a:prstGeom prst="actionButtonBlank">
            <a:avLst/>
          </a:prstGeom>
          <a:noFill/>
          <a:ln w="9525">
            <a:no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ph type="title"/>
          </p:nvPr>
        </p:nvSpPr>
        <p:spPr bwMode="auto">
          <a:xfrm>
            <a:off x="301625" y="382588"/>
            <a:ext cx="8537575" cy="685800"/>
          </a:xfrm>
          <a:noFill/>
          <a:ln>
            <a:miter lim="800000"/>
            <a:headEnd/>
            <a:tailEnd/>
          </a:ln>
        </p:spPr>
        <p:txBody>
          <a:bodyPr vert="horz" wrap="square" lIns="91440" tIns="45720" rIns="91440" bIns="45720" numCol="1" anchor="t" anchorCtr="0" compatLnSpc="1">
            <a:prstTxWarp prst="textNoShape">
              <a:avLst/>
            </a:prstTxWarp>
          </a:bodyPr>
          <a:lstStyle/>
          <a:p>
            <a:r>
              <a:rPr lang="en-US" sz="2500" b="1">
                <a:solidFill>
                  <a:srgbClr val="FFFF99"/>
                </a:solidFill>
              </a:rPr>
              <a:t>Henry VIII Breaks with the Church</a:t>
            </a:r>
          </a:p>
        </p:txBody>
      </p:sp>
      <p:sp>
        <p:nvSpPr>
          <p:cNvPr id="173059" name="Text Box 3"/>
          <p:cNvSpPr txBox="1">
            <a:spLocks noChangeArrowheads="1"/>
          </p:cNvSpPr>
          <p:nvPr/>
        </p:nvSpPr>
        <p:spPr bwMode="auto">
          <a:xfrm>
            <a:off x="533400" y="1143000"/>
            <a:ext cx="7362825" cy="457200"/>
          </a:xfrm>
          <a:prstGeom prst="rect">
            <a:avLst/>
          </a:prstGeom>
          <a:noFill/>
          <a:ln w="9525">
            <a:noFill/>
            <a:miter lim="800000"/>
            <a:headEnd/>
            <a:tailEnd/>
          </a:ln>
          <a:effectLst/>
        </p:spPr>
        <p:txBody>
          <a:bodyPr>
            <a:spAutoFit/>
          </a:bodyPr>
          <a:lstStyle/>
          <a:p>
            <a:pPr>
              <a:spcBef>
                <a:spcPct val="30000"/>
              </a:spcBef>
            </a:pPr>
            <a:r>
              <a:rPr lang="en-US" sz="2400" b="1">
                <a:solidFill>
                  <a:srgbClr val="FF9900"/>
                </a:solidFill>
              </a:rPr>
              <a:t>Protestant Reformation After 1534</a:t>
            </a:r>
            <a:endParaRPr lang="en-US" sz="2400">
              <a:solidFill>
                <a:srgbClr val="FFFF99"/>
              </a:solidFill>
            </a:endParaRPr>
          </a:p>
        </p:txBody>
      </p:sp>
      <p:sp>
        <p:nvSpPr>
          <p:cNvPr id="173060" name="Text Box 4"/>
          <p:cNvSpPr txBox="1">
            <a:spLocks noChangeArrowheads="1"/>
          </p:cNvSpPr>
          <p:nvPr/>
        </p:nvSpPr>
        <p:spPr bwMode="auto">
          <a:xfrm>
            <a:off x="762000" y="1676400"/>
            <a:ext cx="5105400" cy="45720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Henry closes monasteries</a:t>
            </a:r>
          </a:p>
        </p:txBody>
      </p:sp>
      <p:sp>
        <p:nvSpPr>
          <p:cNvPr id="173061" name="Text Box 5"/>
          <p:cNvSpPr txBox="1">
            <a:spLocks noChangeArrowheads="1"/>
          </p:cNvSpPr>
          <p:nvPr/>
        </p:nvSpPr>
        <p:spPr bwMode="auto">
          <a:xfrm>
            <a:off x="762000" y="2133600"/>
            <a:ext cx="8001000" cy="45720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Protestantism begins in England</a:t>
            </a:r>
          </a:p>
        </p:txBody>
      </p:sp>
      <p:sp>
        <p:nvSpPr>
          <p:cNvPr id="173062" name="Text Box 6"/>
          <p:cNvSpPr txBox="1">
            <a:spLocks noChangeArrowheads="1"/>
          </p:cNvSpPr>
          <p:nvPr/>
        </p:nvSpPr>
        <p:spPr bwMode="auto">
          <a:xfrm>
            <a:off x="533400" y="2895600"/>
            <a:ext cx="3962400" cy="457200"/>
          </a:xfrm>
          <a:prstGeom prst="rect">
            <a:avLst/>
          </a:prstGeom>
          <a:noFill/>
          <a:ln w="9525" algn="ctr">
            <a:noFill/>
            <a:miter lim="800000"/>
            <a:headEnd/>
            <a:tailEnd/>
          </a:ln>
          <a:effectLst/>
        </p:spPr>
        <p:txBody>
          <a:bodyPr>
            <a:spAutoFit/>
          </a:bodyPr>
          <a:lstStyle/>
          <a:p>
            <a:pPr>
              <a:spcBef>
                <a:spcPct val="30000"/>
              </a:spcBef>
            </a:pPr>
            <a:r>
              <a:rPr lang="en-US" sz="2400">
                <a:solidFill>
                  <a:schemeClr val="hlink"/>
                </a:solidFill>
              </a:rPr>
              <a:t>Some people want to</a:t>
            </a:r>
          </a:p>
        </p:txBody>
      </p:sp>
      <p:sp>
        <p:nvSpPr>
          <p:cNvPr id="173063" name="Text Box 7"/>
          <p:cNvSpPr txBox="1">
            <a:spLocks noChangeArrowheads="1"/>
          </p:cNvSpPr>
          <p:nvPr/>
        </p:nvSpPr>
        <p:spPr bwMode="auto">
          <a:xfrm>
            <a:off x="762000" y="3352800"/>
            <a:ext cx="4648200" cy="118745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get rid of “popish” things (bishops, prayer book, priests’ vestments)</a:t>
            </a:r>
          </a:p>
        </p:txBody>
      </p:sp>
      <p:sp>
        <p:nvSpPr>
          <p:cNvPr id="173064" name="Text Box 8"/>
          <p:cNvSpPr txBox="1">
            <a:spLocks noChangeArrowheads="1"/>
          </p:cNvSpPr>
          <p:nvPr/>
        </p:nvSpPr>
        <p:spPr bwMode="auto">
          <a:xfrm>
            <a:off x="762000" y="4572000"/>
            <a:ext cx="4524375" cy="118745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make religion solely a matter between the individual and God</a:t>
            </a:r>
          </a:p>
        </p:txBody>
      </p:sp>
      <p:pic>
        <p:nvPicPr>
          <p:cNvPr id="173066" name="Picture 10"/>
          <p:cNvPicPr>
            <a:picLocks noChangeAspect="1" noChangeArrowheads="1"/>
          </p:cNvPicPr>
          <p:nvPr/>
        </p:nvPicPr>
        <p:blipFill>
          <a:blip r:embed="rId3" cstate="print"/>
          <a:srcRect/>
          <a:stretch>
            <a:fillRect/>
          </a:stretch>
        </p:blipFill>
        <p:spPr bwMode="auto">
          <a:xfrm>
            <a:off x="6324600" y="2362200"/>
            <a:ext cx="133350" cy="88900"/>
          </a:xfrm>
          <a:prstGeom prst="rect">
            <a:avLst/>
          </a:prstGeom>
          <a:noFill/>
        </p:spPr>
      </p:pic>
      <p:pic>
        <p:nvPicPr>
          <p:cNvPr id="173068" name="Picture 12"/>
          <p:cNvPicPr>
            <a:picLocks noChangeAspect="1" noChangeArrowheads="1"/>
          </p:cNvPicPr>
          <p:nvPr/>
        </p:nvPicPr>
        <p:blipFill>
          <a:blip r:embed="rId4" cstate="print"/>
          <a:srcRect/>
          <a:stretch>
            <a:fillRect/>
          </a:stretch>
        </p:blipFill>
        <p:spPr bwMode="auto">
          <a:xfrm>
            <a:off x="6858000" y="1905000"/>
            <a:ext cx="1711325" cy="2590800"/>
          </a:xfrm>
          <a:prstGeom prst="rect">
            <a:avLst/>
          </a:prstGeom>
          <a:noFill/>
          <a:ln w="9525">
            <a:noFill/>
            <a:miter lim="800000"/>
            <a:headEnd/>
            <a:tailEnd/>
          </a:ln>
          <a:effectLst/>
        </p:spPr>
      </p:pic>
      <p:pic>
        <p:nvPicPr>
          <p:cNvPr id="173070" name="Picture 14"/>
          <p:cNvPicPr>
            <a:picLocks noChangeAspect="1" noChangeArrowheads="1"/>
          </p:cNvPicPr>
          <p:nvPr/>
        </p:nvPicPr>
        <p:blipFill>
          <a:blip r:embed="rId5" cstate="print"/>
          <a:srcRect/>
          <a:stretch>
            <a:fillRect/>
          </a:stretch>
        </p:blipFill>
        <p:spPr bwMode="auto">
          <a:xfrm>
            <a:off x="5410200" y="3200400"/>
            <a:ext cx="1730375" cy="2590800"/>
          </a:xfrm>
          <a:prstGeom prst="rect">
            <a:avLst/>
          </a:prstGeom>
          <a:noFill/>
          <a:ln w="9525">
            <a:noFill/>
            <a:miter lim="800000"/>
            <a:headEnd/>
            <a:tailEnd/>
          </a:ln>
          <a:effectLst/>
        </p:spPr>
      </p:pic>
      <p:pic>
        <p:nvPicPr>
          <p:cNvPr id="173071" name="Picture 15">
            <a:hlinkClick r:id="rId6" action="ppaction://hlinksldjump"/>
          </p:cNvPr>
          <p:cNvPicPr>
            <a:picLocks noChangeAspect="1" noChangeArrowheads="1"/>
          </p:cNvPicPr>
          <p:nvPr/>
        </p:nvPicPr>
        <p:blipFill>
          <a:blip r:embed="rId7" cstate="print"/>
          <a:srcRect/>
          <a:stretch>
            <a:fillRect/>
          </a:stretch>
        </p:blipFill>
        <p:spPr bwMode="auto">
          <a:xfrm>
            <a:off x="336550" y="6096000"/>
            <a:ext cx="2178050" cy="420688"/>
          </a:xfrm>
          <a:prstGeom prst="rect">
            <a:avLst/>
          </a:prstGeom>
          <a:noFill/>
        </p:spPr>
      </p:pic>
      <p:pic>
        <p:nvPicPr>
          <p:cNvPr id="173072" name="Picture 16"/>
          <p:cNvPicPr>
            <a:picLocks noChangeAspect="1" noChangeArrowheads="1"/>
          </p:cNvPicPr>
          <p:nvPr/>
        </p:nvPicPr>
        <p:blipFill>
          <a:blip r:embed="rId3" cstate="print"/>
          <a:srcRect/>
          <a:stretch>
            <a:fillRect/>
          </a:stretch>
        </p:blipFill>
        <p:spPr bwMode="auto">
          <a:xfrm>
            <a:off x="4419600" y="4343400"/>
            <a:ext cx="133350" cy="88900"/>
          </a:xfrm>
          <a:prstGeom prst="rect">
            <a:avLst/>
          </a:prstGeom>
          <a:noFill/>
        </p:spPr>
      </p:pic>
      <p:sp>
        <p:nvSpPr>
          <p:cNvPr id="173075" name="AutoShape 19">
            <a:hlinkClick r:id="rId8" action="ppaction://hlinksldjump" highlightClick="1"/>
          </p:cNvPr>
          <p:cNvSpPr>
            <a:spLocks noChangeArrowheads="1"/>
          </p:cNvSpPr>
          <p:nvPr/>
        </p:nvSpPr>
        <p:spPr bwMode="auto">
          <a:xfrm>
            <a:off x="6172200" y="6032500"/>
            <a:ext cx="673100" cy="825500"/>
          </a:xfrm>
          <a:prstGeom prst="actionButtonBlank">
            <a:avLst/>
          </a:prstGeom>
          <a:noFill/>
          <a:ln w="9525">
            <a:no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73060"/>
                                        </p:tgtEl>
                                        <p:attrNameLst>
                                          <p:attrName>style.visibility</p:attrName>
                                        </p:attrNameLst>
                                      </p:cBhvr>
                                      <p:to>
                                        <p:strVal val="visible"/>
                                      </p:to>
                                    </p:set>
                                    <p:animEffect transition="in" filter="wipe(left)">
                                      <p:cBhvr>
                                        <p:cTn id="7" dur="500"/>
                                        <p:tgtEl>
                                          <p:spTgt spid="173060"/>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73061"/>
                                        </p:tgtEl>
                                        <p:attrNameLst>
                                          <p:attrName>style.visibility</p:attrName>
                                        </p:attrNameLst>
                                      </p:cBhvr>
                                      <p:to>
                                        <p:strVal val="visible"/>
                                      </p:to>
                                    </p:set>
                                    <p:animEffect transition="in" filter="wipe(left)">
                                      <p:cBhvr>
                                        <p:cTn id="11" dur="500"/>
                                        <p:tgtEl>
                                          <p:spTgt spid="173061"/>
                                        </p:tgtEl>
                                      </p:cBhvr>
                                    </p:animEffect>
                                  </p:childTnLst>
                                </p:cTn>
                              </p:par>
                            </p:childTnLst>
                          </p:cTn>
                        </p:par>
                        <p:par>
                          <p:cTn id="12" fill="hold">
                            <p:stCondLst>
                              <p:cond delay="3000"/>
                            </p:stCondLst>
                            <p:childTnLst>
                              <p:par>
                                <p:cTn id="13" presetID="1" presetClass="entr" presetSubtype="0" fill="hold" nodeType="afterEffect">
                                  <p:stCondLst>
                                    <p:cond delay="0"/>
                                  </p:stCondLst>
                                  <p:childTnLst>
                                    <p:set>
                                      <p:cBhvr>
                                        <p:cTn id="14" dur="1" fill="hold">
                                          <p:stCondLst>
                                            <p:cond delay="0"/>
                                          </p:stCondLst>
                                        </p:cTn>
                                        <p:tgtEl>
                                          <p:spTgt spid="1730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73062"/>
                                        </p:tgtEl>
                                        <p:attrNameLst>
                                          <p:attrName>style.visibility</p:attrName>
                                        </p:attrNameLst>
                                      </p:cBhvr>
                                      <p:to>
                                        <p:strVal val="visible"/>
                                      </p:to>
                                    </p:set>
                                    <p:animEffect transition="in" filter="slide(fromLeft)">
                                      <p:cBhvr>
                                        <p:cTn id="19" dur="500"/>
                                        <p:tgtEl>
                                          <p:spTgt spid="173062"/>
                                        </p:tgtEl>
                                      </p:cBhvr>
                                    </p:animEffect>
                                  </p:childTnLst>
                                </p:cTn>
                              </p:par>
                            </p:childTnLst>
                          </p:cTn>
                        </p:par>
                        <p:par>
                          <p:cTn id="20" fill="hold">
                            <p:stCondLst>
                              <p:cond delay="500"/>
                            </p:stCondLst>
                            <p:childTnLst>
                              <p:par>
                                <p:cTn id="21" presetID="12" presetClass="entr" presetSubtype="4" fill="hold" grpId="0" nodeType="afterEffect">
                                  <p:stCondLst>
                                    <p:cond delay="500"/>
                                  </p:stCondLst>
                                  <p:childTnLst>
                                    <p:set>
                                      <p:cBhvr>
                                        <p:cTn id="22" dur="1" fill="hold">
                                          <p:stCondLst>
                                            <p:cond delay="0"/>
                                          </p:stCondLst>
                                        </p:cTn>
                                        <p:tgtEl>
                                          <p:spTgt spid="173063"/>
                                        </p:tgtEl>
                                        <p:attrNameLst>
                                          <p:attrName>style.visibility</p:attrName>
                                        </p:attrNameLst>
                                      </p:cBhvr>
                                      <p:to>
                                        <p:strVal val="visible"/>
                                      </p:to>
                                    </p:set>
                                    <p:animEffect transition="in" filter="slide(fromBottom)">
                                      <p:cBhvr>
                                        <p:cTn id="23" dur="500"/>
                                        <p:tgtEl>
                                          <p:spTgt spid="173063"/>
                                        </p:tgtEl>
                                      </p:cBhvr>
                                    </p:animEffect>
                                  </p:childTnLst>
                                </p:cTn>
                              </p:par>
                              <p:par>
                                <p:cTn id="24" presetID="53" presetClass="entr" presetSubtype="0" fill="hold" nodeType="withEffect">
                                  <p:stCondLst>
                                    <p:cond delay="500"/>
                                  </p:stCondLst>
                                  <p:childTnLst>
                                    <p:set>
                                      <p:cBhvr>
                                        <p:cTn id="25" dur="1" fill="hold">
                                          <p:stCondLst>
                                            <p:cond delay="0"/>
                                          </p:stCondLst>
                                        </p:cTn>
                                        <p:tgtEl>
                                          <p:spTgt spid="173070"/>
                                        </p:tgtEl>
                                        <p:attrNameLst>
                                          <p:attrName>style.visibility</p:attrName>
                                        </p:attrNameLst>
                                      </p:cBhvr>
                                      <p:to>
                                        <p:strVal val="visible"/>
                                      </p:to>
                                    </p:set>
                                    <p:anim calcmode="lin" valueType="num">
                                      <p:cBhvr>
                                        <p:cTn id="26" dur="500" fill="hold"/>
                                        <p:tgtEl>
                                          <p:spTgt spid="173070"/>
                                        </p:tgtEl>
                                        <p:attrNameLst>
                                          <p:attrName>ppt_w</p:attrName>
                                        </p:attrNameLst>
                                      </p:cBhvr>
                                      <p:tavLst>
                                        <p:tav tm="0">
                                          <p:val>
                                            <p:fltVal val="0"/>
                                          </p:val>
                                        </p:tav>
                                        <p:tav tm="100000">
                                          <p:val>
                                            <p:strVal val="#ppt_w"/>
                                          </p:val>
                                        </p:tav>
                                      </p:tavLst>
                                    </p:anim>
                                    <p:anim calcmode="lin" valueType="num">
                                      <p:cBhvr>
                                        <p:cTn id="27" dur="500" fill="hold"/>
                                        <p:tgtEl>
                                          <p:spTgt spid="173070"/>
                                        </p:tgtEl>
                                        <p:attrNameLst>
                                          <p:attrName>ppt_h</p:attrName>
                                        </p:attrNameLst>
                                      </p:cBhvr>
                                      <p:tavLst>
                                        <p:tav tm="0">
                                          <p:val>
                                            <p:fltVal val="0"/>
                                          </p:val>
                                        </p:tav>
                                        <p:tav tm="100000">
                                          <p:val>
                                            <p:strVal val="#ppt_h"/>
                                          </p:val>
                                        </p:tav>
                                      </p:tavLst>
                                    </p:anim>
                                    <p:animEffect transition="in" filter="fade">
                                      <p:cBhvr>
                                        <p:cTn id="28" dur="500"/>
                                        <p:tgtEl>
                                          <p:spTgt spid="173070"/>
                                        </p:tgtEl>
                                      </p:cBhvr>
                                    </p:animEffect>
                                  </p:childTnLst>
                                </p:cTn>
                              </p:par>
                            </p:childTnLst>
                          </p:cTn>
                        </p:par>
                        <p:par>
                          <p:cTn id="29" fill="hold">
                            <p:stCondLst>
                              <p:cond delay="1500"/>
                            </p:stCondLst>
                            <p:childTnLst>
                              <p:par>
                                <p:cTn id="30" presetID="1" presetClass="entr" presetSubtype="0" fill="hold" nodeType="afterEffect">
                                  <p:stCondLst>
                                    <p:cond delay="0"/>
                                  </p:stCondLst>
                                  <p:childTnLst>
                                    <p:set>
                                      <p:cBhvr>
                                        <p:cTn id="31" dur="1" fill="hold">
                                          <p:stCondLst>
                                            <p:cond delay="0"/>
                                          </p:stCondLst>
                                        </p:cTn>
                                        <p:tgtEl>
                                          <p:spTgt spid="17307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73064"/>
                                        </p:tgtEl>
                                        <p:attrNameLst>
                                          <p:attrName>style.visibility</p:attrName>
                                        </p:attrNameLst>
                                      </p:cBhvr>
                                      <p:to>
                                        <p:strVal val="visible"/>
                                      </p:to>
                                    </p:set>
                                    <p:animEffect transition="in" filter="slide(fromBottom)">
                                      <p:cBhvr>
                                        <p:cTn id="36" dur="500"/>
                                        <p:tgtEl>
                                          <p:spTgt spid="173064"/>
                                        </p:tgtEl>
                                      </p:cBhvr>
                                    </p:animEffec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73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P spid="173061" grpId="0"/>
      <p:bldP spid="173062" grpId="0"/>
      <p:bldP spid="173063" grpId="0"/>
      <p:bldP spid="1730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63" name="Rectangle 19"/>
          <p:cNvSpPr>
            <a:spLocks noChangeArrowheads="1"/>
          </p:cNvSpPr>
          <p:nvPr/>
        </p:nvSpPr>
        <p:spPr bwMode="auto">
          <a:xfrm>
            <a:off x="228600" y="2438400"/>
            <a:ext cx="3733800" cy="863600"/>
          </a:xfrm>
          <a:prstGeom prst="rect">
            <a:avLst/>
          </a:prstGeom>
          <a:noFill/>
          <a:ln w="9525">
            <a:noFill/>
            <a:miter lim="800000"/>
            <a:headEnd/>
            <a:tailEnd/>
          </a:ln>
          <a:effectLst/>
        </p:spPr>
        <p:txBody>
          <a:bodyPr>
            <a:spAutoFit/>
          </a:bodyPr>
          <a:lstStyle/>
          <a:p>
            <a:pPr lvl="1">
              <a:lnSpc>
                <a:spcPct val="115000"/>
              </a:lnSpc>
              <a:buFontTx/>
              <a:buChar char="•"/>
            </a:pPr>
            <a:r>
              <a:rPr lang="en-US" sz="2400">
                <a:solidFill>
                  <a:schemeClr val="hlink"/>
                </a:solidFill>
              </a:rPr>
              <a:t> </a:t>
            </a:r>
            <a:r>
              <a:rPr lang="en-US" sz="2000">
                <a:solidFill>
                  <a:schemeClr val="hlink"/>
                </a:solidFill>
              </a:rPr>
              <a:t>the “boy king” </a:t>
            </a:r>
          </a:p>
          <a:p>
            <a:pPr lvl="1">
              <a:lnSpc>
                <a:spcPct val="115000"/>
              </a:lnSpc>
              <a:buFontTx/>
              <a:buChar char="•"/>
            </a:pPr>
            <a:r>
              <a:rPr lang="en-US" sz="2000">
                <a:solidFill>
                  <a:schemeClr val="hlink"/>
                </a:solidFill>
              </a:rPr>
              <a:t> rules in name only</a:t>
            </a:r>
          </a:p>
        </p:txBody>
      </p:sp>
      <p:sp>
        <p:nvSpPr>
          <p:cNvPr id="185366" name="Rectangle 22"/>
          <p:cNvSpPr>
            <a:spLocks noChangeArrowheads="1"/>
          </p:cNvSpPr>
          <p:nvPr/>
        </p:nvSpPr>
        <p:spPr bwMode="auto">
          <a:xfrm>
            <a:off x="228600" y="4419600"/>
            <a:ext cx="3962400" cy="1495425"/>
          </a:xfrm>
          <a:prstGeom prst="rect">
            <a:avLst/>
          </a:prstGeom>
          <a:noFill/>
          <a:ln w="9525">
            <a:noFill/>
            <a:miter lim="800000"/>
            <a:headEnd/>
            <a:tailEnd/>
          </a:ln>
          <a:effectLst/>
        </p:spPr>
        <p:txBody>
          <a:bodyPr>
            <a:spAutoFit/>
          </a:bodyPr>
          <a:lstStyle/>
          <a:p>
            <a:pPr marL="682625" lvl="1" indent="-225425">
              <a:lnSpc>
                <a:spcPct val="115000"/>
              </a:lnSpc>
              <a:buFontTx/>
              <a:buChar char="•"/>
            </a:pPr>
            <a:r>
              <a:rPr lang="en-US" sz="2000">
                <a:solidFill>
                  <a:schemeClr val="hlink"/>
                </a:solidFill>
              </a:rPr>
              <a:t>“Bloody Mary” </a:t>
            </a:r>
          </a:p>
          <a:p>
            <a:pPr marL="682625" lvl="1" indent="-225425">
              <a:lnSpc>
                <a:spcPct val="115000"/>
              </a:lnSpc>
              <a:buFontTx/>
              <a:buChar char="•"/>
            </a:pPr>
            <a:r>
              <a:rPr lang="en-US" sz="2000">
                <a:solidFill>
                  <a:schemeClr val="hlink"/>
                </a:solidFill>
              </a:rPr>
              <a:t>restores pope’s power</a:t>
            </a:r>
          </a:p>
          <a:p>
            <a:pPr marL="682625" lvl="1" indent="-225425">
              <a:lnSpc>
                <a:spcPct val="115000"/>
              </a:lnSpc>
              <a:buFontTx/>
              <a:buChar char="•"/>
            </a:pPr>
            <a:r>
              <a:rPr lang="en-US" sz="2000">
                <a:solidFill>
                  <a:schemeClr val="hlink"/>
                </a:solidFill>
              </a:rPr>
              <a:t>hunts down and   executes Protestants</a:t>
            </a:r>
          </a:p>
        </p:txBody>
      </p:sp>
      <p:sp>
        <p:nvSpPr>
          <p:cNvPr id="185346" name="Rectangle 2"/>
          <p:cNvSpPr>
            <a:spLocks noChangeArrowheads="1"/>
          </p:cNvSpPr>
          <p:nvPr/>
        </p:nvSpPr>
        <p:spPr bwMode="auto">
          <a:xfrm>
            <a:off x="301625" y="382588"/>
            <a:ext cx="8537575" cy="685800"/>
          </a:xfrm>
          <a:prstGeom prst="rect">
            <a:avLst/>
          </a:prstGeom>
          <a:noFill/>
          <a:ln w="9525">
            <a:noFill/>
            <a:miter lim="800000"/>
            <a:headEnd/>
            <a:tailEnd/>
          </a:ln>
        </p:spPr>
        <p:txBody>
          <a:bodyPr/>
          <a:lstStyle/>
          <a:p>
            <a:pPr algn="ctr" eaLnBrk="1" hangingPunct="1"/>
            <a:r>
              <a:rPr lang="en-US" b="1">
                <a:solidFill>
                  <a:srgbClr val="FFFF99"/>
                </a:solidFill>
              </a:rPr>
              <a:t>The Reign of Elizabeth I</a:t>
            </a:r>
          </a:p>
        </p:txBody>
      </p:sp>
      <p:sp>
        <p:nvSpPr>
          <p:cNvPr id="185347" name="Text Box 3"/>
          <p:cNvSpPr txBox="1">
            <a:spLocks noChangeArrowheads="1"/>
          </p:cNvSpPr>
          <p:nvPr/>
        </p:nvSpPr>
        <p:spPr bwMode="auto">
          <a:xfrm>
            <a:off x="533400" y="1143000"/>
            <a:ext cx="2652713" cy="457200"/>
          </a:xfrm>
          <a:prstGeom prst="rect">
            <a:avLst/>
          </a:prstGeom>
          <a:noFill/>
          <a:ln w="9525">
            <a:noFill/>
            <a:miter lim="800000"/>
            <a:headEnd/>
            <a:tailEnd/>
          </a:ln>
          <a:effectLst/>
        </p:spPr>
        <p:txBody>
          <a:bodyPr wrap="none">
            <a:spAutoFit/>
          </a:bodyPr>
          <a:lstStyle/>
          <a:p>
            <a:pPr>
              <a:spcBef>
                <a:spcPct val="30000"/>
              </a:spcBef>
            </a:pPr>
            <a:r>
              <a:rPr lang="en-US" sz="2400" b="1">
                <a:solidFill>
                  <a:srgbClr val="FF9900"/>
                </a:solidFill>
              </a:rPr>
              <a:t>Heirs of Henry</a:t>
            </a:r>
            <a:endParaRPr lang="en-US" sz="2400">
              <a:solidFill>
                <a:srgbClr val="FF9900"/>
              </a:solidFill>
            </a:endParaRPr>
          </a:p>
        </p:txBody>
      </p:sp>
      <p:pic>
        <p:nvPicPr>
          <p:cNvPr id="185360" name="Picture 16"/>
          <p:cNvPicPr>
            <a:picLocks noChangeAspect="1" noChangeArrowheads="1"/>
          </p:cNvPicPr>
          <p:nvPr/>
        </p:nvPicPr>
        <p:blipFill>
          <a:blip r:embed="rId3" cstate="print"/>
          <a:srcRect/>
          <a:stretch>
            <a:fillRect/>
          </a:stretch>
        </p:blipFill>
        <p:spPr bwMode="auto">
          <a:xfrm>
            <a:off x="3505200" y="3048000"/>
            <a:ext cx="133350" cy="88900"/>
          </a:xfrm>
          <a:prstGeom prst="rect">
            <a:avLst/>
          </a:prstGeom>
          <a:noFill/>
        </p:spPr>
      </p:pic>
      <p:pic>
        <p:nvPicPr>
          <p:cNvPr id="185361" name="Picture 17"/>
          <p:cNvPicPr>
            <a:picLocks noChangeAspect="1" noChangeArrowheads="1"/>
          </p:cNvPicPr>
          <p:nvPr/>
        </p:nvPicPr>
        <p:blipFill>
          <a:blip r:embed="rId3" cstate="print"/>
          <a:srcRect/>
          <a:stretch>
            <a:fillRect/>
          </a:stretch>
        </p:blipFill>
        <p:spPr bwMode="auto">
          <a:xfrm>
            <a:off x="3733800" y="5715000"/>
            <a:ext cx="133350" cy="88900"/>
          </a:xfrm>
          <a:prstGeom prst="rect">
            <a:avLst/>
          </a:prstGeom>
          <a:noFill/>
        </p:spPr>
      </p:pic>
      <p:sp>
        <p:nvSpPr>
          <p:cNvPr id="185364" name="Rectangle 20"/>
          <p:cNvSpPr>
            <a:spLocks noChangeArrowheads="1"/>
          </p:cNvSpPr>
          <p:nvPr/>
        </p:nvSpPr>
        <p:spPr bwMode="auto">
          <a:xfrm>
            <a:off x="609600" y="1752600"/>
            <a:ext cx="3429000" cy="701675"/>
          </a:xfrm>
          <a:prstGeom prst="rect">
            <a:avLst/>
          </a:prstGeom>
          <a:solidFill>
            <a:schemeClr val="hlink"/>
          </a:solidFill>
          <a:ln w="9525">
            <a:noFill/>
            <a:miter lim="800000"/>
            <a:headEnd/>
            <a:tailEnd/>
          </a:ln>
          <a:effectLst/>
        </p:spPr>
        <p:txBody>
          <a:bodyPr>
            <a:spAutoFit/>
          </a:bodyPr>
          <a:lstStyle/>
          <a:p>
            <a:r>
              <a:rPr lang="en-US" sz="2000" b="1">
                <a:solidFill>
                  <a:srgbClr val="003300"/>
                </a:solidFill>
              </a:rPr>
              <a:t>Edward VI </a:t>
            </a:r>
            <a:br>
              <a:rPr lang="en-US" sz="2000" b="1">
                <a:solidFill>
                  <a:srgbClr val="003300"/>
                </a:solidFill>
              </a:rPr>
            </a:br>
            <a:r>
              <a:rPr lang="en-US" sz="2000" b="1">
                <a:solidFill>
                  <a:srgbClr val="003300"/>
                </a:solidFill>
              </a:rPr>
              <a:t>(r. 1547–1553)</a:t>
            </a:r>
          </a:p>
        </p:txBody>
      </p:sp>
      <p:sp>
        <p:nvSpPr>
          <p:cNvPr id="185365" name="Rectangle 21"/>
          <p:cNvSpPr>
            <a:spLocks noChangeArrowheads="1"/>
          </p:cNvSpPr>
          <p:nvPr/>
        </p:nvSpPr>
        <p:spPr bwMode="auto">
          <a:xfrm>
            <a:off x="609600" y="3657600"/>
            <a:ext cx="3429000" cy="701675"/>
          </a:xfrm>
          <a:prstGeom prst="rect">
            <a:avLst/>
          </a:prstGeom>
          <a:solidFill>
            <a:schemeClr val="hlink"/>
          </a:solidFill>
          <a:ln w="9525">
            <a:noFill/>
            <a:miter lim="800000"/>
            <a:headEnd/>
            <a:tailEnd/>
          </a:ln>
          <a:effectLst/>
        </p:spPr>
        <p:txBody>
          <a:bodyPr>
            <a:spAutoFit/>
          </a:bodyPr>
          <a:lstStyle/>
          <a:p>
            <a:r>
              <a:rPr lang="en-US" sz="2000" b="1">
                <a:solidFill>
                  <a:srgbClr val="003300"/>
                </a:solidFill>
              </a:rPr>
              <a:t>Mary Tudor </a:t>
            </a:r>
            <a:br>
              <a:rPr lang="en-US" sz="2000" b="1">
                <a:solidFill>
                  <a:srgbClr val="003300"/>
                </a:solidFill>
              </a:rPr>
            </a:br>
            <a:r>
              <a:rPr lang="en-US" sz="2000" b="1">
                <a:solidFill>
                  <a:srgbClr val="003300"/>
                </a:solidFill>
              </a:rPr>
              <a:t>(r. 1553–1558)</a:t>
            </a:r>
          </a:p>
        </p:txBody>
      </p:sp>
      <p:sp>
        <p:nvSpPr>
          <p:cNvPr id="185367" name="Rectangle 23"/>
          <p:cNvSpPr>
            <a:spLocks noChangeArrowheads="1"/>
          </p:cNvSpPr>
          <p:nvPr/>
        </p:nvSpPr>
        <p:spPr bwMode="auto">
          <a:xfrm>
            <a:off x="4572000" y="1752600"/>
            <a:ext cx="3505200" cy="701675"/>
          </a:xfrm>
          <a:prstGeom prst="rect">
            <a:avLst/>
          </a:prstGeom>
          <a:solidFill>
            <a:schemeClr val="hlink"/>
          </a:solidFill>
          <a:ln w="9525">
            <a:noFill/>
            <a:miter lim="800000"/>
            <a:headEnd/>
            <a:tailEnd/>
          </a:ln>
          <a:effectLst/>
        </p:spPr>
        <p:txBody>
          <a:bodyPr>
            <a:spAutoFit/>
          </a:bodyPr>
          <a:lstStyle/>
          <a:p>
            <a:r>
              <a:rPr lang="en-US" sz="2000" b="1">
                <a:solidFill>
                  <a:srgbClr val="003300"/>
                </a:solidFill>
              </a:rPr>
              <a:t>Elizabeth I </a:t>
            </a:r>
            <a:br>
              <a:rPr lang="en-US" sz="2000" b="1">
                <a:solidFill>
                  <a:srgbClr val="003300"/>
                </a:solidFill>
              </a:rPr>
            </a:br>
            <a:r>
              <a:rPr lang="en-US" sz="2000" b="1">
                <a:solidFill>
                  <a:srgbClr val="003300"/>
                </a:solidFill>
              </a:rPr>
              <a:t>(r. 1558–1603)</a:t>
            </a:r>
          </a:p>
        </p:txBody>
      </p:sp>
      <p:sp>
        <p:nvSpPr>
          <p:cNvPr id="185368" name="Rectangle 24"/>
          <p:cNvSpPr>
            <a:spLocks noChangeArrowheads="1"/>
          </p:cNvSpPr>
          <p:nvPr/>
        </p:nvSpPr>
        <p:spPr bwMode="auto">
          <a:xfrm>
            <a:off x="4572000" y="2514600"/>
            <a:ext cx="4572000" cy="793750"/>
          </a:xfrm>
          <a:prstGeom prst="rect">
            <a:avLst/>
          </a:prstGeom>
          <a:noFill/>
          <a:ln w="9525">
            <a:noFill/>
            <a:miter lim="800000"/>
            <a:headEnd/>
            <a:tailEnd/>
          </a:ln>
          <a:effectLst/>
        </p:spPr>
        <p:txBody>
          <a:bodyPr>
            <a:spAutoFit/>
          </a:bodyPr>
          <a:lstStyle/>
          <a:p>
            <a:pPr marL="285750" indent="-285750">
              <a:lnSpc>
                <a:spcPct val="115000"/>
              </a:lnSpc>
              <a:buFontTx/>
              <a:buChar char="•"/>
            </a:pPr>
            <a:r>
              <a:rPr lang="en-US" sz="2000">
                <a:solidFill>
                  <a:schemeClr val="hlink"/>
                </a:solidFill>
              </a:rPr>
              <a:t>the “virgin queen” </a:t>
            </a:r>
          </a:p>
          <a:p>
            <a:pPr marL="285750" indent="-285750">
              <a:lnSpc>
                <a:spcPct val="115000"/>
              </a:lnSpc>
              <a:buFontTx/>
              <a:buChar char="•"/>
            </a:pPr>
            <a:r>
              <a:rPr lang="en-US" sz="2000">
                <a:solidFill>
                  <a:schemeClr val="hlink"/>
                </a:solidFill>
              </a:rPr>
              <a:t>a brilliant, successful monarch</a:t>
            </a:r>
          </a:p>
        </p:txBody>
      </p:sp>
      <p:pic>
        <p:nvPicPr>
          <p:cNvPr id="185386" name="Picture 42" descr="c03his003"/>
          <p:cNvPicPr>
            <a:picLocks noChangeAspect="1" noChangeArrowheads="1"/>
          </p:cNvPicPr>
          <p:nvPr/>
        </p:nvPicPr>
        <p:blipFill>
          <a:blip r:embed="rId4" cstate="print"/>
          <a:srcRect/>
          <a:stretch>
            <a:fillRect/>
          </a:stretch>
        </p:blipFill>
        <p:spPr bwMode="auto">
          <a:xfrm>
            <a:off x="5791200" y="3429000"/>
            <a:ext cx="1835150" cy="25146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185364"/>
                                        </p:tgtEl>
                                        <p:attrNameLst>
                                          <p:attrName>style.visibility</p:attrName>
                                        </p:attrNameLst>
                                      </p:cBhvr>
                                      <p:to>
                                        <p:strVal val="visible"/>
                                      </p:to>
                                    </p:set>
                                    <p:animEffect transition="in" filter="barn(outVertical)">
                                      <p:cBhvr>
                                        <p:cTn id="7" dur="500"/>
                                        <p:tgtEl>
                                          <p:spTgt spid="185364"/>
                                        </p:tgtEl>
                                      </p:cBhvr>
                                    </p:animEffect>
                                  </p:childTnLst>
                                </p:cTn>
                              </p:par>
                            </p:childTnLst>
                          </p:cTn>
                        </p:par>
                        <p:par>
                          <p:cTn id="8" fill="hold">
                            <p:stCondLst>
                              <p:cond delay="1000"/>
                            </p:stCondLst>
                            <p:childTnLst>
                              <p:par>
                                <p:cTn id="9" presetID="12" presetClass="entr" presetSubtype="4" fill="hold" grpId="0" nodeType="afterEffect">
                                  <p:stCondLst>
                                    <p:cond delay="1000"/>
                                  </p:stCondLst>
                                  <p:childTnLst>
                                    <p:set>
                                      <p:cBhvr>
                                        <p:cTn id="10" dur="1" fill="hold">
                                          <p:stCondLst>
                                            <p:cond delay="0"/>
                                          </p:stCondLst>
                                        </p:cTn>
                                        <p:tgtEl>
                                          <p:spTgt spid="185363"/>
                                        </p:tgtEl>
                                        <p:attrNameLst>
                                          <p:attrName>style.visibility</p:attrName>
                                        </p:attrNameLst>
                                      </p:cBhvr>
                                      <p:to>
                                        <p:strVal val="visible"/>
                                      </p:to>
                                    </p:set>
                                    <p:animEffect transition="in" filter="slide(fromBottom)">
                                      <p:cBhvr>
                                        <p:cTn id="11" dur="500"/>
                                        <p:tgtEl>
                                          <p:spTgt spid="185363"/>
                                        </p:tgtEl>
                                      </p:cBhvr>
                                    </p:animEffec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1853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85365"/>
                                        </p:tgtEl>
                                        <p:attrNameLst>
                                          <p:attrName>style.visibility</p:attrName>
                                        </p:attrNameLst>
                                      </p:cBhvr>
                                      <p:to>
                                        <p:strVal val="visible"/>
                                      </p:to>
                                    </p:set>
                                    <p:animEffect transition="in" filter="barn(outVertical)">
                                      <p:cBhvr>
                                        <p:cTn id="19" dur="500"/>
                                        <p:tgtEl>
                                          <p:spTgt spid="185365"/>
                                        </p:tgtEl>
                                      </p:cBhvr>
                                    </p:animEffect>
                                  </p:childTnLst>
                                </p:cTn>
                              </p:par>
                            </p:childTnLst>
                          </p:cTn>
                        </p:par>
                        <p:par>
                          <p:cTn id="20" fill="hold">
                            <p:stCondLst>
                              <p:cond delay="500"/>
                            </p:stCondLst>
                            <p:childTnLst>
                              <p:par>
                                <p:cTn id="21" presetID="12" presetClass="entr" presetSubtype="4" fill="hold" grpId="0" nodeType="afterEffect">
                                  <p:stCondLst>
                                    <p:cond delay="1000"/>
                                  </p:stCondLst>
                                  <p:childTnLst>
                                    <p:set>
                                      <p:cBhvr>
                                        <p:cTn id="22" dur="1" fill="hold">
                                          <p:stCondLst>
                                            <p:cond delay="0"/>
                                          </p:stCondLst>
                                        </p:cTn>
                                        <p:tgtEl>
                                          <p:spTgt spid="185366"/>
                                        </p:tgtEl>
                                        <p:attrNameLst>
                                          <p:attrName>style.visibility</p:attrName>
                                        </p:attrNameLst>
                                      </p:cBhvr>
                                      <p:to>
                                        <p:strVal val="visible"/>
                                      </p:to>
                                    </p:set>
                                    <p:animEffect transition="in" filter="slide(fromBottom)">
                                      <p:cBhvr>
                                        <p:cTn id="23" dur="500"/>
                                        <p:tgtEl>
                                          <p:spTgt spid="185366"/>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853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85367"/>
                                        </p:tgtEl>
                                        <p:attrNameLst>
                                          <p:attrName>style.visibility</p:attrName>
                                        </p:attrNameLst>
                                      </p:cBhvr>
                                      <p:to>
                                        <p:strVal val="visible"/>
                                      </p:to>
                                    </p:set>
                                    <p:animEffect transition="in" filter="barn(outVertical)">
                                      <p:cBhvr>
                                        <p:cTn id="31" dur="500"/>
                                        <p:tgtEl>
                                          <p:spTgt spid="185367"/>
                                        </p:tgtEl>
                                      </p:cBhvr>
                                    </p:animEffect>
                                  </p:childTnLst>
                                </p:cTn>
                              </p:par>
                              <p:par>
                                <p:cTn id="32" presetID="12" presetClass="entr" presetSubtype="4" fill="hold" nodeType="withEffect">
                                  <p:stCondLst>
                                    <p:cond delay="0"/>
                                  </p:stCondLst>
                                  <p:childTnLst>
                                    <p:set>
                                      <p:cBhvr>
                                        <p:cTn id="33" dur="1" fill="hold">
                                          <p:stCondLst>
                                            <p:cond delay="0"/>
                                          </p:stCondLst>
                                        </p:cTn>
                                        <p:tgtEl>
                                          <p:spTgt spid="185386"/>
                                        </p:tgtEl>
                                        <p:attrNameLst>
                                          <p:attrName>style.visibility</p:attrName>
                                        </p:attrNameLst>
                                      </p:cBhvr>
                                      <p:to>
                                        <p:strVal val="visible"/>
                                      </p:to>
                                    </p:set>
                                    <p:animEffect transition="in" filter="slide(fromBottom)">
                                      <p:cBhvr>
                                        <p:cTn id="34" dur="500"/>
                                        <p:tgtEl>
                                          <p:spTgt spid="185386"/>
                                        </p:tgtEl>
                                      </p:cBhvr>
                                    </p:animEffect>
                                  </p:childTnLst>
                                </p:cTn>
                              </p:par>
                            </p:childTnLst>
                          </p:cTn>
                        </p:par>
                        <p:par>
                          <p:cTn id="35" fill="hold">
                            <p:stCondLst>
                              <p:cond delay="500"/>
                            </p:stCondLst>
                            <p:childTnLst>
                              <p:par>
                                <p:cTn id="36" presetID="12" presetClass="entr" presetSubtype="4" fill="hold" grpId="0" nodeType="afterEffect">
                                  <p:stCondLst>
                                    <p:cond delay="1000"/>
                                  </p:stCondLst>
                                  <p:childTnLst>
                                    <p:set>
                                      <p:cBhvr>
                                        <p:cTn id="37" dur="1" fill="hold">
                                          <p:stCondLst>
                                            <p:cond delay="0"/>
                                          </p:stCondLst>
                                        </p:cTn>
                                        <p:tgtEl>
                                          <p:spTgt spid="185368"/>
                                        </p:tgtEl>
                                        <p:attrNameLst>
                                          <p:attrName>style.visibility</p:attrName>
                                        </p:attrNameLst>
                                      </p:cBhvr>
                                      <p:to>
                                        <p:strVal val="visible"/>
                                      </p:to>
                                    </p:set>
                                    <p:animEffect transition="in" filter="slide(fromBottom)">
                                      <p:cBhvr>
                                        <p:cTn id="38" dur="500"/>
                                        <p:tgtEl>
                                          <p:spTgt spid="18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3" grpId="0"/>
      <p:bldP spid="185366" grpId="0"/>
      <p:bldP spid="185364" grpId="0" animBg="1"/>
      <p:bldP spid="185365" grpId="0" animBg="1"/>
      <p:bldP spid="185367" grpId="0" animBg="1"/>
      <p:bldP spid="1853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301625" y="382588"/>
            <a:ext cx="8537575" cy="685800"/>
          </a:xfrm>
          <a:prstGeom prst="rect">
            <a:avLst/>
          </a:prstGeom>
          <a:noFill/>
          <a:ln w="9525">
            <a:noFill/>
            <a:miter lim="800000"/>
            <a:headEnd/>
            <a:tailEnd/>
          </a:ln>
        </p:spPr>
        <p:txBody>
          <a:bodyPr/>
          <a:lstStyle/>
          <a:p>
            <a:pPr algn="ctr" eaLnBrk="1" hangingPunct="1"/>
            <a:r>
              <a:rPr lang="en-US" b="1">
                <a:solidFill>
                  <a:srgbClr val="FFFF99"/>
                </a:solidFill>
              </a:rPr>
              <a:t>The Reign of Elizabeth I</a:t>
            </a:r>
          </a:p>
        </p:txBody>
      </p:sp>
      <p:sp>
        <p:nvSpPr>
          <p:cNvPr id="154627" name="Text Box 3"/>
          <p:cNvSpPr txBox="1">
            <a:spLocks noChangeArrowheads="1"/>
          </p:cNvSpPr>
          <p:nvPr/>
        </p:nvSpPr>
        <p:spPr bwMode="auto">
          <a:xfrm>
            <a:off x="528638" y="1143000"/>
            <a:ext cx="8158162" cy="822325"/>
          </a:xfrm>
          <a:prstGeom prst="rect">
            <a:avLst/>
          </a:prstGeom>
          <a:noFill/>
          <a:ln w="9525">
            <a:noFill/>
            <a:miter lim="800000"/>
            <a:headEnd/>
            <a:tailEnd/>
          </a:ln>
          <a:effectLst/>
        </p:spPr>
        <p:txBody>
          <a:bodyPr>
            <a:spAutoFit/>
          </a:bodyPr>
          <a:lstStyle/>
          <a:p>
            <a:pPr>
              <a:spcBef>
                <a:spcPct val="30000"/>
              </a:spcBef>
            </a:pPr>
            <a:r>
              <a:rPr lang="en-US" sz="2400" b="1">
                <a:solidFill>
                  <a:srgbClr val="FF9900"/>
                </a:solidFill>
              </a:rPr>
              <a:t>Elizabeth I—</a:t>
            </a:r>
            <a:r>
              <a:rPr lang="en-US" sz="2400">
                <a:solidFill>
                  <a:schemeClr val="hlink"/>
                </a:solidFill>
              </a:rPr>
              <a:t>literary connoisseur; beloved symbol of peace, security, prosperity</a:t>
            </a:r>
          </a:p>
        </p:txBody>
      </p:sp>
      <p:sp>
        <p:nvSpPr>
          <p:cNvPr id="154628" name="Text Box 4"/>
          <p:cNvSpPr txBox="1">
            <a:spLocks noChangeArrowheads="1"/>
          </p:cNvSpPr>
          <p:nvPr/>
        </p:nvSpPr>
        <p:spPr bwMode="auto">
          <a:xfrm>
            <a:off x="533400" y="2209800"/>
            <a:ext cx="4572000" cy="45720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restores law and order</a:t>
            </a:r>
          </a:p>
        </p:txBody>
      </p:sp>
      <p:sp>
        <p:nvSpPr>
          <p:cNvPr id="154629" name="Text Box 5"/>
          <p:cNvSpPr txBox="1">
            <a:spLocks noChangeArrowheads="1"/>
          </p:cNvSpPr>
          <p:nvPr/>
        </p:nvSpPr>
        <p:spPr bwMode="auto">
          <a:xfrm>
            <a:off x="533400" y="2819400"/>
            <a:ext cx="4572000" cy="118745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reestablishes Church of England; rejects pope’s authority</a:t>
            </a:r>
          </a:p>
        </p:txBody>
      </p:sp>
      <p:sp>
        <p:nvSpPr>
          <p:cNvPr id="154630" name="Text Box 6"/>
          <p:cNvSpPr txBox="1">
            <a:spLocks noChangeArrowheads="1"/>
          </p:cNvSpPr>
          <p:nvPr/>
        </p:nvSpPr>
        <p:spPr bwMode="auto">
          <a:xfrm>
            <a:off x="533400" y="4038600"/>
            <a:ext cx="4114800" cy="45720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never marries</a:t>
            </a:r>
          </a:p>
        </p:txBody>
      </p:sp>
      <p:sp>
        <p:nvSpPr>
          <p:cNvPr id="154638" name="Text Box 14"/>
          <p:cNvSpPr txBox="1">
            <a:spLocks noChangeArrowheads="1"/>
          </p:cNvSpPr>
          <p:nvPr/>
        </p:nvSpPr>
        <p:spPr bwMode="auto">
          <a:xfrm>
            <a:off x="533400" y="4648200"/>
            <a:ext cx="4114800" cy="822325"/>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survives numerous assassination plots</a:t>
            </a:r>
          </a:p>
        </p:txBody>
      </p:sp>
      <p:pic>
        <p:nvPicPr>
          <p:cNvPr id="154647" name="Picture 23"/>
          <p:cNvPicPr>
            <a:picLocks noChangeAspect="1" noChangeArrowheads="1"/>
          </p:cNvPicPr>
          <p:nvPr/>
        </p:nvPicPr>
        <p:blipFill>
          <a:blip r:embed="rId3" cstate="print"/>
          <a:srcRect/>
          <a:stretch>
            <a:fillRect/>
          </a:stretch>
        </p:blipFill>
        <p:spPr bwMode="auto">
          <a:xfrm>
            <a:off x="5257800" y="1752600"/>
            <a:ext cx="133350" cy="88900"/>
          </a:xfrm>
          <a:prstGeom prst="rect">
            <a:avLst/>
          </a:prstGeom>
          <a:noFill/>
        </p:spPr>
      </p:pic>
      <p:pic>
        <p:nvPicPr>
          <p:cNvPr id="154648" name="Picture 24"/>
          <p:cNvPicPr>
            <a:picLocks noChangeAspect="1" noChangeArrowheads="1"/>
          </p:cNvPicPr>
          <p:nvPr/>
        </p:nvPicPr>
        <p:blipFill>
          <a:blip r:embed="rId3" cstate="print"/>
          <a:srcRect/>
          <a:stretch>
            <a:fillRect/>
          </a:stretch>
        </p:blipFill>
        <p:spPr bwMode="auto">
          <a:xfrm>
            <a:off x="4648200" y="2438400"/>
            <a:ext cx="133350" cy="88900"/>
          </a:xfrm>
          <a:prstGeom prst="rect">
            <a:avLst/>
          </a:prstGeom>
          <a:noFill/>
        </p:spPr>
      </p:pic>
      <p:pic>
        <p:nvPicPr>
          <p:cNvPr id="154649" name="Picture 25"/>
          <p:cNvPicPr>
            <a:picLocks noChangeAspect="1" noChangeArrowheads="1"/>
          </p:cNvPicPr>
          <p:nvPr/>
        </p:nvPicPr>
        <p:blipFill>
          <a:blip r:embed="rId3" cstate="print"/>
          <a:srcRect/>
          <a:stretch>
            <a:fillRect/>
          </a:stretch>
        </p:blipFill>
        <p:spPr bwMode="auto">
          <a:xfrm>
            <a:off x="2590800" y="3810000"/>
            <a:ext cx="133350" cy="88900"/>
          </a:xfrm>
          <a:prstGeom prst="rect">
            <a:avLst/>
          </a:prstGeom>
          <a:noFill/>
        </p:spPr>
      </p:pic>
      <p:pic>
        <p:nvPicPr>
          <p:cNvPr id="154650" name="Picture 26"/>
          <p:cNvPicPr>
            <a:picLocks noChangeAspect="1" noChangeArrowheads="1"/>
          </p:cNvPicPr>
          <p:nvPr/>
        </p:nvPicPr>
        <p:blipFill>
          <a:blip r:embed="rId3" cstate="print"/>
          <a:srcRect/>
          <a:stretch>
            <a:fillRect/>
          </a:stretch>
        </p:blipFill>
        <p:spPr bwMode="auto">
          <a:xfrm>
            <a:off x="3352800" y="4267200"/>
            <a:ext cx="133350" cy="88900"/>
          </a:xfrm>
          <a:prstGeom prst="rect">
            <a:avLst/>
          </a:prstGeom>
          <a:noFill/>
        </p:spPr>
      </p:pic>
      <p:pic>
        <p:nvPicPr>
          <p:cNvPr id="154655" name="Picture 31" descr="c03his004"/>
          <p:cNvPicPr>
            <a:picLocks noChangeAspect="1" noChangeArrowheads="1"/>
          </p:cNvPicPr>
          <p:nvPr/>
        </p:nvPicPr>
        <p:blipFill>
          <a:blip r:embed="rId4" cstate="print"/>
          <a:srcRect b="-2733"/>
          <a:stretch>
            <a:fillRect/>
          </a:stretch>
        </p:blipFill>
        <p:spPr bwMode="auto">
          <a:xfrm>
            <a:off x="5410200" y="2209800"/>
            <a:ext cx="2543175" cy="3581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4628"/>
                                        </p:tgtEl>
                                        <p:attrNameLst>
                                          <p:attrName>style.visibility</p:attrName>
                                        </p:attrNameLst>
                                      </p:cBhvr>
                                      <p:to>
                                        <p:strVal val="visible"/>
                                      </p:to>
                                    </p:set>
                                    <p:animEffect transition="in" filter="slide(fromBottom)">
                                      <p:cBhvr>
                                        <p:cTn id="7" dur="500"/>
                                        <p:tgtEl>
                                          <p:spTgt spid="15462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546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54629"/>
                                        </p:tgtEl>
                                        <p:attrNameLst>
                                          <p:attrName>style.visibility</p:attrName>
                                        </p:attrNameLst>
                                      </p:cBhvr>
                                      <p:to>
                                        <p:strVal val="visible"/>
                                      </p:to>
                                    </p:set>
                                    <p:animEffect transition="in" filter="slide(fromBottom)">
                                      <p:cBhvr>
                                        <p:cTn id="15" dur="500"/>
                                        <p:tgtEl>
                                          <p:spTgt spid="154629"/>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546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54630"/>
                                        </p:tgtEl>
                                        <p:attrNameLst>
                                          <p:attrName>style.visibility</p:attrName>
                                        </p:attrNameLst>
                                      </p:cBhvr>
                                      <p:to>
                                        <p:strVal val="visible"/>
                                      </p:to>
                                    </p:set>
                                    <p:animEffect transition="in" filter="slide(fromBottom)">
                                      <p:cBhvr>
                                        <p:cTn id="23" dur="500"/>
                                        <p:tgtEl>
                                          <p:spTgt spid="154630"/>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546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54638"/>
                                        </p:tgtEl>
                                        <p:attrNameLst>
                                          <p:attrName>style.visibility</p:attrName>
                                        </p:attrNameLst>
                                      </p:cBhvr>
                                      <p:to>
                                        <p:strVal val="visible"/>
                                      </p:to>
                                    </p:set>
                                    <p:animEffect transition="in" filter="slide(fromBottom)">
                                      <p:cBhvr>
                                        <p:cTn id="31" dur="500"/>
                                        <p:tgtEl>
                                          <p:spTgt spid="154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p:bldP spid="154629" grpId="0"/>
      <p:bldP spid="154630" grpId="0"/>
      <p:bldP spid="1546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301625" y="382588"/>
            <a:ext cx="8537575" cy="685800"/>
          </a:xfrm>
          <a:prstGeom prst="rect">
            <a:avLst/>
          </a:prstGeom>
          <a:noFill/>
          <a:ln w="9525">
            <a:noFill/>
            <a:miter lim="800000"/>
            <a:headEnd/>
            <a:tailEnd/>
          </a:ln>
        </p:spPr>
        <p:txBody>
          <a:bodyPr/>
          <a:lstStyle/>
          <a:p>
            <a:pPr algn="ctr" eaLnBrk="1" hangingPunct="1"/>
            <a:r>
              <a:rPr lang="en-US" b="1">
                <a:solidFill>
                  <a:srgbClr val="FFFF99"/>
                </a:solidFill>
              </a:rPr>
              <a:t>The Reign of Elizabeth I</a:t>
            </a:r>
          </a:p>
        </p:txBody>
      </p:sp>
      <p:sp>
        <p:nvSpPr>
          <p:cNvPr id="156675" name="Text Box 3"/>
          <p:cNvSpPr txBox="1">
            <a:spLocks noChangeArrowheads="1"/>
          </p:cNvSpPr>
          <p:nvPr/>
        </p:nvSpPr>
        <p:spPr bwMode="auto">
          <a:xfrm>
            <a:off x="528638" y="1143000"/>
            <a:ext cx="3811587" cy="457200"/>
          </a:xfrm>
          <a:prstGeom prst="rect">
            <a:avLst/>
          </a:prstGeom>
          <a:noFill/>
          <a:ln w="9525">
            <a:noFill/>
            <a:miter lim="800000"/>
            <a:headEnd/>
            <a:tailEnd/>
          </a:ln>
          <a:effectLst/>
        </p:spPr>
        <p:txBody>
          <a:bodyPr wrap="none">
            <a:spAutoFit/>
          </a:bodyPr>
          <a:lstStyle/>
          <a:p>
            <a:pPr>
              <a:spcBef>
                <a:spcPct val="30000"/>
              </a:spcBef>
            </a:pPr>
            <a:r>
              <a:rPr lang="en-US" sz="2400" b="1">
                <a:solidFill>
                  <a:srgbClr val="FF9900"/>
                </a:solidFill>
              </a:rPr>
              <a:t>Mary, Queen of Scots</a:t>
            </a:r>
            <a:endParaRPr lang="en-US" sz="2400">
              <a:solidFill>
                <a:srgbClr val="FF9900"/>
              </a:solidFill>
            </a:endParaRPr>
          </a:p>
        </p:txBody>
      </p:sp>
      <p:sp>
        <p:nvSpPr>
          <p:cNvPr id="156676" name="Text Box 4"/>
          <p:cNvSpPr txBox="1">
            <a:spLocks noChangeArrowheads="1"/>
          </p:cNvSpPr>
          <p:nvPr/>
        </p:nvSpPr>
        <p:spPr bwMode="auto">
          <a:xfrm>
            <a:off x="533400" y="1752600"/>
            <a:ext cx="8077200" cy="45720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Elizabeth’s cousin, heir to English throne</a:t>
            </a:r>
          </a:p>
        </p:txBody>
      </p:sp>
      <p:sp>
        <p:nvSpPr>
          <p:cNvPr id="156677" name="Text Box 5"/>
          <p:cNvSpPr txBox="1">
            <a:spLocks noChangeArrowheads="1"/>
          </p:cNvSpPr>
          <p:nvPr/>
        </p:nvSpPr>
        <p:spPr bwMode="auto">
          <a:xfrm>
            <a:off x="533400" y="2759075"/>
            <a:ext cx="7772400" cy="45720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initiates several plots to kill Elizabeth</a:t>
            </a:r>
          </a:p>
        </p:txBody>
      </p:sp>
      <p:sp>
        <p:nvSpPr>
          <p:cNvPr id="156678" name="Text Box 6"/>
          <p:cNvSpPr txBox="1">
            <a:spLocks noChangeArrowheads="1"/>
          </p:cNvSpPr>
          <p:nvPr/>
        </p:nvSpPr>
        <p:spPr bwMode="auto">
          <a:xfrm>
            <a:off x="533400" y="2286000"/>
            <a:ext cx="8077200" cy="45720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Catholic, deposed from throne in Scotland</a:t>
            </a:r>
          </a:p>
        </p:txBody>
      </p:sp>
      <p:sp>
        <p:nvSpPr>
          <p:cNvPr id="156688" name="Text Box 16"/>
          <p:cNvSpPr txBox="1">
            <a:spLocks noChangeArrowheads="1"/>
          </p:cNvSpPr>
          <p:nvPr/>
        </p:nvSpPr>
        <p:spPr bwMode="auto">
          <a:xfrm>
            <a:off x="533400" y="3962400"/>
            <a:ext cx="4267200" cy="1552575"/>
          </a:xfrm>
          <a:prstGeom prst="rect">
            <a:avLst/>
          </a:prstGeom>
          <a:noFill/>
          <a:ln w="9525" algn="ctr">
            <a:noFill/>
            <a:miter lim="800000"/>
            <a:headEnd/>
            <a:tailEnd/>
          </a:ln>
          <a:effectLst/>
        </p:spPr>
        <p:txBody>
          <a:bodyPr>
            <a:spAutoFit/>
          </a:bodyPr>
          <a:lstStyle/>
          <a:p>
            <a:pPr>
              <a:spcBef>
                <a:spcPct val="30000"/>
              </a:spcBef>
            </a:pPr>
            <a:r>
              <a:rPr lang="en-US" sz="2400">
                <a:solidFill>
                  <a:srgbClr val="FFFF99"/>
                </a:solidFill>
              </a:rPr>
              <a:t>after enduring Mary and her plots for twenty years, Elizabeth sends her to the chopping block </a:t>
            </a:r>
          </a:p>
        </p:txBody>
      </p:sp>
      <p:sp>
        <p:nvSpPr>
          <p:cNvPr id="156689" name="Text Box 17"/>
          <p:cNvSpPr txBox="1">
            <a:spLocks noChangeArrowheads="1"/>
          </p:cNvSpPr>
          <p:nvPr/>
        </p:nvSpPr>
        <p:spPr bwMode="auto">
          <a:xfrm>
            <a:off x="533400" y="3352800"/>
            <a:ext cx="2290763" cy="457200"/>
          </a:xfrm>
          <a:prstGeom prst="rect">
            <a:avLst/>
          </a:prstGeom>
          <a:noFill/>
          <a:ln w="9525">
            <a:noFill/>
            <a:miter lim="800000"/>
            <a:headEnd/>
            <a:tailEnd/>
          </a:ln>
          <a:effectLst/>
        </p:spPr>
        <p:txBody>
          <a:bodyPr wrap="none">
            <a:spAutoFit/>
          </a:bodyPr>
          <a:lstStyle/>
          <a:p>
            <a:pPr>
              <a:spcBef>
                <a:spcPct val="30000"/>
              </a:spcBef>
            </a:pPr>
            <a:r>
              <a:rPr lang="en-US" sz="2400" b="1">
                <a:solidFill>
                  <a:srgbClr val="FF9900"/>
                </a:solidFill>
              </a:rPr>
              <a:t>In 1587 . . . </a:t>
            </a:r>
            <a:endParaRPr lang="en-US" sz="2400">
              <a:solidFill>
                <a:srgbClr val="FF9900"/>
              </a:solidFill>
            </a:endParaRPr>
          </a:p>
        </p:txBody>
      </p:sp>
      <p:pic>
        <p:nvPicPr>
          <p:cNvPr id="156698" name="Picture 26">
            <a:hlinkClick r:id="rId3" action="ppaction://hlinksldjump"/>
          </p:cNvPr>
          <p:cNvPicPr>
            <a:picLocks noChangeAspect="1" noChangeArrowheads="1"/>
          </p:cNvPicPr>
          <p:nvPr/>
        </p:nvPicPr>
        <p:blipFill>
          <a:blip r:embed="rId4" cstate="print"/>
          <a:srcRect/>
          <a:stretch>
            <a:fillRect/>
          </a:stretch>
        </p:blipFill>
        <p:spPr bwMode="auto">
          <a:xfrm>
            <a:off x="336550" y="6096000"/>
            <a:ext cx="2178050" cy="420688"/>
          </a:xfrm>
          <a:prstGeom prst="rect">
            <a:avLst/>
          </a:prstGeom>
          <a:noFill/>
        </p:spPr>
      </p:pic>
      <p:pic>
        <p:nvPicPr>
          <p:cNvPr id="156699" name="Picture 27"/>
          <p:cNvPicPr>
            <a:picLocks noChangeAspect="1" noChangeArrowheads="1"/>
          </p:cNvPicPr>
          <p:nvPr/>
        </p:nvPicPr>
        <p:blipFill>
          <a:blip r:embed="rId5" cstate="print"/>
          <a:srcRect/>
          <a:stretch>
            <a:fillRect/>
          </a:stretch>
        </p:blipFill>
        <p:spPr bwMode="auto">
          <a:xfrm>
            <a:off x="6934200" y="3048000"/>
            <a:ext cx="133350" cy="88900"/>
          </a:xfrm>
          <a:prstGeom prst="rect">
            <a:avLst/>
          </a:prstGeom>
          <a:noFill/>
        </p:spPr>
      </p:pic>
      <p:pic>
        <p:nvPicPr>
          <p:cNvPr id="156701" name="Picture 29" descr="c03his005"/>
          <p:cNvPicPr>
            <a:picLocks noChangeAspect="1" noChangeArrowheads="1"/>
          </p:cNvPicPr>
          <p:nvPr/>
        </p:nvPicPr>
        <p:blipFill>
          <a:blip r:embed="rId6" cstate="print"/>
          <a:srcRect/>
          <a:stretch>
            <a:fillRect/>
          </a:stretch>
        </p:blipFill>
        <p:spPr bwMode="auto">
          <a:xfrm>
            <a:off x="4972050" y="3352800"/>
            <a:ext cx="3333750" cy="243205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156676"/>
                                        </p:tgtEl>
                                        <p:attrNameLst>
                                          <p:attrName>style.visibility</p:attrName>
                                        </p:attrNameLst>
                                      </p:cBhvr>
                                      <p:to>
                                        <p:strVal val="visible"/>
                                      </p:to>
                                    </p:set>
                                    <p:animEffect transition="in" filter="slide(fromBottom)">
                                      <p:cBhvr>
                                        <p:cTn id="7" dur="500"/>
                                        <p:tgtEl>
                                          <p:spTgt spid="156676"/>
                                        </p:tgtEl>
                                      </p:cBhvr>
                                    </p:animEffect>
                                  </p:childTnLst>
                                </p:cTn>
                              </p:par>
                            </p:childTnLst>
                          </p:cTn>
                        </p:par>
                        <p:par>
                          <p:cTn id="8" fill="hold">
                            <p:stCondLst>
                              <p:cond delay="1000"/>
                            </p:stCondLst>
                            <p:childTnLst>
                              <p:par>
                                <p:cTn id="9" presetID="12" presetClass="entr" presetSubtype="4" fill="hold" grpId="0" nodeType="afterEffect">
                                  <p:stCondLst>
                                    <p:cond delay="1000"/>
                                  </p:stCondLst>
                                  <p:childTnLst>
                                    <p:set>
                                      <p:cBhvr>
                                        <p:cTn id="10" dur="1" fill="hold">
                                          <p:stCondLst>
                                            <p:cond delay="0"/>
                                          </p:stCondLst>
                                        </p:cTn>
                                        <p:tgtEl>
                                          <p:spTgt spid="156678"/>
                                        </p:tgtEl>
                                        <p:attrNameLst>
                                          <p:attrName>style.visibility</p:attrName>
                                        </p:attrNameLst>
                                      </p:cBhvr>
                                      <p:to>
                                        <p:strVal val="visible"/>
                                      </p:to>
                                    </p:set>
                                    <p:animEffect transition="in" filter="slide(fromBottom)">
                                      <p:cBhvr>
                                        <p:cTn id="11" dur="500"/>
                                        <p:tgtEl>
                                          <p:spTgt spid="156678"/>
                                        </p:tgtEl>
                                      </p:cBhvr>
                                    </p:animEffect>
                                  </p:childTnLst>
                                </p:cTn>
                              </p:par>
                            </p:childTnLst>
                          </p:cTn>
                        </p:par>
                        <p:par>
                          <p:cTn id="12" fill="hold">
                            <p:stCondLst>
                              <p:cond delay="2500"/>
                            </p:stCondLst>
                            <p:childTnLst>
                              <p:par>
                                <p:cTn id="13" presetID="12" presetClass="entr" presetSubtype="4" fill="hold" grpId="0" nodeType="afterEffect">
                                  <p:stCondLst>
                                    <p:cond delay="1000"/>
                                  </p:stCondLst>
                                  <p:childTnLst>
                                    <p:set>
                                      <p:cBhvr>
                                        <p:cTn id="14" dur="1" fill="hold">
                                          <p:stCondLst>
                                            <p:cond delay="0"/>
                                          </p:stCondLst>
                                        </p:cTn>
                                        <p:tgtEl>
                                          <p:spTgt spid="156677"/>
                                        </p:tgtEl>
                                        <p:attrNameLst>
                                          <p:attrName>style.visibility</p:attrName>
                                        </p:attrNameLst>
                                      </p:cBhvr>
                                      <p:to>
                                        <p:strVal val="visible"/>
                                      </p:to>
                                    </p:set>
                                    <p:animEffect transition="in" filter="slide(fromBottom)">
                                      <p:cBhvr>
                                        <p:cTn id="15" dur="500"/>
                                        <p:tgtEl>
                                          <p:spTgt spid="156677"/>
                                        </p:tgtEl>
                                      </p:cBhvr>
                                    </p:animEffec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1566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6689"/>
                                        </p:tgtEl>
                                        <p:attrNameLst>
                                          <p:attrName>style.visibility</p:attrName>
                                        </p:attrNameLst>
                                      </p:cBhvr>
                                      <p:to>
                                        <p:strVal val="visible"/>
                                      </p:to>
                                    </p:set>
                                    <p:animEffect transition="in" filter="fade">
                                      <p:cBhvr>
                                        <p:cTn id="23" dur="2000"/>
                                        <p:tgtEl>
                                          <p:spTgt spid="156689"/>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56688"/>
                                        </p:tgtEl>
                                        <p:attrNameLst>
                                          <p:attrName>style.visibility</p:attrName>
                                        </p:attrNameLst>
                                      </p:cBhvr>
                                      <p:to>
                                        <p:strVal val="visible"/>
                                      </p:to>
                                    </p:set>
                                    <p:animEffect transition="in" filter="fade">
                                      <p:cBhvr>
                                        <p:cTn id="27" dur="500"/>
                                        <p:tgtEl>
                                          <p:spTgt spid="156688"/>
                                        </p:tgtEl>
                                      </p:cBhvr>
                                    </p:animEffect>
                                  </p:childTnLst>
                                </p:cTn>
                              </p:par>
                              <p:par>
                                <p:cTn id="28" presetID="10" presetClass="entr" presetSubtype="0" fill="hold" nodeType="withEffect">
                                  <p:stCondLst>
                                    <p:cond delay="0"/>
                                  </p:stCondLst>
                                  <p:childTnLst>
                                    <p:set>
                                      <p:cBhvr>
                                        <p:cTn id="29" dur="1" fill="hold">
                                          <p:stCondLst>
                                            <p:cond delay="0"/>
                                          </p:stCondLst>
                                        </p:cTn>
                                        <p:tgtEl>
                                          <p:spTgt spid="156701"/>
                                        </p:tgtEl>
                                        <p:attrNameLst>
                                          <p:attrName>style.visibility</p:attrName>
                                        </p:attrNameLst>
                                      </p:cBhvr>
                                      <p:to>
                                        <p:strVal val="visible"/>
                                      </p:to>
                                    </p:set>
                                    <p:animEffect transition="in" filter="fade">
                                      <p:cBhvr>
                                        <p:cTn id="30" dur="500"/>
                                        <p:tgtEl>
                                          <p:spTgt spid="156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p:bldP spid="156677" grpId="0"/>
      <p:bldP spid="156678" grpId="0"/>
      <p:bldP spid="156688" grpId="0"/>
      <p:bldP spid="1566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2" name="Text Box 8"/>
          <p:cNvSpPr txBox="1">
            <a:spLocks noChangeArrowheads="1"/>
          </p:cNvSpPr>
          <p:nvPr/>
        </p:nvSpPr>
        <p:spPr bwMode="auto">
          <a:xfrm>
            <a:off x="533400" y="1600200"/>
            <a:ext cx="8305800" cy="822325"/>
          </a:xfrm>
          <a:prstGeom prst="rect">
            <a:avLst/>
          </a:prstGeom>
          <a:noFill/>
          <a:ln w="9525">
            <a:noFill/>
            <a:miter lim="800000"/>
            <a:headEnd/>
            <a:tailEnd/>
          </a:ln>
          <a:effectLst/>
        </p:spPr>
        <p:txBody>
          <a:bodyPr>
            <a:spAutoFit/>
          </a:bodyPr>
          <a:lstStyle/>
          <a:p>
            <a:pPr marL="347663" indent="-347663">
              <a:spcBef>
                <a:spcPct val="30000"/>
              </a:spcBef>
              <a:buFontTx/>
              <a:buChar char="•"/>
            </a:pPr>
            <a:r>
              <a:rPr lang="en-US" sz="2400">
                <a:solidFill>
                  <a:srgbClr val="FFFF99"/>
                </a:solidFill>
              </a:rPr>
              <a:t>Vast fleet of warships from Spain (</a:t>
            </a:r>
            <a:r>
              <a:rPr lang="en-US" sz="2400">
                <a:solidFill>
                  <a:srgbClr val="FFFF99"/>
                </a:solidFill>
                <a:hlinkClick r:id="rId3" action="ppaction://hlinksldjump"/>
              </a:rPr>
              <a:t>Spanish Armada</a:t>
            </a:r>
            <a:r>
              <a:rPr lang="en-US" sz="2400">
                <a:solidFill>
                  <a:srgbClr val="FFFF99"/>
                </a:solidFill>
              </a:rPr>
              <a:t>) sent to invade England</a:t>
            </a:r>
          </a:p>
        </p:txBody>
      </p:sp>
      <p:sp>
        <p:nvSpPr>
          <p:cNvPr id="62496" name="Rectangle 32"/>
          <p:cNvSpPr>
            <a:spLocks noChangeArrowheads="1"/>
          </p:cNvSpPr>
          <p:nvPr/>
        </p:nvSpPr>
        <p:spPr bwMode="auto">
          <a:xfrm>
            <a:off x="533400" y="1143000"/>
            <a:ext cx="1054100" cy="457200"/>
          </a:xfrm>
          <a:prstGeom prst="rect">
            <a:avLst/>
          </a:prstGeom>
          <a:noFill/>
          <a:ln w="9525">
            <a:noFill/>
            <a:miter lim="800000"/>
            <a:headEnd/>
            <a:tailEnd/>
          </a:ln>
          <a:effectLst/>
        </p:spPr>
        <p:txBody>
          <a:bodyPr wrap="none">
            <a:spAutoFit/>
          </a:bodyPr>
          <a:lstStyle/>
          <a:p>
            <a:pPr>
              <a:spcBef>
                <a:spcPct val="30000"/>
              </a:spcBef>
            </a:pPr>
            <a:r>
              <a:rPr lang="en-US" sz="2400" b="1">
                <a:solidFill>
                  <a:srgbClr val="FF9900"/>
                </a:solidFill>
              </a:rPr>
              <a:t>1588</a:t>
            </a:r>
            <a:endParaRPr lang="en-US" sz="2400">
              <a:solidFill>
                <a:srgbClr val="FF9900"/>
              </a:solidFill>
            </a:endParaRPr>
          </a:p>
        </p:txBody>
      </p:sp>
      <p:sp>
        <p:nvSpPr>
          <p:cNvPr id="62497" name="Rectangle 33"/>
          <p:cNvSpPr>
            <a:spLocks noChangeArrowheads="1"/>
          </p:cNvSpPr>
          <p:nvPr/>
        </p:nvSpPr>
        <p:spPr bwMode="auto">
          <a:xfrm>
            <a:off x="301625" y="382588"/>
            <a:ext cx="8537575" cy="685800"/>
          </a:xfrm>
          <a:prstGeom prst="rect">
            <a:avLst/>
          </a:prstGeom>
          <a:noFill/>
          <a:ln w="9525">
            <a:noFill/>
            <a:miter lim="800000"/>
            <a:headEnd/>
            <a:tailEnd/>
          </a:ln>
        </p:spPr>
        <p:txBody>
          <a:bodyPr/>
          <a:lstStyle/>
          <a:p>
            <a:pPr algn="ctr" eaLnBrk="1" hangingPunct="1"/>
            <a:r>
              <a:rPr lang="en-US" b="1">
                <a:solidFill>
                  <a:srgbClr val="FFFF99"/>
                </a:solidFill>
              </a:rPr>
              <a:t>The Defeat of the Spanish Armada</a:t>
            </a:r>
          </a:p>
        </p:txBody>
      </p:sp>
      <p:sp>
        <p:nvSpPr>
          <p:cNvPr id="62500" name="Text Box 36"/>
          <p:cNvSpPr txBox="1">
            <a:spLocks noChangeArrowheads="1"/>
          </p:cNvSpPr>
          <p:nvPr/>
        </p:nvSpPr>
        <p:spPr bwMode="auto">
          <a:xfrm>
            <a:off x="3962400" y="2667000"/>
            <a:ext cx="4648200" cy="822325"/>
          </a:xfrm>
          <a:prstGeom prst="rect">
            <a:avLst/>
          </a:prstGeom>
          <a:noFill/>
          <a:ln w="9525">
            <a:noFill/>
            <a:miter lim="800000"/>
            <a:headEnd/>
            <a:tailEnd/>
          </a:ln>
          <a:effectLst/>
        </p:spPr>
        <p:txBody>
          <a:bodyPr>
            <a:spAutoFit/>
          </a:bodyPr>
          <a:lstStyle/>
          <a:p>
            <a:pPr marL="347663" indent="-347663">
              <a:spcBef>
                <a:spcPct val="30000"/>
              </a:spcBef>
              <a:buFontTx/>
              <a:buChar char="•"/>
            </a:pPr>
            <a:r>
              <a:rPr lang="en-US" sz="2400">
                <a:solidFill>
                  <a:srgbClr val="FFFF99"/>
                </a:solidFill>
              </a:rPr>
              <a:t>England’s smaller ships defeat the Armada</a:t>
            </a:r>
          </a:p>
        </p:txBody>
      </p:sp>
      <p:sp>
        <p:nvSpPr>
          <p:cNvPr id="62501" name="Text Box 37"/>
          <p:cNvSpPr txBox="1">
            <a:spLocks noChangeArrowheads="1"/>
          </p:cNvSpPr>
          <p:nvPr/>
        </p:nvSpPr>
        <p:spPr bwMode="auto">
          <a:xfrm>
            <a:off x="4038600" y="3581400"/>
            <a:ext cx="4267200" cy="822325"/>
          </a:xfrm>
          <a:prstGeom prst="rect">
            <a:avLst/>
          </a:prstGeom>
          <a:noFill/>
          <a:ln w="9525">
            <a:noFill/>
            <a:miter lim="800000"/>
            <a:headEnd/>
            <a:tailEnd/>
          </a:ln>
          <a:effectLst/>
        </p:spPr>
        <p:txBody>
          <a:bodyPr>
            <a:spAutoFit/>
          </a:bodyPr>
          <a:lstStyle/>
          <a:p>
            <a:pPr marL="347663" indent="-347663">
              <a:spcBef>
                <a:spcPct val="30000"/>
              </a:spcBef>
              <a:buFontTx/>
              <a:buChar char="•"/>
            </a:pPr>
            <a:r>
              <a:rPr lang="en-US" sz="2400">
                <a:solidFill>
                  <a:srgbClr val="FFFF99"/>
                </a:solidFill>
              </a:rPr>
              <a:t>Elizabeth’s finest moment</a:t>
            </a:r>
          </a:p>
        </p:txBody>
      </p:sp>
      <p:sp>
        <p:nvSpPr>
          <p:cNvPr id="62502" name="Text Box 38"/>
          <p:cNvSpPr txBox="1">
            <a:spLocks noChangeArrowheads="1"/>
          </p:cNvSpPr>
          <p:nvPr/>
        </p:nvSpPr>
        <p:spPr bwMode="auto">
          <a:xfrm>
            <a:off x="4038600" y="4391025"/>
            <a:ext cx="4572000" cy="1552575"/>
          </a:xfrm>
          <a:prstGeom prst="rect">
            <a:avLst/>
          </a:prstGeom>
          <a:noFill/>
          <a:ln w="9525">
            <a:noFill/>
            <a:miter lim="800000"/>
            <a:headEnd/>
            <a:tailEnd/>
          </a:ln>
          <a:effectLst/>
        </p:spPr>
        <p:txBody>
          <a:bodyPr>
            <a:spAutoFit/>
          </a:bodyPr>
          <a:lstStyle/>
          <a:p>
            <a:pPr marL="347663" indent="-347663">
              <a:spcBef>
                <a:spcPct val="30000"/>
              </a:spcBef>
              <a:buFontTx/>
              <a:buChar char="•"/>
            </a:pPr>
            <a:r>
              <a:rPr lang="en-US" sz="2400">
                <a:solidFill>
                  <a:srgbClr val="FFFF99"/>
                </a:solidFill>
              </a:rPr>
              <a:t>Assures England’s independence from Catholic countries of the Mediterranean</a:t>
            </a:r>
          </a:p>
        </p:txBody>
      </p:sp>
      <p:pic>
        <p:nvPicPr>
          <p:cNvPr id="62506" name="Picture 42"/>
          <p:cNvPicPr>
            <a:picLocks noChangeAspect="1" noChangeArrowheads="1"/>
          </p:cNvPicPr>
          <p:nvPr/>
        </p:nvPicPr>
        <p:blipFill>
          <a:blip r:embed="rId4" cstate="print"/>
          <a:srcRect/>
          <a:stretch>
            <a:fillRect/>
          </a:stretch>
        </p:blipFill>
        <p:spPr bwMode="auto">
          <a:xfrm>
            <a:off x="6096000" y="2209800"/>
            <a:ext cx="133350" cy="88900"/>
          </a:xfrm>
          <a:prstGeom prst="rect">
            <a:avLst/>
          </a:prstGeom>
          <a:noFill/>
        </p:spPr>
      </p:pic>
      <p:pic>
        <p:nvPicPr>
          <p:cNvPr id="62507" name="Picture 43"/>
          <p:cNvPicPr>
            <a:picLocks noChangeAspect="1" noChangeArrowheads="1"/>
          </p:cNvPicPr>
          <p:nvPr/>
        </p:nvPicPr>
        <p:blipFill>
          <a:blip r:embed="rId4" cstate="print"/>
          <a:srcRect/>
          <a:stretch>
            <a:fillRect/>
          </a:stretch>
        </p:blipFill>
        <p:spPr bwMode="auto">
          <a:xfrm>
            <a:off x="7391400" y="3276600"/>
            <a:ext cx="133350" cy="88900"/>
          </a:xfrm>
          <a:prstGeom prst="rect">
            <a:avLst/>
          </a:prstGeom>
          <a:noFill/>
        </p:spPr>
      </p:pic>
      <p:pic>
        <p:nvPicPr>
          <p:cNvPr id="62508" name="Picture 44"/>
          <p:cNvPicPr>
            <a:picLocks noChangeAspect="1" noChangeArrowheads="1"/>
          </p:cNvPicPr>
          <p:nvPr/>
        </p:nvPicPr>
        <p:blipFill>
          <a:blip r:embed="rId4" cstate="print"/>
          <a:srcRect/>
          <a:stretch>
            <a:fillRect/>
          </a:stretch>
        </p:blipFill>
        <p:spPr bwMode="auto">
          <a:xfrm>
            <a:off x="5943600" y="4114800"/>
            <a:ext cx="133350" cy="88900"/>
          </a:xfrm>
          <a:prstGeom prst="rect">
            <a:avLst/>
          </a:prstGeom>
          <a:noFill/>
        </p:spPr>
      </p:pic>
      <p:pic>
        <p:nvPicPr>
          <p:cNvPr id="62509" name="Picture 45">
            <a:hlinkClick r:id="rId5" action="ppaction://hlinksldjump"/>
          </p:cNvPr>
          <p:cNvPicPr>
            <a:picLocks noChangeAspect="1" noChangeArrowheads="1"/>
          </p:cNvPicPr>
          <p:nvPr/>
        </p:nvPicPr>
        <p:blipFill>
          <a:blip r:embed="rId6" cstate="print"/>
          <a:srcRect/>
          <a:stretch>
            <a:fillRect/>
          </a:stretch>
        </p:blipFill>
        <p:spPr bwMode="auto">
          <a:xfrm>
            <a:off x="336550" y="6096000"/>
            <a:ext cx="2178050" cy="420688"/>
          </a:xfrm>
          <a:prstGeom prst="rect">
            <a:avLst/>
          </a:prstGeom>
          <a:noFill/>
        </p:spPr>
      </p:pic>
      <p:pic>
        <p:nvPicPr>
          <p:cNvPr id="62510" name="Picture 46" descr="c03his006"/>
          <p:cNvPicPr>
            <a:picLocks noChangeAspect="1" noChangeArrowheads="1"/>
          </p:cNvPicPr>
          <p:nvPr/>
        </p:nvPicPr>
        <p:blipFill>
          <a:blip r:embed="rId7" cstate="print"/>
          <a:srcRect/>
          <a:stretch>
            <a:fillRect/>
          </a:stretch>
        </p:blipFill>
        <p:spPr bwMode="auto">
          <a:xfrm>
            <a:off x="1066800" y="2590800"/>
            <a:ext cx="2789238" cy="3352800"/>
          </a:xfrm>
          <a:prstGeom prst="rect">
            <a:avLst/>
          </a:prstGeom>
          <a:noFill/>
        </p:spPr>
      </p:pic>
      <p:sp>
        <p:nvSpPr>
          <p:cNvPr id="62512" name="AutoShape 48">
            <a:hlinkClick r:id="rId8" action="ppaction://hlinksldjump" highlightClick="1"/>
          </p:cNvPr>
          <p:cNvSpPr>
            <a:spLocks noChangeArrowheads="1"/>
          </p:cNvSpPr>
          <p:nvPr/>
        </p:nvSpPr>
        <p:spPr bwMode="auto">
          <a:xfrm>
            <a:off x="6881813" y="6019800"/>
            <a:ext cx="685800" cy="838200"/>
          </a:xfrm>
          <a:prstGeom prst="actionButtonBlank">
            <a:avLst/>
          </a:prstGeom>
          <a:noFill/>
          <a:ln w="9525">
            <a:no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62472"/>
                                        </p:tgtEl>
                                        <p:attrNameLst>
                                          <p:attrName>style.visibility</p:attrName>
                                        </p:attrNameLst>
                                      </p:cBhvr>
                                      <p:to>
                                        <p:strVal val="visible"/>
                                      </p:to>
                                    </p:set>
                                    <p:animEffect transition="in" filter="slide(fromBottom)">
                                      <p:cBhvr>
                                        <p:cTn id="7" dur="500"/>
                                        <p:tgtEl>
                                          <p:spTgt spid="62472"/>
                                        </p:tgtEl>
                                      </p:cBhvr>
                                    </p:animEffect>
                                  </p:childTnLst>
                                </p:cTn>
                              </p:par>
                              <p:par>
                                <p:cTn id="8" presetID="12" presetClass="entr" presetSubtype="8" fill="hold" nodeType="withEffect">
                                  <p:stCondLst>
                                    <p:cond delay="500"/>
                                  </p:stCondLst>
                                  <p:childTnLst>
                                    <p:set>
                                      <p:cBhvr>
                                        <p:cTn id="9" dur="1" fill="hold">
                                          <p:stCondLst>
                                            <p:cond delay="0"/>
                                          </p:stCondLst>
                                        </p:cTn>
                                        <p:tgtEl>
                                          <p:spTgt spid="62510"/>
                                        </p:tgtEl>
                                        <p:attrNameLst>
                                          <p:attrName>style.visibility</p:attrName>
                                        </p:attrNameLst>
                                      </p:cBhvr>
                                      <p:to>
                                        <p:strVal val="visible"/>
                                      </p:to>
                                    </p:set>
                                    <p:animEffect transition="in" filter="slide(fromLeft)">
                                      <p:cBhvr>
                                        <p:cTn id="10" dur="500"/>
                                        <p:tgtEl>
                                          <p:spTgt spid="62510"/>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6250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2500"/>
                                        </p:tgtEl>
                                        <p:attrNameLst>
                                          <p:attrName>style.visibility</p:attrName>
                                        </p:attrNameLst>
                                      </p:cBhvr>
                                      <p:to>
                                        <p:strVal val="visible"/>
                                      </p:to>
                                    </p:set>
                                    <p:animEffect transition="in" filter="slide(fromBottom)">
                                      <p:cBhvr>
                                        <p:cTn id="18" dur="500"/>
                                        <p:tgtEl>
                                          <p:spTgt spid="62500"/>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6250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2501"/>
                                        </p:tgtEl>
                                        <p:attrNameLst>
                                          <p:attrName>style.visibility</p:attrName>
                                        </p:attrNameLst>
                                      </p:cBhvr>
                                      <p:to>
                                        <p:strVal val="visible"/>
                                      </p:to>
                                    </p:set>
                                    <p:animEffect transition="in" filter="slide(fromBottom)">
                                      <p:cBhvr>
                                        <p:cTn id="26" dur="500"/>
                                        <p:tgtEl>
                                          <p:spTgt spid="62501"/>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6250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62502"/>
                                        </p:tgtEl>
                                        <p:attrNameLst>
                                          <p:attrName>style.visibility</p:attrName>
                                        </p:attrNameLst>
                                      </p:cBhvr>
                                      <p:to>
                                        <p:strVal val="visible"/>
                                      </p:to>
                                    </p:set>
                                    <p:animEffect transition="in" filter="slide(fromBottom)">
                                      <p:cBhvr>
                                        <p:cTn id="34" dur="500"/>
                                        <p:tgtEl>
                                          <p:spTgt spid="62502"/>
                                        </p:tgtEl>
                                      </p:cBhvr>
                                    </p:animEffec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62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autoUpdateAnimBg="0"/>
      <p:bldP spid="62500" grpId="0" autoUpdateAnimBg="0"/>
      <p:bldP spid="62501" grpId="0" autoUpdateAnimBg="0"/>
      <p:bldP spid="6250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3552" name="Text Box 16"/>
          <p:cNvSpPr txBox="1">
            <a:spLocks noChangeArrowheads="1"/>
          </p:cNvSpPr>
          <p:nvPr/>
        </p:nvSpPr>
        <p:spPr bwMode="auto">
          <a:xfrm>
            <a:off x="609600" y="2057400"/>
            <a:ext cx="7543800" cy="822325"/>
          </a:xfrm>
          <a:prstGeom prst="rect">
            <a:avLst/>
          </a:prstGeom>
          <a:noFill/>
          <a:ln w="9525">
            <a:noFill/>
            <a:miter lim="800000"/>
            <a:headEnd/>
            <a:tailEnd/>
          </a:ln>
          <a:effectLst/>
        </p:spPr>
        <p:txBody>
          <a:bodyPr>
            <a:spAutoFit/>
          </a:bodyPr>
          <a:lstStyle/>
          <a:p>
            <a:pPr marL="347663" indent="-347663">
              <a:spcBef>
                <a:spcPct val="30000"/>
              </a:spcBef>
              <a:buFontTx/>
              <a:buChar char="•"/>
            </a:pPr>
            <a:r>
              <a:rPr lang="en-US" sz="2400">
                <a:solidFill>
                  <a:srgbClr val="FFFF99"/>
                </a:solidFill>
              </a:rPr>
              <a:t>England set eight small frigates ablaze and sailed them into the Armada.</a:t>
            </a:r>
          </a:p>
        </p:txBody>
      </p:sp>
      <p:sp>
        <p:nvSpPr>
          <p:cNvPr id="193538" name="Text Box 2"/>
          <p:cNvSpPr txBox="1">
            <a:spLocks noChangeArrowheads="1"/>
          </p:cNvSpPr>
          <p:nvPr/>
        </p:nvSpPr>
        <p:spPr bwMode="auto">
          <a:xfrm>
            <a:off x="533400" y="1143000"/>
            <a:ext cx="7543800" cy="822325"/>
          </a:xfrm>
          <a:prstGeom prst="rect">
            <a:avLst/>
          </a:prstGeom>
          <a:noFill/>
          <a:ln w="9525">
            <a:noFill/>
            <a:miter lim="800000"/>
            <a:headEnd/>
            <a:tailEnd/>
          </a:ln>
          <a:effectLst/>
        </p:spPr>
        <p:txBody>
          <a:bodyPr>
            <a:spAutoFit/>
          </a:bodyPr>
          <a:lstStyle/>
          <a:p>
            <a:pPr>
              <a:spcBef>
                <a:spcPct val="30000"/>
              </a:spcBef>
            </a:pPr>
            <a:r>
              <a:rPr lang="en-US" sz="2400">
                <a:solidFill>
                  <a:srgbClr val="FFFF99"/>
                </a:solidFill>
              </a:rPr>
              <a:t>The Armada was the largest fleet of ships ever assembled. </a:t>
            </a:r>
          </a:p>
        </p:txBody>
      </p:sp>
      <p:sp>
        <p:nvSpPr>
          <p:cNvPr id="193540" name="Rectangle 4"/>
          <p:cNvSpPr>
            <a:spLocks noChangeArrowheads="1"/>
          </p:cNvSpPr>
          <p:nvPr/>
        </p:nvSpPr>
        <p:spPr bwMode="auto">
          <a:xfrm>
            <a:off x="301625" y="382588"/>
            <a:ext cx="8537575" cy="685800"/>
          </a:xfrm>
          <a:prstGeom prst="rect">
            <a:avLst/>
          </a:prstGeom>
          <a:noFill/>
          <a:ln w="9525">
            <a:noFill/>
            <a:miter lim="800000"/>
            <a:headEnd/>
            <a:tailEnd/>
          </a:ln>
        </p:spPr>
        <p:txBody>
          <a:bodyPr/>
          <a:lstStyle/>
          <a:p>
            <a:pPr algn="ctr" eaLnBrk="1" hangingPunct="1"/>
            <a:r>
              <a:rPr lang="en-US" b="1">
                <a:solidFill>
                  <a:srgbClr val="FFFF99"/>
                </a:solidFill>
              </a:rPr>
              <a:t>The Spanish Armada</a:t>
            </a:r>
          </a:p>
        </p:txBody>
      </p:sp>
      <p:pic>
        <p:nvPicPr>
          <p:cNvPr id="193547" name="Picture 11"/>
          <p:cNvPicPr>
            <a:picLocks noChangeAspect="1" noChangeArrowheads="1"/>
          </p:cNvPicPr>
          <p:nvPr/>
        </p:nvPicPr>
        <p:blipFill>
          <a:blip r:embed="rId4" cstate="print"/>
          <a:srcRect/>
          <a:stretch>
            <a:fillRect/>
          </a:stretch>
        </p:blipFill>
        <p:spPr bwMode="auto">
          <a:xfrm>
            <a:off x="2457450" y="1752600"/>
            <a:ext cx="133350" cy="74613"/>
          </a:xfrm>
          <a:prstGeom prst="rect">
            <a:avLst/>
          </a:prstGeom>
          <a:noFill/>
        </p:spPr>
      </p:pic>
      <p:pic>
        <p:nvPicPr>
          <p:cNvPr id="193550" name="Picture 14">
            <a:hlinkClick r:id="" action="ppaction://hlinkshowjump?jump=previousslide"/>
          </p:cNvPr>
          <p:cNvPicPr>
            <a:picLocks noChangeAspect="1" noChangeArrowheads="1"/>
          </p:cNvPicPr>
          <p:nvPr/>
        </p:nvPicPr>
        <p:blipFill>
          <a:blip r:embed="rId5" cstate="print"/>
          <a:srcRect/>
          <a:stretch>
            <a:fillRect/>
          </a:stretch>
        </p:blipFill>
        <p:spPr bwMode="auto">
          <a:xfrm>
            <a:off x="7907338" y="5522913"/>
            <a:ext cx="796925" cy="420687"/>
          </a:xfrm>
          <a:prstGeom prst="rect">
            <a:avLst/>
          </a:prstGeom>
          <a:noFill/>
        </p:spPr>
      </p:pic>
      <p:sp>
        <p:nvSpPr>
          <p:cNvPr id="193553" name="Text Box 17"/>
          <p:cNvSpPr txBox="1">
            <a:spLocks noChangeArrowheads="1"/>
          </p:cNvSpPr>
          <p:nvPr/>
        </p:nvSpPr>
        <p:spPr bwMode="auto">
          <a:xfrm>
            <a:off x="609600" y="3048000"/>
            <a:ext cx="7543800" cy="822325"/>
          </a:xfrm>
          <a:prstGeom prst="rect">
            <a:avLst/>
          </a:prstGeom>
          <a:noFill/>
          <a:ln w="9525">
            <a:noFill/>
            <a:miter lim="800000"/>
            <a:headEnd/>
            <a:tailEnd/>
          </a:ln>
          <a:effectLst/>
        </p:spPr>
        <p:txBody>
          <a:bodyPr>
            <a:spAutoFit/>
          </a:bodyPr>
          <a:lstStyle/>
          <a:p>
            <a:pPr marL="347663" indent="-347663">
              <a:spcBef>
                <a:spcPct val="30000"/>
              </a:spcBef>
              <a:buFontTx/>
              <a:buChar char="•"/>
            </a:pPr>
            <a:r>
              <a:rPr lang="en-US" sz="2400">
                <a:solidFill>
                  <a:srgbClr val="FFFF99"/>
                </a:solidFill>
              </a:rPr>
              <a:t>Heavy winds wrecked Spanish ships off the coast of Ireland.</a:t>
            </a:r>
          </a:p>
        </p:txBody>
      </p:sp>
      <p:pic>
        <p:nvPicPr>
          <p:cNvPr id="193554" name="Picture 18"/>
          <p:cNvPicPr>
            <a:picLocks noChangeAspect="1" noChangeArrowheads="1"/>
          </p:cNvPicPr>
          <p:nvPr/>
        </p:nvPicPr>
        <p:blipFill>
          <a:blip r:embed="rId6" cstate="print"/>
          <a:srcRect/>
          <a:stretch>
            <a:fillRect/>
          </a:stretch>
        </p:blipFill>
        <p:spPr bwMode="auto">
          <a:xfrm>
            <a:off x="5638800" y="2654300"/>
            <a:ext cx="133350" cy="88900"/>
          </a:xfrm>
          <a:prstGeom prst="rect">
            <a:avLst/>
          </a:prstGeom>
          <a:noFill/>
        </p:spPr>
      </p:pic>
      <p:sp>
        <p:nvSpPr>
          <p:cNvPr id="193555" name="AutoShape 19">
            <a:hlinkClick r:id="" action="ppaction://noaction" highlightClick="1"/>
          </p:cNvPr>
          <p:cNvSpPr>
            <a:spLocks noChangeArrowheads="1"/>
          </p:cNvSpPr>
          <p:nvPr/>
        </p:nvSpPr>
        <p:spPr bwMode="auto">
          <a:xfrm>
            <a:off x="5867400" y="5943600"/>
            <a:ext cx="2514600" cy="914400"/>
          </a:xfrm>
          <a:prstGeom prst="actionButtonBlank">
            <a:avLst/>
          </a:prstGeom>
          <a:noFill/>
          <a:ln w="9525">
            <a:no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3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93552"/>
                                        </p:tgtEl>
                                        <p:attrNameLst>
                                          <p:attrName>style.visibility</p:attrName>
                                        </p:attrNameLst>
                                      </p:cBhvr>
                                      <p:to>
                                        <p:strVal val="visible"/>
                                      </p:to>
                                    </p:set>
                                    <p:animEffect transition="in" filter="slide(fromBottom)">
                                      <p:cBhvr>
                                        <p:cTn id="11" dur="500"/>
                                        <p:tgtEl>
                                          <p:spTgt spid="193552"/>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935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93553"/>
                                        </p:tgtEl>
                                        <p:attrNameLst>
                                          <p:attrName>style.visibility</p:attrName>
                                        </p:attrNameLst>
                                      </p:cBhvr>
                                      <p:to>
                                        <p:strVal val="visible"/>
                                      </p:to>
                                    </p:set>
                                    <p:animEffect transition="in" filter="slide(fromBottom)">
                                      <p:cBhvr>
                                        <p:cTn id="19" dur="500"/>
                                        <p:tgtEl>
                                          <p:spTgt spid="19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52" grpId="0"/>
      <p:bldP spid="19355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9" name="Rectangle 9"/>
          <p:cNvSpPr>
            <a:spLocks noChangeArrowheads="1"/>
          </p:cNvSpPr>
          <p:nvPr/>
        </p:nvSpPr>
        <p:spPr bwMode="auto">
          <a:xfrm>
            <a:off x="533400" y="1600200"/>
            <a:ext cx="3962400" cy="1552575"/>
          </a:xfrm>
          <a:prstGeom prst="rect">
            <a:avLst/>
          </a:prstGeom>
          <a:noFill/>
          <a:ln w="9525">
            <a:noFill/>
            <a:miter lim="800000"/>
            <a:headEnd/>
            <a:tailEnd/>
          </a:ln>
          <a:effectLst/>
        </p:spPr>
        <p:txBody>
          <a:bodyPr>
            <a:spAutoFit/>
          </a:bodyPr>
          <a:lstStyle/>
          <a:p>
            <a:pPr marL="231775" indent="-231775">
              <a:lnSpc>
                <a:spcPct val="120000"/>
              </a:lnSpc>
              <a:buFontTx/>
              <a:buChar char="•"/>
            </a:pPr>
            <a:r>
              <a:rPr lang="en-US" sz="2000">
                <a:solidFill>
                  <a:schemeClr val="hlink"/>
                </a:solidFill>
              </a:rPr>
              <a:t>benevolent but uninspiring ruler </a:t>
            </a:r>
          </a:p>
          <a:p>
            <a:pPr marL="231775" indent="-231775">
              <a:lnSpc>
                <a:spcPct val="120000"/>
              </a:lnSpc>
              <a:buFontTx/>
              <a:buChar char="•"/>
            </a:pPr>
            <a:r>
              <a:rPr lang="en-US" sz="2000">
                <a:solidFill>
                  <a:schemeClr val="hlink"/>
                </a:solidFill>
              </a:rPr>
              <a:t>patron of the arts</a:t>
            </a:r>
          </a:p>
          <a:p>
            <a:pPr marL="231775" indent="-231775">
              <a:lnSpc>
                <a:spcPct val="120000"/>
              </a:lnSpc>
              <a:buFontTx/>
              <a:buChar char="•"/>
            </a:pPr>
            <a:r>
              <a:rPr lang="en-US" sz="2000">
                <a:solidFill>
                  <a:schemeClr val="hlink"/>
                </a:solidFill>
                <a:hlinkClick r:id="rId3" action="ppaction://hlinksldjump"/>
              </a:rPr>
              <a:t>spendthrift</a:t>
            </a:r>
            <a:endParaRPr lang="en-US" sz="2000">
              <a:solidFill>
                <a:schemeClr val="hlink"/>
              </a:solidFill>
            </a:endParaRPr>
          </a:p>
        </p:txBody>
      </p:sp>
      <p:sp>
        <p:nvSpPr>
          <p:cNvPr id="189443" name="Rectangle 3"/>
          <p:cNvSpPr>
            <a:spLocks noChangeArrowheads="1"/>
          </p:cNvSpPr>
          <p:nvPr/>
        </p:nvSpPr>
        <p:spPr bwMode="auto">
          <a:xfrm>
            <a:off x="609600" y="3886200"/>
            <a:ext cx="3886200" cy="1552575"/>
          </a:xfrm>
          <a:prstGeom prst="rect">
            <a:avLst/>
          </a:prstGeom>
          <a:noFill/>
          <a:ln w="9525">
            <a:noFill/>
            <a:miter lim="800000"/>
            <a:headEnd/>
            <a:tailEnd/>
          </a:ln>
          <a:effectLst/>
        </p:spPr>
        <p:txBody>
          <a:bodyPr>
            <a:spAutoFit/>
          </a:bodyPr>
          <a:lstStyle/>
          <a:p>
            <a:pPr marL="231775" indent="-231775">
              <a:lnSpc>
                <a:spcPct val="120000"/>
              </a:lnSpc>
              <a:buFontTx/>
              <a:buChar char="•"/>
            </a:pPr>
            <a:r>
              <a:rPr lang="en-US" sz="2000">
                <a:solidFill>
                  <a:schemeClr val="hlink"/>
                </a:solidFill>
              </a:rPr>
              <a:t>remote, autocratic, </a:t>
            </a:r>
            <a:br>
              <a:rPr lang="en-US" sz="2000">
                <a:solidFill>
                  <a:schemeClr val="hlink"/>
                </a:solidFill>
              </a:rPr>
            </a:br>
            <a:r>
              <a:rPr lang="en-US" sz="2000">
                <a:solidFill>
                  <a:schemeClr val="hlink"/>
                </a:solidFill>
              </a:rPr>
              <a:t>self-destructive</a:t>
            </a:r>
          </a:p>
          <a:p>
            <a:pPr marL="231775" indent="-231775">
              <a:lnSpc>
                <a:spcPct val="120000"/>
              </a:lnSpc>
              <a:buFontTx/>
              <a:buChar char="•"/>
            </a:pPr>
            <a:r>
              <a:rPr lang="en-US" sz="2000">
                <a:solidFill>
                  <a:schemeClr val="hlink"/>
                </a:solidFill>
              </a:rPr>
              <a:t>beheaded by powerful subjects</a:t>
            </a:r>
          </a:p>
        </p:txBody>
      </p:sp>
      <p:sp>
        <p:nvSpPr>
          <p:cNvPr id="189444" name="Rectangle 4"/>
          <p:cNvSpPr>
            <a:spLocks noChangeArrowheads="1"/>
          </p:cNvSpPr>
          <p:nvPr/>
        </p:nvSpPr>
        <p:spPr bwMode="auto">
          <a:xfrm>
            <a:off x="301625" y="382588"/>
            <a:ext cx="8537575" cy="685800"/>
          </a:xfrm>
          <a:prstGeom prst="rect">
            <a:avLst/>
          </a:prstGeom>
          <a:noFill/>
          <a:ln w="9525">
            <a:noFill/>
            <a:miter lim="800000"/>
            <a:headEnd/>
            <a:tailEnd/>
          </a:ln>
        </p:spPr>
        <p:txBody>
          <a:bodyPr/>
          <a:lstStyle/>
          <a:p>
            <a:pPr algn="ctr" eaLnBrk="1" hangingPunct="1"/>
            <a:r>
              <a:rPr lang="en-US" b="1">
                <a:solidFill>
                  <a:srgbClr val="FFFF99"/>
                </a:solidFill>
              </a:rPr>
              <a:t>Decline of the Renaissance</a:t>
            </a:r>
          </a:p>
        </p:txBody>
      </p:sp>
      <p:pic>
        <p:nvPicPr>
          <p:cNvPr id="189446" name="Picture 6"/>
          <p:cNvPicPr>
            <a:picLocks noChangeAspect="1" noChangeArrowheads="1"/>
          </p:cNvPicPr>
          <p:nvPr/>
        </p:nvPicPr>
        <p:blipFill>
          <a:blip r:embed="rId4" cstate="print"/>
          <a:srcRect/>
          <a:stretch>
            <a:fillRect/>
          </a:stretch>
        </p:blipFill>
        <p:spPr bwMode="auto">
          <a:xfrm>
            <a:off x="2438400" y="2971800"/>
            <a:ext cx="133350" cy="88900"/>
          </a:xfrm>
          <a:prstGeom prst="rect">
            <a:avLst/>
          </a:prstGeom>
          <a:noFill/>
        </p:spPr>
      </p:pic>
      <p:pic>
        <p:nvPicPr>
          <p:cNvPr id="189447" name="Picture 7"/>
          <p:cNvPicPr>
            <a:picLocks noChangeAspect="1" noChangeArrowheads="1"/>
          </p:cNvPicPr>
          <p:nvPr/>
        </p:nvPicPr>
        <p:blipFill>
          <a:blip r:embed="rId4" cstate="print"/>
          <a:srcRect/>
          <a:stretch>
            <a:fillRect/>
          </a:stretch>
        </p:blipFill>
        <p:spPr bwMode="auto">
          <a:xfrm>
            <a:off x="2133600" y="5181600"/>
            <a:ext cx="133350" cy="88900"/>
          </a:xfrm>
          <a:prstGeom prst="rect">
            <a:avLst/>
          </a:prstGeom>
          <a:noFill/>
        </p:spPr>
      </p:pic>
      <p:sp>
        <p:nvSpPr>
          <p:cNvPr id="189450" name="Rectangle 10"/>
          <p:cNvSpPr>
            <a:spLocks noChangeArrowheads="1"/>
          </p:cNvSpPr>
          <p:nvPr/>
        </p:nvSpPr>
        <p:spPr bwMode="auto">
          <a:xfrm>
            <a:off x="609600" y="1143000"/>
            <a:ext cx="3657600" cy="396875"/>
          </a:xfrm>
          <a:prstGeom prst="rect">
            <a:avLst/>
          </a:prstGeom>
          <a:solidFill>
            <a:schemeClr val="hlink"/>
          </a:solidFill>
          <a:ln w="9525">
            <a:noFill/>
            <a:miter lim="800000"/>
            <a:headEnd/>
            <a:tailEnd/>
          </a:ln>
          <a:effectLst/>
        </p:spPr>
        <p:txBody>
          <a:bodyPr>
            <a:spAutoFit/>
          </a:bodyPr>
          <a:lstStyle/>
          <a:p>
            <a:r>
              <a:rPr lang="en-US" sz="2000" b="1">
                <a:solidFill>
                  <a:srgbClr val="003300"/>
                </a:solidFill>
              </a:rPr>
              <a:t>James I (r. 1603–1625)</a:t>
            </a:r>
          </a:p>
        </p:txBody>
      </p:sp>
      <p:sp>
        <p:nvSpPr>
          <p:cNvPr id="189451" name="Rectangle 11"/>
          <p:cNvSpPr>
            <a:spLocks noChangeArrowheads="1"/>
          </p:cNvSpPr>
          <p:nvPr/>
        </p:nvSpPr>
        <p:spPr bwMode="auto">
          <a:xfrm>
            <a:off x="609600" y="3429000"/>
            <a:ext cx="3810000" cy="396875"/>
          </a:xfrm>
          <a:prstGeom prst="rect">
            <a:avLst/>
          </a:prstGeom>
          <a:solidFill>
            <a:schemeClr val="hlink"/>
          </a:solidFill>
          <a:ln w="9525">
            <a:noFill/>
            <a:miter lim="800000"/>
            <a:headEnd/>
            <a:tailEnd/>
          </a:ln>
          <a:effectLst/>
        </p:spPr>
        <p:txBody>
          <a:bodyPr>
            <a:spAutoFit/>
          </a:bodyPr>
          <a:lstStyle/>
          <a:p>
            <a:pPr>
              <a:spcBef>
                <a:spcPct val="30000"/>
              </a:spcBef>
            </a:pPr>
            <a:r>
              <a:rPr lang="en-US" sz="2000" b="1">
                <a:solidFill>
                  <a:srgbClr val="003300"/>
                </a:solidFill>
              </a:rPr>
              <a:t>Charles I (r. 1625–1649)</a:t>
            </a:r>
          </a:p>
        </p:txBody>
      </p:sp>
      <p:sp>
        <p:nvSpPr>
          <p:cNvPr id="189452" name="Rectangle 12"/>
          <p:cNvSpPr>
            <a:spLocks noChangeArrowheads="1"/>
          </p:cNvSpPr>
          <p:nvPr/>
        </p:nvSpPr>
        <p:spPr bwMode="auto">
          <a:xfrm>
            <a:off x="4953000" y="1143000"/>
            <a:ext cx="3657600" cy="396875"/>
          </a:xfrm>
          <a:prstGeom prst="rect">
            <a:avLst/>
          </a:prstGeom>
          <a:solidFill>
            <a:schemeClr val="hlink"/>
          </a:solidFill>
          <a:ln w="9525">
            <a:noFill/>
            <a:miter lim="800000"/>
            <a:headEnd/>
            <a:tailEnd/>
          </a:ln>
          <a:effectLst/>
        </p:spPr>
        <p:txBody>
          <a:bodyPr>
            <a:spAutoFit/>
          </a:bodyPr>
          <a:lstStyle/>
          <a:p>
            <a:pPr>
              <a:spcBef>
                <a:spcPct val="30000"/>
              </a:spcBef>
            </a:pPr>
            <a:r>
              <a:rPr lang="en-US" sz="2000" b="1">
                <a:solidFill>
                  <a:srgbClr val="003300"/>
                </a:solidFill>
              </a:rPr>
              <a:t>1649–1660</a:t>
            </a:r>
          </a:p>
        </p:txBody>
      </p:sp>
      <p:sp>
        <p:nvSpPr>
          <p:cNvPr id="189453" name="Rectangle 13"/>
          <p:cNvSpPr>
            <a:spLocks noChangeArrowheads="1"/>
          </p:cNvSpPr>
          <p:nvPr/>
        </p:nvSpPr>
        <p:spPr bwMode="auto">
          <a:xfrm>
            <a:off x="4953000" y="1600200"/>
            <a:ext cx="3810000" cy="1552575"/>
          </a:xfrm>
          <a:prstGeom prst="rect">
            <a:avLst/>
          </a:prstGeom>
          <a:noFill/>
          <a:ln w="9525">
            <a:noFill/>
            <a:miter lim="800000"/>
            <a:headEnd/>
            <a:tailEnd/>
          </a:ln>
          <a:effectLst/>
        </p:spPr>
        <p:txBody>
          <a:bodyPr>
            <a:spAutoFit/>
          </a:bodyPr>
          <a:lstStyle/>
          <a:p>
            <a:pPr marL="231775" indent="-231775">
              <a:lnSpc>
                <a:spcPct val="120000"/>
              </a:lnSpc>
              <a:buFontTx/>
              <a:buChar char="•"/>
            </a:pPr>
            <a:r>
              <a:rPr lang="en-US" sz="2000">
                <a:solidFill>
                  <a:schemeClr val="hlink"/>
                </a:solidFill>
              </a:rPr>
              <a:t>England ruled by Parliament and by the Puritan dictator Oliver Cromwell</a:t>
            </a:r>
          </a:p>
        </p:txBody>
      </p:sp>
      <p:sp>
        <p:nvSpPr>
          <p:cNvPr id="189461" name="Text Box 21"/>
          <p:cNvSpPr txBox="1">
            <a:spLocks noChangeArrowheads="1"/>
          </p:cNvSpPr>
          <p:nvPr/>
        </p:nvSpPr>
        <p:spPr bwMode="auto">
          <a:xfrm>
            <a:off x="4876800" y="3886200"/>
            <a:ext cx="3733800" cy="1644650"/>
          </a:xfrm>
          <a:prstGeom prst="rect">
            <a:avLst/>
          </a:prstGeom>
          <a:noFill/>
          <a:ln w="9525">
            <a:noFill/>
            <a:miter lim="800000"/>
            <a:headEnd/>
            <a:tailEnd/>
          </a:ln>
          <a:effectLst/>
        </p:spPr>
        <p:txBody>
          <a:bodyPr>
            <a:spAutoFit/>
          </a:bodyPr>
          <a:lstStyle/>
          <a:p>
            <a:pPr marL="347663" indent="-347663">
              <a:lnSpc>
                <a:spcPct val="120000"/>
              </a:lnSpc>
              <a:spcBef>
                <a:spcPct val="30000"/>
              </a:spcBef>
              <a:buFontTx/>
              <a:buChar char="•"/>
            </a:pPr>
            <a:r>
              <a:rPr lang="en-US" sz="2000">
                <a:solidFill>
                  <a:schemeClr val="hlink"/>
                </a:solidFill>
              </a:rPr>
              <a:t>Renaissance values gradually erode </a:t>
            </a:r>
          </a:p>
          <a:p>
            <a:pPr marL="347663" indent="-347663">
              <a:lnSpc>
                <a:spcPct val="120000"/>
              </a:lnSpc>
              <a:spcBef>
                <a:spcPct val="30000"/>
              </a:spcBef>
              <a:buFontTx/>
              <a:buChar char="•"/>
            </a:pPr>
            <a:r>
              <a:rPr lang="en-US" sz="2000">
                <a:solidFill>
                  <a:schemeClr val="hlink"/>
                </a:solidFill>
              </a:rPr>
              <a:t>Renaissance energies gradually give out</a:t>
            </a:r>
            <a:endParaRPr lang="en-US" sz="2000">
              <a:solidFill>
                <a:srgbClr val="FFFF99"/>
              </a:solidFill>
            </a:endParaRPr>
          </a:p>
        </p:txBody>
      </p:sp>
      <p:sp>
        <p:nvSpPr>
          <p:cNvPr id="189463" name="Rectangle 23"/>
          <p:cNvSpPr>
            <a:spLocks noChangeArrowheads="1"/>
          </p:cNvSpPr>
          <p:nvPr/>
        </p:nvSpPr>
        <p:spPr bwMode="auto">
          <a:xfrm>
            <a:off x="4953000" y="3429000"/>
            <a:ext cx="3657600" cy="396875"/>
          </a:xfrm>
          <a:prstGeom prst="rect">
            <a:avLst/>
          </a:prstGeom>
          <a:solidFill>
            <a:schemeClr val="hlink"/>
          </a:solidFill>
          <a:ln w="9525">
            <a:noFill/>
            <a:miter lim="800000"/>
            <a:headEnd/>
            <a:tailEnd/>
          </a:ln>
          <a:effectLst/>
        </p:spPr>
        <p:txBody>
          <a:bodyPr>
            <a:spAutoFit/>
          </a:bodyPr>
          <a:lstStyle/>
          <a:p>
            <a:pPr>
              <a:spcBef>
                <a:spcPct val="30000"/>
              </a:spcBef>
            </a:pPr>
            <a:r>
              <a:rPr lang="en-US" sz="2000" b="1">
                <a:solidFill>
                  <a:srgbClr val="003300"/>
                </a:solidFill>
              </a:rPr>
              <a:t>During this time . . .</a:t>
            </a:r>
          </a:p>
        </p:txBody>
      </p:sp>
      <p:pic>
        <p:nvPicPr>
          <p:cNvPr id="189464" name="Picture 24"/>
          <p:cNvPicPr>
            <a:picLocks noChangeAspect="1" noChangeArrowheads="1"/>
          </p:cNvPicPr>
          <p:nvPr/>
        </p:nvPicPr>
        <p:blipFill>
          <a:blip r:embed="rId4" cstate="print"/>
          <a:srcRect/>
          <a:stretch>
            <a:fillRect/>
          </a:stretch>
        </p:blipFill>
        <p:spPr bwMode="auto">
          <a:xfrm>
            <a:off x="6553200" y="2971800"/>
            <a:ext cx="133350" cy="88900"/>
          </a:xfrm>
          <a:prstGeom prst="rect">
            <a:avLst/>
          </a:prstGeom>
          <a:noFill/>
        </p:spPr>
      </p:pic>
      <p:sp>
        <p:nvSpPr>
          <p:cNvPr id="189466" name="AutoShape 26">
            <a:hlinkClick r:id="rId5" action="ppaction://hlinksldjump" highlightClick="1"/>
          </p:cNvPr>
          <p:cNvSpPr>
            <a:spLocks noChangeArrowheads="1"/>
          </p:cNvSpPr>
          <p:nvPr/>
        </p:nvSpPr>
        <p:spPr bwMode="auto">
          <a:xfrm>
            <a:off x="6881813" y="6019800"/>
            <a:ext cx="685800" cy="838200"/>
          </a:xfrm>
          <a:prstGeom prst="actionButtonBlank">
            <a:avLst/>
          </a:prstGeom>
          <a:noFill/>
          <a:ln w="9525">
            <a:noFill/>
            <a:miter lim="800000"/>
            <a:headEnd/>
            <a:tailEnd/>
          </a:ln>
          <a:effectLst/>
        </p:spPr>
        <p:txBody>
          <a:bodyPr wrap="none" anchor="ctr"/>
          <a:lstStyle/>
          <a:p>
            <a:endParaRPr lang="en-US"/>
          </a:p>
        </p:txBody>
      </p:sp>
      <p:sp>
        <p:nvSpPr>
          <p:cNvPr id="189470" name="AutoShape 30">
            <a:hlinkClick r:id="rId6" action="ppaction://hlinksldjump" highlightClick="1"/>
          </p:cNvPr>
          <p:cNvSpPr>
            <a:spLocks noChangeArrowheads="1"/>
          </p:cNvSpPr>
          <p:nvPr/>
        </p:nvSpPr>
        <p:spPr bwMode="auto">
          <a:xfrm>
            <a:off x="6172200" y="6032500"/>
            <a:ext cx="673100" cy="825500"/>
          </a:xfrm>
          <a:prstGeom prst="actionButtonBlank">
            <a:avLst/>
          </a:prstGeom>
          <a:noFill/>
          <a:ln w="9525">
            <a:noFill/>
            <a:miter lim="800000"/>
            <a:headEnd/>
            <a:tailEnd/>
          </a:ln>
          <a:effectLst/>
        </p:spPr>
        <p:txBody>
          <a:bodyPr wrap="none" anchor="ctr"/>
          <a:lstStyle/>
          <a:p>
            <a:endParaRPr lang="en-US"/>
          </a:p>
        </p:txBody>
      </p:sp>
      <p:pic>
        <p:nvPicPr>
          <p:cNvPr id="189471" name="Picture 31">
            <a:hlinkClick r:id="rId7" action="ppaction://hlinksldjump"/>
          </p:cNvPr>
          <p:cNvPicPr>
            <a:picLocks noChangeAspect="1" noChangeArrowheads="1"/>
          </p:cNvPicPr>
          <p:nvPr/>
        </p:nvPicPr>
        <p:blipFill>
          <a:blip r:embed="rId8" cstate="print"/>
          <a:srcRect/>
          <a:stretch>
            <a:fillRect/>
          </a:stretch>
        </p:blipFill>
        <p:spPr bwMode="auto">
          <a:xfrm>
            <a:off x="336550" y="6096000"/>
            <a:ext cx="2178050" cy="42068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89450"/>
                                        </p:tgtEl>
                                        <p:attrNameLst>
                                          <p:attrName>style.visibility</p:attrName>
                                        </p:attrNameLst>
                                      </p:cBhvr>
                                      <p:to>
                                        <p:strVal val="visible"/>
                                      </p:to>
                                    </p:set>
                                    <p:animEffect transition="in" filter="barn(outVertical)">
                                      <p:cBhvr>
                                        <p:cTn id="7" dur="500"/>
                                        <p:tgtEl>
                                          <p:spTgt spid="189450"/>
                                        </p:tgtEl>
                                      </p:cBhvr>
                                    </p:animEffect>
                                  </p:childTnLst>
                                </p:cTn>
                              </p:par>
                            </p:childTnLst>
                          </p:cTn>
                        </p:par>
                        <p:par>
                          <p:cTn id="8" fill="hold">
                            <p:stCondLst>
                              <p:cond delay="500"/>
                            </p:stCondLst>
                            <p:childTnLst>
                              <p:par>
                                <p:cTn id="9" presetID="12" presetClass="entr" presetSubtype="4" fill="hold" grpId="0" nodeType="afterEffect">
                                  <p:stCondLst>
                                    <p:cond delay="1000"/>
                                  </p:stCondLst>
                                  <p:childTnLst>
                                    <p:set>
                                      <p:cBhvr>
                                        <p:cTn id="10" dur="1" fill="hold">
                                          <p:stCondLst>
                                            <p:cond delay="0"/>
                                          </p:stCondLst>
                                        </p:cTn>
                                        <p:tgtEl>
                                          <p:spTgt spid="189449"/>
                                        </p:tgtEl>
                                        <p:attrNameLst>
                                          <p:attrName>style.visibility</p:attrName>
                                        </p:attrNameLst>
                                      </p:cBhvr>
                                      <p:to>
                                        <p:strVal val="visible"/>
                                      </p:to>
                                    </p:set>
                                    <p:animEffect transition="in" filter="slide(fromBottom)">
                                      <p:cBhvr>
                                        <p:cTn id="11" dur="500"/>
                                        <p:tgtEl>
                                          <p:spTgt spid="189449"/>
                                        </p:tgtEl>
                                      </p:cBhvr>
                                    </p:animEffec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1894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89451"/>
                                        </p:tgtEl>
                                        <p:attrNameLst>
                                          <p:attrName>style.visibility</p:attrName>
                                        </p:attrNameLst>
                                      </p:cBhvr>
                                      <p:to>
                                        <p:strVal val="visible"/>
                                      </p:to>
                                    </p:set>
                                    <p:animEffect transition="in" filter="barn(outVertical)">
                                      <p:cBhvr>
                                        <p:cTn id="19" dur="500"/>
                                        <p:tgtEl>
                                          <p:spTgt spid="189451"/>
                                        </p:tgtEl>
                                      </p:cBhvr>
                                    </p:animEffect>
                                  </p:childTnLst>
                                </p:cTn>
                              </p:par>
                            </p:childTnLst>
                          </p:cTn>
                        </p:par>
                        <p:par>
                          <p:cTn id="20" fill="hold">
                            <p:stCondLst>
                              <p:cond delay="500"/>
                            </p:stCondLst>
                            <p:childTnLst>
                              <p:par>
                                <p:cTn id="21" presetID="12" presetClass="entr" presetSubtype="4" fill="hold" grpId="0" nodeType="afterEffect">
                                  <p:stCondLst>
                                    <p:cond delay="1000"/>
                                  </p:stCondLst>
                                  <p:childTnLst>
                                    <p:set>
                                      <p:cBhvr>
                                        <p:cTn id="22" dur="1" fill="hold">
                                          <p:stCondLst>
                                            <p:cond delay="0"/>
                                          </p:stCondLst>
                                        </p:cTn>
                                        <p:tgtEl>
                                          <p:spTgt spid="189443"/>
                                        </p:tgtEl>
                                        <p:attrNameLst>
                                          <p:attrName>style.visibility</p:attrName>
                                        </p:attrNameLst>
                                      </p:cBhvr>
                                      <p:to>
                                        <p:strVal val="visible"/>
                                      </p:to>
                                    </p:set>
                                    <p:animEffect transition="in" filter="slide(fromBottom)">
                                      <p:cBhvr>
                                        <p:cTn id="23" dur="500"/>
                                        <p:tgtEl>
                                          <p:spTgt spid="189443"/>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894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89452"/>
                                        </p:tgtEl>
                                        <p:attrNameLst>
                                          <p:attrName>style.visibility</p:attrName>
                                        </p:attrNameLst>
                                      </p:cBhvr>
                                      <p:to>
                                        <p:strVal val="visible"/>
                                      </p:to>
                                    </p:set>
                                    <p:animEffect transition="in" filter="barn(outVertical)">
                                      <p:cBhvr>
                                        <p:cTn id="31" dur="500"/>
                                        <p:tgtEl>
                                          <p:spTgt spid="189452"/>
                                        </p:tgtEl>
                                      </p:cBhvr>
                                    </p:animEffect>
                                  </p:childTnLst>
                                </p:cTn>
                              </p:par>
                            </p:childTnLst>
                          </p:cTn>
                        </p:par>
                        <p:par>
                          <p:cTn id="32" fill="hold">
                            <p:stCondLst>
                              <p:cond delay="500"/>
                            </p:stCondLst>
                            <p:childTnLst>
                              <p:par>
                                <p:cTn id="33" presetID="12" presetClass="entr" presetSubtype="4" fill="hold" grpId="0" nodeType="afterEffect">
                                  <p:stCondLst>
                                    <p:cond delay="1000"/>
                                  </p:stCondLst>
                                  <p:childTnLst>
                                    <p:set>
                                      <p:cBhvr>
                                        <p:cTn id="34" dur="1" fill="hold">
                                          <p:stCondLst>
                                            <p:cond delay="0"/>
                                          </p:stCondLst>
                                        </p:cTn>
                                        <p:tgtEl>
                                          <p:spTgt spid="189453"/>
                                        </p:tgtEl>
                                        <p:attrNameLst>
                                          <p:attrName>style.visibility</p:attrName>
                                        </p:attrNameLst>
                                      </p:cBhvr>
                                      <p:to>
                                        <p:strVal val="visible"/>
                                      </p:to>
                                    </p:set>
                                    <p:animEffect transition="in" filter="slide(fromBottom)">
                                      <p:cBhvr>
                                        <p:cTn id="35" dur="500"/>
                                        <p:tgtEl>
                                          <p:spTgt spid="189453"/>
                                        </p:tgtEl>
                                      </p:cBhvr>
                                    </p:animEffect>
                                  </p:childTnLst>
                                </p:cTn>
                              </p:par>
                            </p:childTnLst>
                          </p:cTn>
                        </p:par>
                        <p:par>
                          <p:cTn id="36" fill="hold">
                            <p:stCondLst>
                              <p:cond delay="2000"/>
                            </p:stCondLst>
                            <p:childTnLst>
                              <p:par>
                                <p:cTn id="37" presetID="1" presetClass="entr" presetSubtype="0" fill="hold" nodeType="afterEffect">
                                  <p:stCondLst>
                                    <p:cond delay="0"/>
                                  </p:stCondLst>
                                  <p:childTnLst>
                                    <p:set>
                                      <p:cBhvr>
                                        <p:cTn id="38" dur="1" fill="hold">
                                          <p:stCondLst>
                                            <p:cond delay="0"/>
                                          </p:stCondLst>
                                        </p:cTn>
                                        <p:tgtEl>
                                          <p:spTgt spid="1894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89463"/>
                                        </p:tgtEl>
                                        <p:attrNameLst>
                                          <p:attrName>style.visibility</p:attrName>
                                        </p:attrNameLst>
                                      </p:cBhvr>
                                      <p:to>
                                        <p:strVal val="visible"/>
                                      </p:to>
                                    </p:set>
                                    <p:animEffect transition="in" filter="barn(outVertical)">
                                      <p:cBhvr>
                                        <p:cTn id="43" dur="500"/>
                                        <p:tgtEl>
                                          <p:spTgt spid="189463"/>
                                        </p:tgtEl>
                                      </p:cBhvr>
                                    </p:animEffect>
                                  </p:childTnLst>
                                </p:cTn>
                              </p:par>
                            </p:childTnLst>
                          </p:cTn>
                        </p:par>
                        <p:par>
                          <p:cTn id="44" fill="hold">
                            <p:stCondLst>
                              <p:cond delay="500"/>
                            </p:stCondLst>
                            <p:childTnLst>
                              <p:par>
                                <p:cTn id="45" presetID="12" presetClass="entr" presetSubtype="4" fill="hold" grpId="0" nodeType="afterEffect">
                                  <p:stCondLst>
                                    <p:cond delay="1000"/>
                                  </p:stCondLst>
                                  <p:childTnLst>
                                    <p:set>
                                      <p:cBhvr>
                                        <p:cTn id="46" dur="1" fill="hold">
                                          <p:stCondLst>
                                            <p:cond delay="0"/>
                                          </p:stCondLst>
                                        </p:cTn>
                                        <p:tgtEl>
                                          <p:spTgt spid="189461"/>
                                        </p:tgtEl>
                                        <p:attrNameLst>
                                          <p:attrName>style.visibility</p:attrName>
                                        </p:attrNameLst>
                                      </p:cBhvr>
                                      <p:to>
                                        <p:strVal val="visible"/>
                                      </p:to>
                                    </p:set>
                                    <p:animEffect transition="in" filter="slide(fromBottom)">
                                      <p:cBhvr>
                                        <p:cTn id="47" dur="500"/>
                                        <p:tgtEl>
                                          <p:spTgt spid="189461"/>
                                        </p:tgtEl>
                                      </p:cBhvr>
                                    </p:animEffect>
                                  </p:childTnLst>
                                </p:cTn>
                              </p:par>
                            </p:childTnLst>
                          </p:cTn>
                        </p:par>
                        <p:par>
                          <p:cTn id="48" fill="hold">
                            <p:stCondLst>
                              <p:cond delay="2000"/>
                            </p:stCondLst>
                            <p:childTnLst>
                              <p:par>
                                <p:cTn id="49" presetID="1" presetClass="entr" presetSubtype="0" fill="hold" nodeType="afterEffect">
                                  <p:stCondLst>
                                    <p:cond delay="0"/>
                                  </p:stCondLst>
                                  <p:childTnLst>
                                    <p:set>
                                      <p:cBhvr>
                                        <p:cTn id="50" dur="1" fill="hold">
                                          <p:stCondLst>
                                            <p:cond delay="0"/>
                                          </p:stCondLst>
                                        </p:cTn>
                                        <p:tgtEl>
                                          <p:spTgt spid="189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9" grpId="0"/>
      <p:bldP spid="189443" grpId="0"/>
      <p:bldP spid="189450" grpId="0" animBg="1"/>
      <p:bldP spid="189451" grpId="0" animBg="1"/>
      <p:bldP spid="189452" grpId="0" animBg="1"/>
      <p:bldP spid="189453" grpId="0"/>
      <p:bldP spid="189461" grpId="0"/>
      <p:bldP spid="18946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91513" name="Picture 25">
            <a:hlinkClick r:id="" action="ppaction://hlinkshowjump?jump=previousslide"/>
          </p:cNvPr>
          <p:cNvPicPr>
            <a:picLocks noChangeAspect="1" noChangeArrowheads="1"/>
          </p:cNvPicPr>
          <p:nvPr/>
        </p:nvPicPr>
        <p:blipFill>
          <a:blip r:embed="rId4" cstate="print"/>
          <a:srcRect/>
          <a:stretch>
            <a:fillRect/>
          </a:stretch>
        </p:blipFill>
        <p:spPr bwMode="auto">
          <a:xfrm>
            <a:off x="7907338" y="5522913"/>
            <a:ext cx="796925" cy="420687"/>
          </a:xfrm>
          <a:prstGeom prst="rect">
            <a:avLst/>
          </a:prstGeom>
          <a:noFill/>
        </p:spPr>
      </p:pic>
      <p:sp>
        <p:nvSpPr>
          <p:cNvPr id="191515" name="Rectangle 27"/>
          <p:cNvSpPr>
            <a:spLocks noChangeArrowheads="1"/>
          </p:cNvSpPr>
          <p:nvPr/>
        </p:nvSpPr>
        <p:spPr bwMode="auto">
          <a:xfrm>
            <a:off x="301625" y="382588"/>
            <a:ext cx="8537575" cy="685800"/>
          </a:xfrm>
          <a:prstGeom prst="rect">
            <a:avLst/>
          </a:prstGeom>
          <a:noFill/>
          <a:ln w="9525">
            <a:noFill/>
            <a:miter lim="800000"/>
            <a:headEnd/>
            <a:tailEnd/>
          </a:ln>
        </p:spPr>
        <p:txBody>
          <a:bodyPr/>
          <a:lstStyle/>
          <a:p>
            <a:pPr algn="ctr" eaLnBrk="1" hangingPunct="1"/>
            <a:r>
              <a:rPr lang="en-US" b="1">
                <a:solidFill>
                  <a:srgbClr val="FFFF99"/>
                </a:solidFill>
              </a:rPr>
              <a:t>Decline of the Renaissance</a:t>
            </a:r>
          </a:p>
        </p:txBody>
      </p:sp>
      <p:sp>
        <p:nvSpPr>
          <p:cNvPr id="191516" name="Text Box 28"/>
          <p:cNvSpPr txBox="1">
            <a:spLocks noChangeArrowheads="1"/>
          </p:cNvSpPr>
          <p:nvPr/>
        </p:nvSpPr>
        <p:spPr bwMode="auto">
          <a:xfrm>
            <a:off x="533400" y="1524000"/>
            <a:ext cx="7483475" cy="854075"/>
          </a:xfrm>
          <a:prstGeom prst="rect">
            <a:avLst/>
          </a:prstGeom>
          <a:noFill/>
          <a:ln w="9525">
            <a:noFill/>
            <a:miter lim="800000"/>
            <a:headEnd/>
            <a:tailEnd/>
          </a:ln>
          <a:effectLst/>
        </p:spPr>
        <p:txBody>
          <a:bodyPr>
            <a:spAutoFit/>
          </a:bodyPr>
          <a:lstStyle/>
          <a:p>
            <a:r>
              <a:rPr lang="en-US" b="1">
                <a:solidFill>
                  <a:srgbClr val="FF9900"/>
                </a:solidFill>
              </a:rPr>
              <a:t>spendthrift</a:t>
            </a:r>
            <a:r>
              <a:rPr lang="en-US"/>
              <a:t> </a:t>
            </a:r>
            <a:r>
              <a:rPr lang="en-US" i="1">
                <a:solidFill>
                  <a:schemeClr val="hlink"/>
                </a:solidFill>
              </a:rPr>
              <a:t>n.</a:t>
            </a:r>
            <a:r>
              <a:rPr lang="en-US">
                <a:solidFill>
                  <a:schemeClr val="hlink"/>
                </a:solidFill>
              </a:rPr>
              <a:t> someone who is wasteful and lavish in his or her spending</a:t>
            </a:r>
          </a:p>
        </p:txBody>
      </p:sp>
      <p:sp>
        <p:nvSpPr>
          <p:cNvPr id="191517" name="AutoShape 29">
            <a:hlinkClick r:id="" action="ppaction://noaction" highlightClick="1"/>
          </p:cNvPr>
          <p:cNvSpPr>
            <a:spLocks noChangeArrowheads="1"/>
          </p:cNvSpPr>
          <p:nvPr/>
        </p:nvSpPr>
        <p:spPr bwMode="auto">
          <a:xfrm>
            <a:off x="5867400" y="5943600"/>
            <a:ext cx="2514600" cy="914400"/>
          </a:xfrm>
          <a:prstGeom prst="actionButtonBlank">
            <a:avLst/>
          </a:prstGeom>
          <a:noFill/>
          <a:ln w="9525">
            <a:no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609600" y="2971800"/>
            <a:ext cx="8077200" cy="2647950"/>
          </a:xfrm>
          <a:prstGeom prst="rect">
            <a:avLst/>
          </a:prstGeom>
          <a:noFill/>
          <a:ln w="9525">
            <a:noFill/>
            <a:miter lim="800000"/>
            <a:headEnd/>
            <a:tailEnd/>
          </a:ln>
          <a:effectLst/>
        </p:spPr>
        <p:txBody>
          <a:bodyPr>
            <a:spAutoFit/>
          </a:bodyPr>
          <a:lstStyle/>
          <a:p>
            <a:pPr>
              <a:spcBef>
                <a:spcPct val="50000"/>
              </a:spcBef>
              <a:tabLst>
                <a:tab pos="1770063" algn="l"/>
              </a:tabLst>
            </a:pPr>
            <a:r>
              <a:rPr lang="en-US" sz="2400">
                <a:solidFill>
                  <a:srgbClr val="FFFF99"/>
                </a:solidFill>
              </a:rPr>
              <a:t>_________  established the Church of England, 	  separate from the Roman Church</a:t>
            </a:r>
          </a:p>
          <a:p>
            <a:pPr>
              <a:spcBef>
                <a:spcPct val="50000"/>
              </a:spcBef>
              <a:tabLst>
                <a:tab pos="1770063" algn="l"/>
              </a:tabLst>
            </a:pPr>
            <a:r>
              <a:rPr lang="en-US" sz="2400">
                <a:solidFill>
                  <a:srgbClr val="FFFF99"/>
                </a:solidFill>
              </a:rPr>
              <a:t>_________  benevolent ruler, patron of the arts, 	  spendthrift</a:t>
            </a:r>
          </a:p>
          <a:p>
            <a:pPr>
              <a:spcBef>
                <a:spcPct val="50000"/>
              </a:spcBef>
              <a:tabLst>
                <a:tab pos="1770063" algn="l"/>
              </a:tabLst>
            </a:pPr>
            <a:r>
              <a:rPr lang="en-US" sz="2400">
                <a:solidFill>
                  <a:srgbClr val="FFFF99"/>
                </a:solidFill>
              </a:rPr>
              <a:t>_________  united England so that it could 	   	  achieve military victory over Spain</a:t>
            </a:r>
          </a:p>
        </p:txBody>
      </p:sp>
      <p:sp>
        <p:nvSpPr>
          <p:cNvPr id="163843" name="Rectangle 3"/>
          <p:cNvSpPr>
            <a:spLocks noChangeArrowheads="1"/>
          </p:cNvSpPr>
          <p:nvPr>
            <p:ph type="title"/>
          </p:nvPr>
        </p:nvSpPr>
        <p:spPr bwMode="auto">
          <a:xfrm>
            <a:off x="301625" y="382588"/>
            <a:ext cx="8537575" cy="685800"/>
          </a:xfrm>
          <a:noFill/>
          <a:ln cap="flat" algn="ctr">
            <a:miter lim="800000"/>
            <a:headEnd/>
            <a:tailEnd/>
          </a:ln>
        </p:spPr>
        <p:txBody>
          <a:bodyPr vert="horz" wrap="square" lIns="91440" tIns="45720" rIns="91440" bIns="45720" numCol="1" anchor="t" anchorCtr="0" compatLnSpc="1">
            <a:prstTxWarp prst="textNoShape">
              <a:avLst/>
            </a:prstTxWarp>
          </a:bodyPr>
          <a:lstStyle/>
          <a:p>
            <a:r>
              <a:rPr lang="en-US" sz="2500" b="1">
                <a:solidFill>
                  <a:srgbClr val="FFFF99"/>
                </a:solidFill>
              </a:rPr>
              <a:t>What Have You Learned?</a:t>
            </a:r>
          </a:p>
        </p:txBody>
      </p:sp>
      <p:sp>
        <p:nvSpPr>
          <p:cNvPr id="163844" name="Text Box 4"/>
          <p:cNvSpPr txBox="1">
            <a:spLocks noChangeArrowheads="1"/>
          </p:cNvSpPr>
          <p:nvPr/>
        </p:nvSpPr>
        <p:spPr bwMode="auto">
          <a:xfrm>
            <a:off x="533400" y="1143000"/>
            <a:ext cx="8077200" cy="822325"/>
          </a:xfrm>
          <a:prstGeom prst="rect">
            <a:avLst/>
          </a:prstGeom>
          <a:noFill/>
          <a:ln w="9525">
            <a:noFill/>
            <a:miter lim="800000"/>
            <a:headEnd/>
            <a:tailEnd/>
          </a:ln>
          <a:effectLst/>
        </p:spPr>
        <p:txBody>
          <a:bodyPr>
            <a:spAutoFit/>
          </a:bodyPr>
          <a:lstStyle/>
          <a:p>
            <a:pPr>
              <a:spcBef>
                <a:spcPct val="30000"/>
              </a:spcBef>
            </a:pPr>
            <a:r>
              <a:rPr lang="en-US" sz="2400">
                <a:solidFill>
                  <a:srgbClr val="FFFF99"/>
                </a:solidFill>
              </a:rPr>
              <a:t>Match the achievement or description to the Renaissance ruler.</a:t>
            </a:r>
          </a:p>
        </p:txBody>
      </p:sp>
      <p:sp>
        <p:nvSpPr>
          <p:cNvPr id="163845" name="Rectangle 5"/>
          <p:cNvSpPr>
            <a:spLocks noChangeArrowheads="1"/>
          </p:cNvSpPr>
          <p:nvPr/>
        </p:nvSpPr>
        <p:spPr bwMode="auto">
          <a:xfrm>
            <a:off x="609600" y="4800600"/>
            <a:ext cx="1809750" cy="457200"/>
          </a:xfrm>
          <a:prstGeom prst="rect">
            <a:avLst/>
          </a:prstGeom>
          <a:noFill/>
          <a:ln w="9525">
            <a:noFill/>
            <a:miter lim="800000"/>
            <a:headEnd/>
            <a:tailEnd/>
          </a:ln>
          <a:effectLst/>
        </p:spPr>
        <p:txBody>
          <a:bodyPr wrap="none">
            <a:spAutoFit/>
          </a:bodyPr>
          <a:lstStyle/>
          <a:p>
            <a:r>
              <a:rPr lang="en-US" sz="2400">
                <a:solidFill>
                  <a:srgbClr val="FF9900"/>
                </a:solidFill>
              </a:rPr>
              <a:t>Elizabeth I</a:t>
            </a:r>
            <a:endParaRPr lang="en-US" sz="2400">
              <a:solidFill>
                <a:srgbClr val="FFCC00"/>
              </a:solidFill>
            </a:endParaRPr>
          </a:p>
        </p:txBody>
      </p:sp>
      <p:sp>
        <p:nvSpPr>
          <p:cNvPr id="163846" name="Text Box 6"/>
          <p:cNvSpPr txBox="1">
            <a:spLocks noChangeArrowheads="1"/>
          </p:cNvSpPr>
          <p:nvPr/>
        </p:nvSpPr>
        <p:spPr bwMode="auto">
          <a:xfrm>
            <a:off x="609600" y="3886200"/>
            <a:ext cx="1600200" cy="457200"/>
          </a:xfrm>
          <a:prstGeom prst="rect">
            <a:avLst/>
          </a:prstGeom>
          <a:noFill/>
          <a:ln w="9525">
            <a:noFill/>
            <a:miter lim="800000"/>
            <a:headEnd/>
            <a:tailEnd/>
          </a:ln>
          <a:effectLst/>
        </p:spPr>
        <p:txBody>
          <a:bodyPr>
            <a:spAutoFit/>
          </a:bodyPr>
          <a:lstStyle/>
          <a:p>
            <a:r>
              <a:rPr lang="en-US" sz="2400">
                <a:solidFill>
                  <a:srgbClr val="FF9900"/>
                </a:solidFill>
              </a:rPr>
              <a:t>James I</a:t>
            </a:r>
            <a:endParaRPr lang="en-US" sz="2400">
              <a:solidFill>
                <a:srgbClr val="FFCC00"/>
              </a:solidFill>
            </a:endParaRPr>
          </a:p>
        </p:txBody>
      </p:sp>
      <p:sp>
        <p:nvSpPr>
          <p:cNvPr id="163847" name="Text Box 7"/>
          <p:cNvSpPr txBox="1">
            <a:spLocks noChangeArrowheads="1"/>
          </p:cNvSpPr>
          <p:nvPr/>
        </p:nvSpPr>
        <p:spPr bwMode="auto">
          <a:xfrm>
            <a:off x="4572000" y="304800"/>
            <a:ext cx="184150" cy="484188"/>
          </a:xfrm>
          <a:prstGeom prst="rect">
            <a:avLst/>
          </a:prstGeom>
          <a:noFill/>
          <a:ln w="9525">
            <a:noFill/>
            <a:miter lim="800000"/>
            <a:headEnd/>
            <a:tailEnd/>
          </a:ln>
          <a:effectLst/>
        </p:spPr>
        <p:txBody>
          <a:bodyPr wrap="none">
            <a:spAutoFit/>
          </a:bodyPr>
          <a:lstStyle/>
          <a:p>
            <a:endParaRPr lang="en-US" sz="2400"/>
          </a:p>
        </p:txBody>
      </p:sp>
      <p:sp>
        <p:nvSpPr>
          <p:cNvPr id="163848" name="Text Box 8"/>
          <p:cNvSpPr txBox="1">
            <a:spLocks noChangeArrowheads="1"/>
          </p:cNvSpPr>
          <p:nvPr/>
        </p:nvSpPr>
        <p:spPr bwMode="auto">
          <a:xfrm>
            <a:off x="609600" y="2971800"/>
            <a:ext cx="1800225" cy="457200"/>
          </a:xfrm>
          <a:prstGeom prst="rect">
            <a:avLst/>
          </a:prstGeom>
          <a:noFill/>
          <a:ln w="9525">
            <a:noFill/>
            <a:miter lim="800000"/>
            <a:headEnd/>
            <a:tailEnd/>
          </a:ln>
          <a:effectLst/>
        </p:spPr>
        <p:txBody>
          <a:bodyPr wrap="none">
            <a:spAutoFit/>
          </a:bodyPr>
          <a:lstStyle/>
          <a:p>
            <a:r>
              <a:rPr lang="en-US" sz="2400">
                <a:solidFill>
                  <a:srgbClr val="FF9900"/>
                </a:solidFill>
              </a:rPr>
              <a:t>Henry VIII</a:t>
            </a:r>
            <a:endParaRPr lang="en-US" sz="2400">
              <a:solidFill>
                <a:srgbClr val="FFCC00"/>
              </a:solidFill>
            </a:endParaRPr>
          </a:p>
        </p:txBody>
      </p:sp>
      <p:sp>
        <p:nvSpPr>
          <p:cNvPr id="163850" name="Rectangle 10"/>
          <p:cNvSpPr>
            <a:spLocks noChangeArrowheads="1"/>
          </p:cNvSpPr>
          <p:nvPr/>
        </p:nvSpPr>
        <p:spPr bwMode="auto">
          <a:xfrm>
            <a:off x="609600" y="2057400"/>
            <a:ext cx="7620000" cy="685800"/>
          </a:xfrm>
          <a:prstGeom prst="rect">
            <a:avLst/>
          </a:prstGeom>
          <a:solidFill>
            <a:schemeClr val="hlink"/>
          </a:solidFill>
          <a:ln w="9525">
            <a:noFill/>
            <a:miter lim="800000"/>
            <a:headEnd/>
            <a:tailEnd/>
          </a:ln>
          <a:effectLst/>
        </p:spPr>
        <p:txBody>
          <a:bodyPr wrap="none" anchor="ctr"/>
          <a:lstStyle/>
          <a:p>
            <a:pPr algn="ctr"/>
            <a:endParaRPr lang="en-US" sz="2400">
              <a:solidFill>
                <a:schemeClr val="hlink"/>
              </a:solidFill>
            </a:endParaRPr>
          </a:p>
        </p:txBody>
      </p:sp>
      <p:sp>
        <p:nvSpPr>
          <p:cNvPr id="163851" name="Text Box 11"/>
          <p:cNvSpPr txBox="1">
            <a:spLocks noChangeArrowheads="1"/>
          </p:cNvSpPr>
          <p:nvPr/>
        </p:nvSpPr>
        <p:spPr bwMode="auto">
          <a:xfrm>
            <a:off x="762000" y="2209800"/>
            <a:ext cx="1809750" cy="457200"/>
          </a:xfrm>
          <a:prstGeom prst="rect">
            <a:avLst/>
          </a:prstGeom>
          <a:noFill/>
          <a:ln w="9525">
            <a:noFill/>
            <a:miter lim="800000"/>
            <a:headEnd/>
            <a:tailEnd/>
          </a:ln>
          <a:effectLst/>
        </p:spPr>
        <p:txBody>
          <a:bodyPr wrap="none">
            <a:spAutoFit/>
          </a:bodyPr>
          <a:lstStyle/>
          <a:p>
            <a:r>
              <a:rPr lang="en-US" sz="2400">
                <a:solidFill>
                  <a:srgbClr val="003300"/>
                </a:solidFill>
              </a:rPr>
              <a:t>Elizabeth I</a:t>
            </a:r>
          </a:p>
        </p:txBody>
      </p:sp>
      <p:sp>
        <p:nvSpPr>
          <p:cNvPr id="163852" name="Text Box 12"/>
          <p:cNvSpPr txBox="1">
            <a:spLocks noChangeArrowheads="1"/>
          </p:cNvSpPr>
          <p:nvPr/>
        </p:nvSpPr>
        <p:spPr bwMode="auto">
          <a:xfrm>
            <a:off x="3657600" y="2209800"/>
            <a:ext cx="1377950" cy="457200"/>
          </a:xfrm>
          <a:prstGeom prst="rect">
            <a:avLst/>
          </a:prstGeom>
          <a:noFill/>
          <a:ln w="9525">
            <a:noFill/>
            <a:miter lim="800000"/>
            <a:headEnd/>
            <a:tailEnd/>
          </a:ln>
          <a:effectLst/>
        </p:spPr>
        <p:txBody>
          <a:bodyPr wrap="none">
            <a:spAutoFit/>
          </a:bodyPr>
          <a:lstStyle/>
          <a:p>
            <a:r>
              <a:rPr lang="en-US" sz="2400">
                <a:solidFill>
                  <a:srgbClr val="003300"/>
                </a:solidFill>
              </a:rPr>
              <a:t>James I</a:t>
            </a:r>
          </a:p>
        </p:txBody>
      </p:sp>
      <p:sp>
        <p:nvSpPr>
          <p:cNvPr id="163853" name="Text Box 13"/>
          <p:cNvSpPr txBox="1">
            <a:spLocks noChangeArrowheads="1"/>
          </p:cNvSpPr>
          <p:nvPr/>
        </p:nvSpPr>
        <p:spPr bwMode="auto">
          <a:xfrm>
            <a:off x="5867400" y="2209800"/>
            <a:ext cx="1800225" cy="457200"/>
          </a:xfrm>
          <a:prstGeom prst="rect">
            <a:avLst/>
          </a:prstGeom>
          <a:noFill/>
          <a:ln w="9525">
            <a:noFill/>
            <a:miter lim="800000"/>
            <a:headEnd/>
            <a:tailEnd/>
          </a:ln>
          <a:effectLst/>
        </p:spPr>
        <p:txBody>
          <a:bodyPr wrap="none">
            <a:spAutoFit/>
          </a:bodyPr>
          <a:lstStyle/>
          <a:p>
            <a:r>
              <a:rPr lang="en-US" sz="2400">
                <a:solidFill>
                  <a:srgbClr val="003300"/>
                </a:solidFill>
              </a:rPr>
              <a:t>Henry VIII</a:t>
            </a:r>
          </a:p>
        </p:txBody>
      </p:sp>
      <p:sp>
        <p:nvSpPr>
          <p:cNvPr id="163854" name="Line 14"/>
          <p:cNvSpPr>
            <a:spLocks noChangeShapeType="1"/>
          </p:cNvSpPr>
          <p:nvPr/>
        </p:nvSpPr>
        <p:spPr bwMode="auto">
          <a:xfrm>
            <a:off x="5715000" y="2438400"/>
            <a:ext cx="1981200" cy="0"/>
          </a:xfrm>
          <a:prstGeom prst="line">
            <a:avLst/>
          </a:prstGeom>
          <a:noFill/>
          <a:ln w="38100">
            <a:solidFill>
              <a:srgbClr val="FF9900"/>
            </a:solidFill>
            <a:round/>
            <a:headEnd/>
            <a:tailEnd/>
          </a:ln>
          <a:effectLst/>
        </p:spPr>
        <p:txBody>
          <a:bodyPr/>
          <a:lstStyle/>
          <a:p>
            <a:endParaRPr lang="en-US"/>
          </a:p>
        </p:txBody>
      </p:sp>
      <p:sp>
        <p:nvSpPr>
          <p:cNvPr id="163855" name="Line 15"/>
          <p:cNvSpPr>
            <a:spLocks noChangeShapeType="1"/>
          </p:cNvSpPr>
          <p:nvPr/>
        </p:nvSpPr>
        <p:spPr bwMode="auto">
          <a:xfrm>
            <a:off x="3581400" y="2438400"/>
            <a:ext cx="1600200" cy="0"/>
          </a:xfrm>
          <a:prstGeom prst="line">
            <a:avLst/>
          </a:prstGeom>
          <a:noFill/>
          <a:ln w="38100">
            <a:solidFill>
              <a:srgbClr val="FF9900"/>
            </a:solidFill>
            <a:round/>
            <a:headEnd/>
            <a:tailEnd/>
          </a:ln>
          <a:effectLst/>
        </p:spPr>
        <p:txBody>
          <a:bodyPr/>
          <a:lstStyle/>
          <a:p>
            <a:endParaRPr lang="en-US"/>
          </a:p>
        </p:txBody>
      </p:sp>
      <p:sp>
        <p:nvSpPr>
          <p:cNvPr id="163856" name="Line 16"/>
          <p:cNvSpPr>
            <a:spLocks noChangeShapeType="1"/>
          </p:cNvSpPr>
          <p:nvPr/>
        </p:nvSpPr>
        <p:spPr bwMode="auto">
          <a:xfrm>
            <a:off x="685800" y="2438400"/>
            <a:ext cx="1981200" cy="0"/>
          </a:xfrm>
          <a:prstGeom prst="line">
            <a:avLst/>
          </a:prstGeom>
          <a:noFill/>
          <a:ln w="38100">
            <a:solidFill>
              <a:srgbClr val="FF9900"/>
            </a:solidFill>
            <a:round/>
            <a:headEnd/>
            <a:tailEnd/>
          </a:ln>
          <a:effectLst/>
        </p:spPr>
        <p:txBody>
          <a:bodyPr/>
          <a:lstStyle/>
          <a:p>
            <a:endParaRPr lang="en-US"/>
          </a:p>
        </p:txBody>
      </p:sp>
      <p:sp>
        <p:nvSpPr>
          <p:cNvPr id="163858" name="AutoShape 18">
            <a:hlinkClick r:id="" action="ppaction://hlinkshowjump?jump=firstslide" highlightClick="1"/>
          </p:cNvPr>
          <p:cNvSpPr>
            <a:spLocks noChangeArrowheads="1"/>
          </p:cNvSpPr>
          <p:nvPr/>
        </p:nvSpPr>
        <p:spPr bwMode="auto">
          <a:xfrm>
            <a:off x="6881813" y="6019800"/>
            <a:ext cx="685800" cy="838200"/>
          </a:xfrm>
          <a:prstGeom prst="actionButtonBlank">
            <a:avLst/>
          </a:prstGeom>
          <a:noFill/>
          <a:ln w="9525">
            <a:noFill/>
            <a:miter lim="800000"/>
            <a:headEnd/>
            <a:tailEnd/>
          </a:ln>
          <a:effectLst/>
        </p:spPr>
        <p:txBody>
          <a:bodyPr wrap="none" anchor="ctr"/>
          <a:lstStyle/>
          <a:p>
            <a:endParaRPr lang="en-US"/>
          </a:p>
        </p:txBody>
      </p:sp>
      <p:sp>
        <p:nvSpPr>
          <p:cNvPr id="163860" name="AutoShape 20">
            <a:hlinkClick r:id="rId3" action="ppaction://hlinksldjump" highlightClick="1"/>
          </p:cNvPr>
          <p:cNvSpPr>
            <a:spLocks noChangeArrowheads="1"/>
          </p:cNvSpPr>
          <p:nvPr/>
        </p:nvSpPr>
        <p:spPr bwMode="auto">
          <a:xfrm>
            <a:off x="6172200" y="6032500"/>
            <a:ext cx="673100" cy="825500"/>
          </a:xfrm>
          <a:prstGeom prst="actionButtonBlank">
            <a:avLst/>
          </a:prstGeom>
          <a:noFill/>
          <a:ln w="9525">
            <a:no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48"/>
                                        </p:tgtEl>
                                        <p:attrNameLst>
                                          <p:attrName>style.visibility</p:attrName>
                                        </p:attrNameLst>
                                      </p:cBhvr>
                                      <p:to>
                                        <p:strVal val="visible"/>
                                      </p:to>
                                    </p:set>
                                    <p:animEffect transition="in" filter="wipe(left)">
                                      <p:cBhvr>
                                        <p:cTn id="7" dur="500"/>
                                        <p:tgtEl>
                                          <p:spTgt spid="1638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3854"/>
                                        </p:tgtEl>
                                        <p:attrNameLst>
                                          <p:attrName>style.visibility</p:attrName>
                                        </p:attrNameLst>
                                      </p:cBhvr>
                                      <p:to>
                                        <p:strVal val="visible"/>
                                      </p:to>
                                    </p:set>
                                    <p:animEffect transition="in" filter="wipe(left)">
                                      <p:cBhvr>
                                        <p:cTn id="10" dur="500"/>
                                        <p:tgtEl>
                                          <p:spTgt spid="16385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3846"/>
                                        </p:tgtEl>
                                        <p:attrNameLst>
                                          <p:attrName>style.visibility</p:attrName>
                                        </p:attrNameLst>
                                      </p:cBhvr>
                                      <p:to>
                                        <p:strVal val="visible"/>
                                      </p:to>
                                    </p:set>
                                    <p:animEffect transition="in" filter="wipe(left)">
                                      <p:cBhvr>
                                        <p:cTn id="15" dur="500"/>
                                        <p:tgtEl>
                                          <p:spTgt spid="16384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3855"/>
                                        </p:tgtEl>
                                        <p:attrNameLst>
                                          <p:attrName>style.visibility</p:attrName>
                                        </p:attrNameLst>
                                      </p:cBhvr>
                                      <p:to>
                                        <p:strVal val="visible"/>
                                      </p:to>
                                    </p:set>
                                    <p:animEffect transition="in" filter="wipe(left)">
                                      <p:cBhvr>
                                        <p:cTn id="18" dur="500"/>
                                        <p:tgtEl>
                                          <p:spTgt spid="16385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3845"/>
                                        </p:tgtEl>
                                        <p:attrNameLst>
                                          <p:attrName>style.visibility</p:attrName>
                                        </p:attrNameLst>
                                      </p:cBhvr>
                                      <p:to>
                                        <p:strVal val="visible"/>
                                      </p:to>
                                    </p:set>
                                    <p:animEffect transition="in" filter="wipe(left)">
                                      <p:cBhvr>
                                        <p:cTn id="23" dur="500"/>
                                        <p:tgtEl>
                                          <p:spTgt spid="16384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3856"/>
                                        </p:tgtEl>
                                        <p:attrNameLst>
                                          <p:attrName>style.visibility</p:attrName>
                                        </p:attrNameLst>
                                      </p:cBhvr>
                                      <p:to>
                                        <p:strVal val="visible"/>
                                      </p:to>
                                    </p:set>
                                    <p:animEffect transition="in" filter="wipe(left)">
                                      <p:cBhvr>
                                        <p:cTn id="26" dur="500"/>
                                        <p:tgtEl>
                                          <p:spTgt spid="163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autoUpdateAnimBg="0"/>
      <p:bldP spid="163846" grpId="0" autoUpdateAnimBg="0"/>
      <p:bldP spid="163848" grpId="0" autoUpdateAnimBg="0"/>
      <p:bldP spid="163854" grpId="0" animBg="1"/>
      <p:bldP spid="163855" grpId="0" animBg="1"/>
      <p:bldP spid="1638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ph type="title"/>
          </p:nvPr>
        </p:nvSpPr>
        <p:spPr bwMode="auto">
          <a:xfrm>
            <a:off x="533400" y="2514600"/>
            <a:ext cx="8077200" cy="914400"/>
          </a:xfrm>
          <a:noFill/>
          <a:ln cap="flat" algn="ctr">
            <a:miter lim="800000"/>
            <a:headEnd/>
            <a:tailEnd/>
          </a:ln>
        </p:spPr>
        <p:txBody>
          <a:bodyPr vert="horz" wrap="square" lIns="91440" tIns="45720" rIns="91440" bIns="45720" numCol="1" anchor="ctr" anchorCtr="0" compatLnSpc="1">
            <a:prstTxWarp prst="textNoShape">
              <a:avLst/>
            </a:prstTxWarp>
          </a:bodyPr>
          <a:lstStyle/>
          <a:p>
            <a:r>
              <a:rPr lang="en-US" sz="2500" b="1">
                <a:solidFill>
                  <a:srgbClr val="FF9900"/>
                </a:solidFill>
              </a:rPr>
              <a:t>END</a:t>
            </a:r>
            <a:endParaRPr lang="en-US" sz="2500" b="1">
              <a:solidFill>
                <a:srgbClr val="FFFF99"/>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ph type="title"/>
          </p:nvPr>
        </p:nvSpPr>
        <p:spPr bwMode="auto">
          <a:xfrm>
            <a:off x="301625" y="382588"/>
            <a:ext cx="8537575" cy="685800"/>
          </a:xfrm>
          <a:noFill/>
          <a:ln>
            <a:miter lim="800000"/>
            <a:headEnd/>
            <a:tailEnd/>
          </a:ln>
        </p:spPr>
        <p:txBody>
          <a:bodyPr vert="horz" wrap="square" lIns="91440" tIns="45720" rIns="91440" bIns="45720" numCol="1" anchor="t" anchorCtr="0" compatLnSpc="1">
            <a:prstTxWarp prst="textNoShape">
              <a:avLst/>
            </a:prstTxWarp>
          </a:bodyPr>
          <a:lstStyle/>
          <a:p>
            <a:r>
              <a:rPr lang="en-US" sz="2500" b="1">
                <a:solidFill>
                  <a:srgbClr val="FFFF99"/>
                </a:solidFill>
              </a:rPr>
              <a:t>The Renaissance: 1485–1660</a:t>
            </a:r>
          </a:p>
        </p:txBody>
      </p:sp>
      <p:sp>
        <p:nvSpPr>
          <p:cNvPr id="28700" name="Line 28"/>
          <p:cNvSpPr>
            <a:spLocks noChangeShapeType="1"/>
          </p:cNvSpPr>
          <p:nvPr/>
        </p:nvSpPr>
        <p:spPr bwMode="auto">
          <a:xfrm flipV="1">
            <a:off x="3124200" y="3352800"/>
            <a:ext cx="0" cy="685800"/>
          </a:xfrm>
          <a:prstGeom prst="line">
            <a:avLst/>
          </a:prstGeom>
          <a:noFill/>
          <a:ln w="57150">
            <a:solidFill>
              <a:srgbClr val="FFCC00"/>
            </a:solidFill>
            <a:round/>
            <a:headEnd/>
            <a:tailEnd/>
          </a:ln>
          <a:effectLst/>
        </p:spPr>
        <p:txBody>
          <a:bodyPr wrap="none" anchor="ctr"/>
          <a:lstStyle/>
          <a:p>
            <a:endParaRPr lang="en-US"/>
          </a:p>
        </p:txBody>
      </p:sp>
      <p:sp>
        <p:nvSpPr>
          <p:cNvPr id="28702" name="Text Box 30"/>
          <p:cNvSpPr txBox="1">
            <a:spLocks noChangeArrowheads="1"/>
          </p:cNvSpPr>
          <p:nvPr/>
        </p:nvSpPr>
        <p:spPr bwMode="auto">
          <a:xfrm>
            <a:off x="1295400" y="5105400"/>
            <a:ext cx="2286000" cy="701675"/>
          </a:xfrm>
          <a:prstGeom prst="rect">
            <a:avLst/>
          </a:prstGeom>
          <a:noFill/>
          <a:ln w="9525">
            <a:noFill/>
            <a:miter lim="800000"/>
            <a:headEnd/>
            <a:tailEnd/>
          </a:ln>
          <a:effectLst/>
        </p:spPr>
        <p:txBody>
          <a:bodyPr>
            <a:spAutoFit/>
          </a:bodyPr>
          <a:lstStyle/>
          <a:p>
            <a:r>
              <a:rPr lang="en-US" sz="2000" b="1">
                <a:solidFill>
                  <a:srgbClr val="FF9900"/>
                </a:solidFill>
              </a:rPr>
              <a:t>1500s</a:t>
            </a:r>
            <a:r>
              <a:rPr lang="en-US" sz="2000">
                <a:solidFill>
                  <a:schemeClr val="hlink"/>
                </a:solidFill>
                <a:hlinkClick r:id="rId3" action="ppaction://hlinksldjump"/>
              </a:rPr>
              <a:t/>
            </a:r>
            <a:br>
              <a:rPr lang="en-US" sz="2000">
                <a:solidFill>
                  <a:schemeClr val="hlink"/>
                </a:solidFill>
                <a:hlinkClick r:id="rId3" action="ppaction://hlinksldjump"/>
              </a:rPr>
            </a:br>
            <a:r>
              <a:rPr lang="en-US" sz="2000">
                <a:solidFill>
                  <a:schemeClr val="hlink"/>
                </a:solidFill>
                <a:hlinkClick r:id="rId3" action="ppaction://hlinksldjump"/>
              </a:rPr>
              <a:t>Humanism</a:t>
            </a:r>
            <a:endParaRPr lang="en-US" sz="2000">
              <a:solidFill>
                <a:schemeClr val="hlink"/>
              </a:solidFill>
            </a:endParaRPr>
          </a:p>
        </p:txBody>
      </p:sp>
      <p:sp>
        <p:nvSpPr>
          <p:cNvPr id="28704" name="Text Box 32"/>
          <p:cNvSpPr txBox="1">
            <a:spLocks noChangeArrowheads="1"/>
          </p:cNvSpPr>
          <p:nvPr/>
        </p:nvSpPr>
        <p:spPr bwMode="auto">
          <a:xfrm>
            <a:off x="1905000" y="2286000"/>
            <a:ext cx="2667000" cy="1006475"/>
          </a:xfrm>
          <a:prstGeom prst="rect">
            <a:avLst/>
          </a:prstGeom>
          <a:noFill/>
          <a:ln w="9525">
            <a:noFill/>
            <a:miter lim="800000"/>
            <a:headEnd/>
            <a:tailEnd/>
          </a:ln>
          <a:effectLst/>
        </p:spPr>
        <p:txBody>
          <a:bodyPr wrap="none">
            <a:spAutoFit/>
          </a:bodyPr>
          <a:lstStyle/>
          <a:p>
            <a:r>
              <a:rPr lang="en-US" sz="2000" b="1">
                <a:solidFill>
                  <a:srgbClr val="FF9900"/>
                </a:solidFill>
              </a:rPr>
              <a:t>1534</a:t>
            </a:r>
            <a:endParaRPr lang="en-US" sz="2000" b="1">
              <a:solidFill>
                <a:srgbClr val="FFCC00"/>
              </a:solidFill>
            </a:endParaRPr>
          </a:p>
          <a:p>
            <a:r>
              <a:rPr lang="en-US" sz="2000">
                <a:solidFill>
                  <a:schemeClr val="hlink"/>
                </a:solidFill>
                <a:hlinkClick r:id="rId4" action="ppaction://hlinksldjump"/>
              </a:rPr>
              <a:t>Henry VIII </a:t>
            </a:r>
            <a:br>
              <a:rPr lang="en-US" sz="2000">
                <a:solidFill>
                  <a:schemeClr val="hlink"/>
                </a:solidFill>
                <a:hlinkClick r:id="rId4" action="ppaction://hlinksldjump"/>
              </a:rPr>
            </a:br>
            <a:r>
              <a:rPr lang="en-US" sz="2000">
                <a:solidFill>
                  <a:schemeClr val="hlink"/>
                </a:solidFill>
                <a:hlinkClick r:id="rId4" action="ppaction://hlinksldjump"/>
              </a:rPr>
              <a:t>Breaks with Church</a:t>
            </a:r>
            <a:endParaRPr lang="en-US" sz="2400">
              <a:solidFill>
                <a:schemeClr val="hlink"/>
              </a:solidFill>
            </a:endParaRPr>
          </a:p>
        </p:txBody>
      </p:sp>
      <p:sp>
        <p:nvSpPr>
          <p:cNvPr id="28713" name="Line 41"/>
          <p:cNvSpPr>
            <a:spLocks noChangeShapeType="1"/>
          </p:cNvSpPr>
          <p:nvPr/>
        </p:nvSpPr>
        <p:spPr bwMode="auto">
          <a:xfrm flipV="1">
            <a:off x="4953000" y="2819400"/>
            <a:ext cx="0" cy="1219200"/>
          </a:xfrm>
          <a:prstGeom prst="line">
            <a:avLst/>
          </a:prstGeom>
          <a:noFill/>
          <a:ln w="57150">
            <a:solidFill>
              <a:srgbClr val="FFCC00"/>
            </a:solidFill>
            <a:round/>
            <a:headEnd/>
            <a:tailEnd/>
          </a:ln>
          <a:effectLst/>
        </p:spPr>
        <p:txBody>
          <a:bodyPr wrap="none" anchor="ctr"/>
          <a:lstStyle/>
          <a:p>
            <a:endParaRPr lang="en-US"/>
          </a:p>
        </p:txBody>
      </p:sp>
      <p:sp>
        <p:nvSpPr>
          <p:cNvPr id="28720" name="Line 48"/>
          <p:cNvSpPr>
            <a:spLocks noChangeShapeType="1"/>
          </p:cNvSpPr>
          <p:nvPr/>
        </p:nvSpPr>
        <p:spPr bwMode="auto">
          <a:xfrm>
            <a:off x="228600" y="4038600"/>
            <a:ext cx="8686800" cy="0"/>
          </a:xfrm>
          <a:prstGeom prst="line">
            <a:avLst/>
          </a:prstGeom>
          <a:noFill/>
          <a:ln w="57150">
            <a:solidFill>
              <a:srgbClr val="FFCC00"/>
            </a:solidFill>
            <a:round/>
            <a:headEnd type="triangle" w="med" len="med"/>
            <a:tailEnd type="triangle" w="med" len="med"/>
          </a:ln>
          <a:effectLst/>
        </p:spPr>
        <p:txBody>
          <a:bodyPr wrap="none" anchor="ctr"/>
          <a:lstStyle/>
          <a:p>
            <a:endParaRPr lang="en-US"/>
          </a:p>
        </p:txBody>
      </p:sp>
      <p:sp>
        <p:nvSpPr>
          <p:cNvPr id="28724" name="Rectangle 52">
            <a:hlinkClick r:id="rId5" action="ppaction://hlinksldjump"/>
          </p:cNvPr>
          <p:cNvSpPr>
            <a:spLocks noChangeArrowheads="1"/>
          </p:cNvSpPr>
          <p:nvPr/>
        </p:nvSpPr>
        <p:spPr bwMode="auto">
          <a:xfrm>
            <a:off x="3810000" y="4648200"/>
            <a:ext cx="1905000" cy="1371600"/>
          </a:xfrm>
          <a:prstGeom prst="rect">
            <a:avLst/>
          </a:prstGeom>
          <a:noFill/>
          <a:ln w="9525">
            <a:noFill/>
            <a:miter lim="800000"/>
            <a:headEnd/>
            <a:tailEnd/>
          </a:ln>
          <a:effectLst/>
        </p:spPr>
        <p:txBody>
          <a:bodyPr anchor="ctr"/>
          <a:lstStyle/>
          <a:p>
            <a:r>
              <a:rPr lang="en-US" sz="2000" b="1">
                <a:solidFill>
                  <a:srgbClr val="FF9900"/>
                </a:solidFill>
              </a:rPr>
              <a:t>1558–1603</a:t>
            </a:r>
            <a:endParaRPr lang="en-US" sz="2000" b="1">
              <a:solidFill>
                <a:srgbClr val="FFCC00"/>
              </a:solidFill>
            </a:endParaRPr>
          </a:p>
          <a:p>
            <a:r>
              <a:rPr lang="en-US" sz="2000">
                <a:solidFill>
                  <a:schemeClr val="hlink"/>
                </a:solidFill>
                <a:hlinkClick r:id="rId6" action="ppaction://hlinksldjump"/>
              </a:rPr>
              <a:t>Reign of Elizabeth I</a:t>
            </a:r>
            <a:endParaRPr lang="en-US" sz="2400">
              <a:solidFill>
                <a:schemeClr val="hlink"/>
              </a:solidFill>
            </a:endParaRPr>
          </a:p>
        </p:txBody>
      </p:sp>
      <p:sp>
        <p:nvSpPr>
          <p:cNvPr id="28725" name="Text Box 53"/>
          <p:cNvSpPr txBox="1">
            <a:spLocks noChangeArrowheads="1"/>
          </p:cNvSpPr>
          <p:nvPr/>
        </p:nvSpPr>
        <p:spPr bwMode="auto">
          <a:xfrm>
            <a:off x="533400" y="1143000"/>
            <a:ext cx="8164513" cy="427038"/>
          </a:xfrm>
          <a:prstGeom prst="rect">
            <a:avLst/>
          </a:prstGeom>
          <a:noFill/>
          <a:ln w="9525">
            <a:noFill/>
            <a:miter lim="800000"/>
            <a:headEnd/>
            <a:tailEnd/>
          </a:ln>
          <a:effectLst/>
        </p:spPr>
        <p:txBody>
          <a:bodyPr wrap="none">
            <a:spAutoFit/>
          </a:bodyPr>
          <a:lstStyle/>
          <a:p>
            <a:r>
              <a:rPr lang="en-US" sz="2200" b="1">
                <a:solidFill>
                  <a:schemeClr val="hlink"/>
                </a:solidFill>
              </a:rPr>
              <a:t>Choose a link on the time line to go to a milestone.</a:t>
            </a:r>
          </a:p>
        </p:txBody>
      </p:sp>
      <p:sp>
        <p:nvSpPr>
          <p:cNvPr id="28703" name="Text Box 31"/>
          <p:cNvSpPr txBox="1">
            <a:spLocks noChangeArrowheads="1"/>
          </p:cNvSpPr>
          <p:nvPr/>
        </p:nvSpPr>
        <p:spPr bwMode="auto">
          <a:xfrm>
            <a:off x="609600" y="3886200"/>
            <a:ext cx="838200" cy="396875"/>
          </a:xfrm>
          <a:prstGeom prst="rect">
            <a:avLst/>
          </a:prstGeom>
          <a:solidFill>
            <a:srgbClr val="FFFF99"/>
          </a:solidFill>
          <a:ln w="9525">
            <a:noFill/>
            <a:miter lim="800000"/>
            <a:headEnd/>
            <a:tailEnd/>
          </a:ln>
          <a:effectLst/>
        </p:spPr>
        <p:txBody>
          <a:bodyPr>
            <a:spAutoFit/>
          </a:bodyPr>
          <a:lstStyle/>
          <a:p>
            <a:pPr algn="ctr"/>
            <a:r>
              <a:rPr lang="en-US" sz="2000"/>
              <a:t>1450</a:t>
            </a:r>
          </a:p>
        </p:txBody>
      </p:sp>
      <p:sp>
        <p:nvSpPr>
          <p:cNvPr id="28737" name="Text Box 65"/>
          <p:cNvSpPr txBox="1">
            <a:spLocks noChangeArrowheads="1"/>
          </p:cNvSpPr>
          <p:nvPr/>
        </p:nvSpPr>
        <p:spPr bwMode="auto">
          <a:xfrm>
            <a:off x="7772400" y="3886200"/>
            <a:ext cx="831850" cy="396875"/>
          </a:xfrm>
          <a:prstGeom prst="rect">
            <a:avLst/>
          </a:prstGeom>
          <a:solidFill>
            <a:srgbClr val="FFFF99"/>
          </a:solidFill>
          <a:ln w="9525">
            <a:noFill/>
            <a:miter lim="800000"/>
            <a:headEnd/>
            <a:tailEnd/>
          </a:ln>
          <a:effectLst/>
        </p:spPr>
        <p:txBody>
          <a:bodyPr wrap="none">
            <a:spAutoFit/>
          </a:bodyPr>
          <a:lstStyle/>
          <a:p>
            <a:pPr algn="ctr"/>
            <a:r>
              <a:rPr lang="en-US" sz="2000"/>
              <a:t>1700</a:t>
            </a:r>
          </a:p>
        </p:txBody>
      </p:sp>
      <p:sp>
        <p:nvSpPr>
          <p:cNvPr id="28738" name="Line 66"/>
          <p:cNvSpPr>
            <a:spLocks noChangeShapeType="1"/>
          </p:cNvSpPr>
          <p:nvPr/>
        </p:nvSpPr>
        <p:spPr bwMode="auto">
          <a:xfrm flipV="1">
            <a:off x="1905000" y="4038600"/>
            <a:ext cx="0" cy="1066800"/>
          </a:xfrm>
          <a:prstGeom prst="line">
            <a:avLst/>
          </a:prstGeom>
          <a:noFill/>
          <a:ln w="57150">
            <a:solidFill>
              <a:srgbClr val="FFCC00"/>
            </a:solidFill>
            <a:round/>
            <a:headEnd/>
            <a:tailEnd/>
          </a:ln>
          <a:effectLst/>
        </p:spPr>
        <p:txBody>
          <a:bodyPr/>
          <a:lstStyle/>
          <a:p>
            <a:endParaRPr lang="en-US"/>
          </a:p>
        </p:txBody>
      </p:sp>
      <p:sp>
        <p:nvSpPr>
          <p:cNvPr id="28739" name="Text Box 67"/>
          <p:cNvSpPr txBox="1">
            <a:spLocks noChangeArrowheads="1"/>
          </p:cNvSpPr>
          <p:nvPr/>
        </p:nvSpPr>
        <p:spPr bwMode="auto">
          <a:xfrm>
            <a:off x="1981200" y="3886200"/>
            <a:ext cx="838200" cy="396875"/>
          </a:xfrm>
          <a:prstGeom prst="rect">
            <a:avLst/>
          </a:prstGeom>
          <a:solidFill>
            <a:srgbClr val="FFFF99"/>
          </a:solidFill>
          <a:ln w="9525">
            <a:noFill/>
            <a:miter lim="800000"/>
            <a:headEnd/>
            <a:tailEnd/>
          </a:ln>
          <a:effectLst/>
        </p:spPr>
        <p:txBody>
          <a:bodyPr>
            <a:spAutoFit/>
          </a:bodyPr>
          <a:lstStyle/>
          <a:p>
            <a:pPr algn="ctr"/>
            <a:r>
              <a:rPr lang="en-US" sz="2000"/>
              <a:t>1500</a:t>
            </a:r>
          </a:p>
        </p:txBody>
      </p:sp>
      <p:sp>
        <p:nvSpPr>
          <p:cNvPr id="28740" name="Text Box 68"/>
          <p:cNvSpPr txBox="1">
            <a:spLocks noChangeArrowheads="1"/>
          </p:cNvSpPr>
          <p:nvPr/>
        </p:nvSpPr>
        <p:spPr bwMode="auto">
          <a:xfrm>
            <a:off x="5105400" y="3886200"/>
            <a:ext cx="838200" cy="396875"/>
          </a:xfrm>
          <a:prstGeom prst="rect">
            <a:avLst/>
          </a:prstGeom>
          <a:solidFill>
            <a:srgbClr val="FFFF99"/>
          </a:solidFill>
          <a:ln w="9525">
            <a:noFill/>
            <a:miter lim="800000"/>
            <a:headEnd/>
            <a:tailEnd/>
          </a:ln>
          <a:effectLst/>
        </p:spPr>
        <p:txBody>
          <a:bodyPr>
            <a:spAutoFit/>
          </a:bodyPr>
          <a:lstStyle/>
          <a:p>
            <a:pPr algn="ctr"/>
            <a:r>
              <a:rPr lang="en-US" sz="2000"/>
              <a:t>1600</a:t>
            </a:r>
          </a:p>
        </p:txBody>
      </p:sp>
      <p:sp>
        <p:nvSpPr>
          <p:cNvPr id="28741" name="Text Box 69"/>
          <p:cNvSpPr txBox="1">
            <a:spLocks noChangeArrowheads="1"/>
          </p:cNvSpPr>
          <p:nvPr/>
        </p:nvSpPr>
        <p:spPr bwMode="auto">
          <a:xfrm>
            <a:off x="3581400" y="3886200"/>
            <a:ext cx="838200" cy="396875"/>
          </a:xfrm>
          <a:prstGeom prst="rect">
            <a:avLst/>
          </a:prstGeom>
          <a:solidFill>
            <a:srgbClr val="FFFF99"/>
          </a:solidFill>
          <a:ln w="9525">
            <a:noFill/>
            <a:miter lim="800000"/>
            <a:headEnd/>
            <a:tailEnd/>
          </a:ln>
          <a:effectLst/>
        </p:spPr>
        <p:txBody>
          <a:bodyPr>
            <a:spAutoFit/>
          </a:bodyPr>
          <a:lstStyle/>
          <a:p>
            <a:pPr algn="ctr"/>
            <a:r>
              <a:rPr lang="en-US" sz="2000"/>
              <a:t>1550</a:t>
            </a:r>
          </a:p>
        </p:txBody>
      </p:sp>
      <p:sp>
        <p:nvSpPr>
          <p:cNvPr id="28742" name="Text Box 70"/>
          <p:cNvSpPr txBox="1">
            <a:spLocks noChangeArrowheads="1"/>
          </p:cNvSpPr>
          <p:nvPr/>
        </p:nvSpPr>
        <p:spPr bwMode="auto">
          <a:xfrm>
            <a:off x="6553200" y="3886200"/>
            <a:ext cx="838200" cy="396875"/>
          </a:xfrm>
          <a:prstGeom prst="rect">
            <a:avLst/>
          </a:prstGeom>
          <a:solidFill>
            <a:srgbClr val="FFFF99"/>
          </a:solidFill>
          <a:ln w="9525">
            <a:noFill/>
            <a:miter lim="800000"/>
            <a:headEnd/>
            <a:tailEnd/>
          </a:ln>
          <a:effectLst/>
        </p:spPr>
        <p:txBody>
          <a:bodyPr>
            <a:spAutoFit/>
          </a:bodyPr>
          <a:lstStyle/>
          <a:p>
            <a:pPr algn="ctr"/>
            <a:r>
              <a:rPr lang="en-US" sz="2000"/>
              <a:t>1650</a:t>
            </a:r>
          </a:p>
        </p:txBody>
      </p:sp>
      <p:sp>
        <p:nvSpPr>
          <p:cNvPr id="28743" name="Rectangle 71">
            <a:hlinkClick r:id="rId5" action="ppaction://hlinksldjump"/>
          </p:cNvPr>
          <p:cNvSpPr>
            <a:spLocks noChangeArrowheads="1"/>
          </p:cNvSpPr>
          <p:nvPr/>
        </p:nvSpPr>
        <p:spPr bwMode="auto">
          <a:xfrm>
            <a:off x="4572000" y="1600200"/>
            <a:ext cx="2362200" cy="1371600"/>
          </a:xfrm>
          <a:prstGeom prst="rect">
            <a:avLst/>
          </a:prstGeom>
          <a:noFill/>
          <a:ln w="9525">
            <a:noFill/>
            <a:miter lim="800000"/>
            <a:headEnd/>
            <a:tailEnd/>
          </a:ln>
          <a:effectLst/>
        </p:spPr>
        <p:txBody>
          <a:bodyPr anchor="ctr"/>
          <a:lstStyle/>
          <a:p>
            <a:r>
              <a:rPr lang="en-US" sz="2000" b="1">
                <a:solidFill>
                  <a:srgbClr val="FF9900"/>
                </a:solidFill>
              </a:rPr>
              <a:t>1588</a:t>
            </a:r>
            <a:endParaRPr lang="en-US" sz="2000" b="1">
              <a:solidFill>
                <a:srgbClr val="FFCC00"/>
              </a:solidFill>
            </a:endParaRPr>
          </a:p>
          <a:p>
            <a:r>
              <a:rPr lang="en-US" sz="2000">
                <a:solidFill>
                  <a:schemeClr val="hlink"/>
                </a:solidFill>
                <a:hlinkClick r:id="rId7" action="ppaction://hlinksldjump"/>
              </a:rPr>
              <a:t>Defeat of the Spanish Armada</a:t>
            </a:r>
            <a:endParaRPr lang="en-US" sz="2400">
              <a:solidFill>
                <a:schemeClr val="hlink"/>
              </a:solidFill>
            </a:endParaRPr>
          </a:p>
        </p:txBody>
      </p:sp>
      <p:sp>
        <p:nvSpPr>
          <p:cNvPr id="28744" name="Rectangle 72">
            <a:hlinkClick r:id="rId5" action="ppaction://hlinksldjump"/>
          </p:cNvPr>
          <p:cNvSpPr>
            <a:spLocks noChangeArrowheads="1"/>
          </p:cNvSpPr>
          <p:nvPr/>
        </p:nvSpPr>
        <p:spPr bwMode="auto">
          <a:xfrm>
            <a:off x="5867400" y="4648200"/>
            <a:ext cx="2362200" cy="1371600"/>
          </a:xfrm>
          <a:prstGeom prst="rect">
            <a:avLst/>
          </a:prstGeom>
          <a:noFill/>
          <a:ln w="9525">
            <a:noFill/>
            <a:miter lim="800000"/>
            <a:headEnd/>
            <a:tailEnd/>
          </a:ln>
          <a:effectLst/>
        </p:spPr>
        <p:txBody>
          <a:bodyPr anchor="ctr"/>
          <a:lstStyle/>
          <a:p>
            <a:r>
              <a:rPr lang="en-US" sz="2000" b="1">
                <a:solidFill>
                  <a:srgbClr val="FF9900"/>
                </a:solidFill>
              </a:rPr>
              <a:t>1600s</a:t>
            </a:r>
            <a:endParaRPr lang="en-US" sz="2000" b="1">
              <a:solidFill>
                <a:srgbClr val="FFCC00"/>
              </a:solidFill>
            </a:endParaRPr>
          </a:p>
          <a:p>
            <a:r>
              <a:rPr lang="en-US" sz="2000">
                <a:solidFill>
                  <a:schemeClr val="hlink"/>
                </a:solidFill>
                <a:hlinkClick r:id="rId8" action="ppaction://hlinksldjump"/>
              </a:rPr>
              <a:t>Decline of the Renaissance</a:t>
            </a:r>
            <a:endParaRPr lang="en-US" sz="2400">
              <a:solidFill>
                <a:schemeClr val="hlink"/>
              </a:solidFill>
            </a:endParaRPr>
          </a:p>
        </p:txBody>
      </p:sp>
      <p:sp>
        <p:nvSpPr>
          <p:cNvPr id="28745" name="Line 73"/>
          <p:cNvSpPr>
            <a:spLocks noChangeShapeType="1"/>
          </p:cNvSpPr>
          <p:nvPr/>
        </p:nvSpPr>
        <p:spPr bwMode="auto">
          <a:xfrm flipV="1">
            <a:off x="4572000" y="4038600"/>
            <a:ext cx="0" cy="762000"/>
          </a:xfrm>
          <a:prstGeom prst="line">
            <a:avLst/>
          </a:prstGeom>
          <a:noFill/>
          <a:ln w="57150">
            <a:solidFill>
              <a:srgbClr val="FFCC00"/>
            </a:solidFill>
            <a:round/>
            <a:headEnd/>
            <a:tailEnd/>
          </a:ln>
          <a:effectLst/>
        </p:spPr>
        <p:txBody>
          <a:bodyPr/>
          <a:lstStyle/>
          <a:p>
            <a:endParaRPr lang="en-US"/>
          </a:p>
        </p:txBody>
      </p:sp>
      <p:sp>
        <p:nvSpPr>
          <p:cNvPr id="28746" name="Line 74"/>
          <p:cNvSpPr>
            <a:spLocks noChangeShapeType="1"/>
          </p:cNvSpPr>
          <p:nvPr/>
        </p:nvSpPr>
        <p:spPr bwMode="auto">
          <a:xfrm flipV="1">
            <a:off x="6477000" y="4038600"/>
            <a:ext cx="0" cy="762000"/>
          </a:xfrm>
          <a:prstGeom prst="line">
            <a:avLst/>
          </a:prstGeom>
          <a:noFill/>
          <a:ln w="57150">
            <a:solidFill>
              <a:srgbClr val="FFCC00"/>
            </a:solidFill>
            <a:round/>
            <a:headEnd/>
            <a:tailEnd/>
          </a:ln>
          <a:effec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4933" name="Text Box 5"/>
          <p:cNvSpPr txBox="1">
            <a:spLocks noChangeArrowheads="1"/>
          </p:cNvSpPr>
          <p:nvPr/>
        </p:nvSpPr>
        <p:spPr bwMode="auto">
          <a:xfrm>
            <a:off x="3124200" y="381000"/>
            <a:ext cx="2895600" cy="457200"/>
          </a:xfrm>
          <a:prstGeom prst="rect">
            <a:avLst/>
          </a:prstGeom>
          <a:noFill/>
          <a:ln w="9525">
            <a:noFill/>
            <a:miter lim="800000"/>
            <a:headEnd/>
            <a:tailEnd/>
          </a:ln>
          <a:effectLst/>
        </p:spPr>
        <p:txBody>
          <a:bodyPr>
            <a:spAutoFit/>
          </a:bodyPr>
          <a:lstStyle/>
          <a:p>
            <a:pPr eaLnBrk="1" hangingPunct="1"/>
            <a:r>
              <a:rPr lang="en-US" sz="2400" b="1">
                <a:solidFill>
                  <a:srgbClr val="FFFF99"/>
                </a:solidFill>
              </a:rPr>
              <a:t>Viewing the Art</a:t>
            </a:r>
          </a:p>
        </p:txBody>
      </p:sp>
      <p:sp>
        <p:nvSpPr>
          <p:cNvPr id="124934" name="Rectangle 6"/>
          <p:cNvSpPr>
            <a:spLocks noChangeArrowheads="1"/>
          </p:cNvSpPr>
          <p:nvPr/>
        </p:nvSpPr>
        <p:spPr bwMode="auto">
          <a:xfrm>
            <a:off x="4648200" y="1143000"/>
            <a:ext cx="3886200" cy="427038"/>
          </a:xfrm>
          <a:prstGeom prst="rect">
            <a:avLst/>
          </a:prstGeom>
          <a:noFill/>
          <a:ln w="9525">
            <a:noFill/>
            <a:miter lim="800000"/>
            <a:headEnd/>
            <a:tailEnd/>
          </a:ln>
          <a:effectLst/>
        </p:spPr>
        <p:txBody>
          <a:bodyPr>
            <a:spAutoFit/>
          </a:bodyPr>
          <a:lstStyle/>
          <a:p>
            <a:pPr eaLnBrk="1" hangingPunct="1">
              <a:spcBef>
                <a:spcPct val="30000"/>
              </a:spcBef>
            </a:pPr>
            <a:r>
              <a:rPr lang="en-US" sz="2200" b="1">
                <a:solidFill>
                  <a:srgbClr val="FF9900"/>
                </a:solidFill>
              </a:rPr>
              <a:t>Renaissance Learning</a:t>
            </a:r>
            <a:endParaRPr lang="en-US" sz="2200">
              <a:solidFill>
                <a:srgbClr val="FF9900"/>
              </a:solidFill>
            </a:endParaRPr>
          </a:p>
        </p:txBody>
      </p:sp>
      <p:sp>
        <p:nvSpPr>
          <p:cNvPr id="124935" name="Rectangle 7"/>
          <p:cNvSpPr>
            <a:spLocks noChangeArrowheads="1"/>
          </p:cNvSpPr>
          <p:nvPr/>
        </p:nvSpPr>
        <p:spPr bwMode="auto">
          <a:xfrm>
            <a:off x="4648200" y="1600200"/>
            <a:ext cx="4038600" cy="1766888"/>
          </a:xfrm>
          <a:prstGeom prst="rect">
            <a:avLst/>
          </a:prstGeom>
          <a:noFill/>
          <a:ln w="9525">
            <a:noFill/>
            <a:miter lim="800000"/>
            <a:headEnd/>
            <a:tailEnd/>
          </a:ln>
          <a:effectLst/>
        </p:spPr>
        <p:txBody>
          <a:bodyPr>
            <a:spAutoFit/>
          </a:bodyPr>
          <a:lstStyle/>
          <a:p>
            <a:pPr eaLnBrk="1" hangingPunct="1">
              <a:spcBef>
                <a:spcPct val="30000"/>
              </a:spcBef>
              <a:tabLst>
                <a:tab pos="2743200" algn="l"/>
              </a:tabLst>
            </a:pPr>
            <a:r>
              <a:rPr lang="en-US" sz="2200">
                <a:solidFill>
                  <a:srgbClr val="FFFF99"/>
                </a:solidFill>
              </a:rPr>
              <a:t>The instruments shown in the painting suggest that the ambassadors have mastered astronomy, mathematics, and music. </a:t>
            </a:r>
          </a:p>
        </p:txBody>
      </p:sp>
      <p:sp>
        <p:nvSpPr>
          <p:cNvPr id="124936" name="Rectangle 8"/>
          <p:cNvSpPr>
            <a:spLocks noChangeArrowheads="1"/>
          </p:cNvSpPr>
          <p:nvPr/>
        </p:nvSpPr>
        <p:spPr bwMode="auto">
          <a:xfrm>
            <a:off x="4648200" y="3505200"/>
            <a:ext cx="4114800" cy="2101850"/>
          </a:xfrm>
          <a:prstGeom prst="rect">
            <a:avLst/>
          </a:prstGeom>
          <a:noFill/>
          <a:ln w="9525">
            <a:noFill/>
            <a:miter lim="800000"/>
            <a:headEnd/>
            <a:tailEnd/>
          </a:ln>
          <a:effectLst/>
        </p:spPr>
        <p:txBody>
          <a:bodyPr>
            <a:spAutoFit/>
          </a:bodyPr>
          <a:lstStyle/>
          <a:p>
            <a:pPr eaLnBrk="1" hangingPunct="1">
              <a:spcBef>
                <a:spcPct val="30000"/>
              </a:spcBef>
            </a:pPr>
            <a:r>
              <a:rPr lang="en-US" sz="2200" b="1">
                <a:solidFill>
                  <a:srgbClr val="FF9900"/>
                </a:solidFill>
              </a:rPr>
              <a:t>Activity:</a:t>
            </a:r>
            <a:r>
              <a:rPr lang="en-US" sz="2200">
                <a:solidFill>
                  <a:schemeClr val="bg1"/>
                </a:solidFill>
              </a:rPr>
              <a:t> </a:t>
            </a:r>
            <a:r>
              <a:rPr lang="en-US" sz="2200">
                <a:solidFill>
                  <a:srgbClr val="FFFF99"/>
                </a:solidFill>
              </a:rPr>
              <a:t>The elongated object at the bottom is a skull, a symbol of death. What might it seem to say about the accomplishments of the ambassadors?</a:t>
            </a:r>
          </a:p>
        </p:txBody>
      </p:sp>
      <p:pic>
        <p:nvPicPr>
          <p:cNvPr id="124937" name="Picture 9"/>
          <p:cNvPicPr>
            <a:picLocks noGrp="1" noChangeAspect="1" noChangeArrowheads="1"/>
          </p:cNvPicPr>
          <p:nvPr>
            <p:ph type="body" idx="1"/>
          </p:nvPr>
        </p:nvPicPr>
        <p:blipFill>
          <a:blip r:embed="rId4" cstate="print"/>
          <a:srcRect/>
          <a:stretch>
            <a:fillRect/>
          </a:stretch>
        </p:blipFill>
        <p:spPr bwMode="auto">
          <a:xfrm>
            <a:off x="8467725" y="3200400"/>
            <a:ext cx="142875" cy="95250"/>
          </a:xfrm>
          <a:noFill/>
          <a:ln>
            <a:miter lim="800000"/>
            <a:headEnd/>
            <a:tailEnd/>
          </a:ln>
        </p:spPr>
      </p:pic>
      <p:pic>
        <p:nvPicPr>
          <p:cNvPr id="124938" name="Picture 10">
            <a:hlinkClick r:id="" action="ppaction://hlinkshowjump?jump=nextslide"/>
          </p:cNvPr>
          <p:cNvPicPr>
            <a:picLocks noChangeAspect="1" noChangeArrowheads="1"/>
          </p:cNvPicPr>
          <p:nvPr/>
        </p:nvPicPr>
        <p:blipFill>
          <a:blip r:embed="rId5" cstate="print"/>
          <a:srcRect/>
          <a:stretch>
            <a:fillRect/>
          </a:stretch>
        </p:blipFill>
        <p:spPr bwMode="auto">
          <a:xfrm>
            <a:off x="381000" y="6096000"/>
            <a:ext cx="1295400" cy="377825"/>
          </a:xfrm>
          <a:prstGeom prst="rect">
            <a:avLst/>
          </a:prstGeom>
          <a:noFill/>
          <a:ln w="9525">
            <a:noFill/>
            <a:miter lim="800000"/>
            <a:headEnd/>
            <a:tailEnd/>
          </a:ln>
          <a:effectLst/>
        </p:spPr>
      </p:pic>
      <p:pic>
        <p:nvPicPr>
          <p:cNvPr id="124943" name="Picture 15" descr="C03art025"/>
          <p:cNvPicPr>
            <a:picLocks noChangeAspect="1" noChangeArrowheads="1"/>
          </p:cNvPicPr>
          <p:nvPr/>
        </p:nvPicPr>
        <p:blipFill>
          <a:blip r:embed="rId6" cstate="print"/>
          <a:srcRect/>
          <a:stretch>
            <a:fillRect/>
          </a:stretch>
        </p:blipFill>
        <p:spPr bwMode="auto">
          <a:xfrm>
            <a:off x="614363" y="1524000"/>
            <a:ext cx="3952875" cy="3962400"/>
          </a:xfrm>
          <a:prstGeom prst="rect">
            <a:avLst/>
          </a:prstGeom>
          <a:noFill/>
        </p:spPr>
      </p:pic>
      <p:sp>
        <p:nvSpPr>
          <p:cNvPr id="124944" name="Text Box 16"/>
          <p:cNvSpPr txBox="1">
            <a:spLocks noChangeArrowheads="1"/>
          </p:cNvSpPr>
          <p:nvPr/>
        </p:nvSpPr>
        <p:spPr bwMode="auto">
          <a:xfrm>
            <a:off x="533400" y="5486400"/>
            <a:ext cx="3962400" cy="463550"/>
          </a:xfrm>
          <a:prstGeom prst="rect">
            <a:avLst/>
          </a:prstGeom>
          <a:noFill/>
          <a:ln w="9525">
            <a:noFill/>
            <a:miter lim="800000"/>
            <a:headEnd/>
            <a:tailEnd/>
          </a:ln>
          <a:effectLst/>
        </p:spPr>
        <p:txBody>
          <a:bodyPr>
            <a:spAutoFit/>
          </a:bodyPr>
          <a:lstStyle/>
          <a:p>
            <a:pPr>
              <a:spcBef>
                <a:spcPct val="50000"/>
              </a:spcBef>
            </a:pPr>
            <a:r>
              <a:rPr lang="en-US" sz="1200" i="1">
                <a:solidFill>
                  <a:schemeClr val="hlink"/>
                </a:solidFill>
              </a:rPr>
              <a:t>The Ambassadors</a:t>
            </a:r>
            <a:r>
              <a:rPr lang="en-US" sz="1200">
                <a:solidFill>
                  <a:schemeClr val="hlink"/>
                </a:solidFill>
              </a:rPr>
              <a:t> (1533) by Hans Holbein the Younger. Oil on canvas.</a:t>
            </a:r>
          </a:p>
        </p:txBody>
      </p:sp>
      <p:sp>
        <p:nvSpPr>
          <p:cNvPr id="124946" name="AutoShape 18">
            <a:hlinkClick r:id="" action="ppaction://noaction" highlightClick="1"/>
          </p:cNvPr>
          <p:cNvSpPr>
            <a:spLocks noChangeArrowheads="1"/>
          </p:cNvSpPr>
          <p:nvPr/>
        </p:nvSpPr>
        <p:spPr bwMode="auto">
          <a:xfrm>
            <a:off x="6881813" y="6019800"/>
            <a:ext cx="685800" cy="838200"/>
          </a:xfrm>
          <a:prstGeom prst="actionButtonBlank">
            <a:avLst/>
          </a:prstGeom>
          <a:noFill/>
          <a:ln w="9525">
            <a:noFill/>
            <a:miter lim="800000"/>
            <a:headEnd/>
            <a:tailEnd/>
          </a:ln>
          <a:effectLst/>
        </p:spPr>
        <p:txBody>
          <a:bodyPr wrap="none" anchor="ctr"/>
          <a:lstStyle/>
          <a:p>
            <a:endParaRPr lang="en-US"/>
          </a:p>
        </p:txBody>
      </p:sp>
      <p:sp>
        <p:nvSpPr>
          <p:cNvPr id="124947" name="AutoShape 19">
            <a:hlinkClick r:id="" action="ppaction://noaction" highlightClick="1"/>
          </p:cNvPr>
          <p:cNvSpPr>
            <a:spLocks noChangeArrowheads="1"/>
          </p:cNvSpPr>
          <p:nvPr/>
        </p:nvSpPr>
        <p:spPr bwMode="auto">
          <a:xfrm>
            <a:off x="6172200" y="6032500"/>
            <a:ext cx="673100" cy="825500"/>
          </a:xfrm>
          <a:prstGeom prst="actionButtonBlank">
            <a:avLst/>
          </a:prstGeom>
          <a:noFill/>
          <a:ln w="9525">
            <a:no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49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4936"/>
                                        </p:tgtEl>
                                        <p:attrNameLst>
                                          <p:attrName>style.visibility</p:attrName>
                                        </p:attrNameLst>
                                      </p:cBhvr>
                                      <p:to>
                                        <p:strVal val="visible"/>
                                      </p:to>
                                    </p:set>
                                    <p:animEffect transition="in" filter="wipe(left)">
                                      <p:cBhvr>
                                        <p:cTn id="11" dur="5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25959" name="Picture 7">
            <a:hlinkClick r:id="rId4" action="ppaction://hlinksldjump"/>
          </p:cNvPr>
          <p:cNvPicPr>
            <a:picLocks noChangeAspect="1" noChangeArrowheads="1"/>
          </p:cNvPicPr>
          <p:nvPr/>
        </p:nvPicPr>
        <p:blipFill>
          <a:blip r:embed="rId5" cstate="print"/>
          <a:srcRect/>
          <a:stretch>
            <a:fillRect/>
          </a:stretch>
        </p:blipFill>
        <p:spPr bwMode="auto">
          <a:xfrm>
            <a:off x="7813675" y="5522913"/>
            <a:ext cx="796925" cy="420687"/>
          </a:xfrm>
          <a:prstGeom prst="rect">
            <a:avLst/>
          </a:prstGeom>
          <a:noFill/>
        </p:spPr>
      </p:pic>
      <p:pic>
        <p:nvPicPr>
          <p:cNvPr id="125960" name="Picture 8" descr="c03art026"/>
          <p:cNvPicPr>
            <a:picLocks noChangeAspect="1" noChangeArrowheads="1"/>
          </p:cNvPicPr>
          <p:nvPr/>
        </p:nvPicPr>
        <p:blipFill>
          <a:blip r:embed="rId6" cstate="print"/>
          <a:srcRect/>
          <a:stretch>
            <a:fillRect/>
          </a:stretch>
        </p:blipFill>
        <p:spPr bwMode="auto">
          <a:xfrm>
            <a:off x="1600200" y="419100"/>
            <a:ext cx="5534025" cy="5524500"/>
          </a:xfrm>
          <a:prstGeom prst="rect">
            <a:avLst/>
          </a:prstGeom>
          <a:noFill/>
        </p:spPr>
      </p:pic>
      <p:sp>
        <p:nvSpPr>
          <p:cNvPr id="125962" name="AutoShape 10">
            <a:hlinkClick r:id="" action="ppaction://noaction" highlightClick="1"/>
          </p:cNvPr>
          <p:cNvSpPr>
            <a:spLocks noChangeArrowheads="1"/>
          </p:cNvSpPr>
          <p:nvPr/>
        </p:nvSpPr>
        <p:spPr bwMode="auto">
          <a:xfrm>
            <a:off x="6881813" y="6019800"/>
            <a:ext cx="685800" cy="838200"/>
          </a:xfrm>
          <a:prstGeom prst="actionButtonBlank">
            <a:avLst/>
          </a:prstGeom>
          <a:noFill/>
          <a:ln w="9525">
            <a:noFill/>
            <a:miter lim="800000"/>
            <a:headEnd/>
            <a:tailEnd/>
          </a:ln>
          <a:effectLst/>
        </p:spPr>
        <p:txBody>
          <a:bodyPr wrap="none" anchor="ctr"/>
          <a:lstStyle/>
          <a:p>
            <a:endParaRPr lang="en-US"/>
          </a:p>
        </p:txBody>
      </p:sp>
      <p:sp>
        <p:nvSpPr>
          <p:cNvPr id="125963" name="AutoShape 11">
            <a:hlinkClick r:id="" action="ppaction://noaction" highlightClick="1"/>
          </p:cNvPr>
          <p:cNvSpPr>
            <a:spLocks noChangeArrowheads="1"/>
          </p:cNvSpPr>
          <p:nvPr/>
        </p:nvSpPr>
        <p:spPr bwMode="auto">
          <a:xfrm>
            <a:off x="6172200" y="6032500"/>
            <a:ext cx="673100" cy="825500"/>
          </a:xfrm>
          <a:prstGeom prst="actionButtonBlank">
            <a:avLst/>
          </a:prstGeom>
          <a:noFill/>
          <a:ln w="9525">
            <a:no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ChangeArrowheads="1"/>
          </p:cNvSpPr>
          <p:nvPr>
            <p:ph type="title" sz="quarter"/>
          </p:nvPr>
        </p:nvSpPr>
        <p:spPr bwMode="auto">
          <a:xfrm>
            <a:off x="301625" y="382588"/>
            <a:ext cx="8537575" cy="685800"/>
          </a:xfrm>
          <a:noFill/>
          <a:ln cap="flat" algn="ctr">
            <a:miter lim="800000"/>
            <a:headEnd/>
            <a:tailEnd/>
          </a:ln>
        </p:spPr>
        <p:txBody>
          <a:bodyPr vert="horz" wrap="square" lIns="91440" tIns="45720" rIns="91440" bIns="45720" numCol="1" anchor="t" anchorCtr="0" compatLnSpc="1">
            <a:prstTxWarp prst="textNoShape">
              <a:avLst/>
            </a:prstTxWarp>
          </a:bodyPr>
          <a:lstStyle/>
          <a:p>
            <a:r>
              <a:rPr lang="en-US" sz="2500" b="1">
                <a:solidFill>
                  <a:srgbClr val="FFFF99"/>
                </a:solidFill>
              </a:rPr>
              <a:t>Humanism</a:t>
            </a:r>
          </a:p>
        </p:txBody>
      </p:sp>
      <p:sp>
        <p:nvSpPr>
          <p:cNvPr id="29700" name="Text Box 4"/>
          <p:cNvSpPr txBox="1">
            <a:spLocks noChangeArrowheads="1"/>
          </p:cNvSpPr>
          <p:nvPr/>
        </p:nvSpPr>
        <p:spPr bwMode="auto">
          <a:xfrm>
            <a:off x="533400" y="1141413"/>
            <a:ext cx="8077200" cy="822325"/>
          </a:xfrm>
          <a:prstGeom prst="rect">
            <a:avLst/>
          </a:prstGeom>
          <a:noFill/>
          <a:ln w="9525">
            <a:noFill/>
            <a:miter lim="800000"/>
            <a:headEnd/>
            <a:tailEnd/>
          </a:ln>
          <a:effectLst/>
        </p:spPr>
        <p:txBody>
          <a:bodyPr>
            <a:spAutoFit/>
          </a:bodyPr>
          <a:lstStyle/>
          <a:p>
            <a:pPr>
              <a:spcBef>
                <a:spcPct val="30000"/>
              </a:spcBef>
            </a:pPr>
            <a:r>
              <a:rPr lang="en-US" sz="2400" b="1">
                <a:solidFill>
                  <a:srgbClr val="FF9900"/>
                </a:solidFill>
              </a:rPr>
              <a:t>Humanism—</a:t>
            </a:r>
            <a:r>
              <a:rPr lang="en-US" sz="2400">
                <a:solidFill>
                  <a:schemeClr val="hlink"/>
                </a:solidFill>
              </a:rPr>
              <a:t>intellectual movement that greatly influenced Renaissance thinkers, writers, artists </a:t>
            </a:r>
          </a:p>
        </p:txBody>
      </p:sp>
      <p:sp>
        <p:nvSpPr>
          <p:cNvPr id="29717" name="Text Box 21"/>
          <p:cNvSpPr txBox="1">
            <a:spLocks noChangeArrowheads="1"/>
          </p:cNvSpPr>
          <p:nvPr/>
        </p:nvSpPr>
        <p:spPr bwMode="auto">
          <a:xfrm>
            <a:off x="3352800" y="3505200"/>
            <a:ext cx="5257800" cy="118745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studied the Bible and the classics to explore questions such as “What is a good life?”</a:t>
            </a:r>
          </a:p>
        </p:txBody>
      </p:sp>
      <p:sp>
        <p:nvSpPr>
          <p:cNvPr id="29725" name="Text Box 29"/>
          <p:cNvSpPr txBox="1">
            <a:spLocks noChangeArrowheads="1"/>
          </p:cNvSpPr>
          <p:nvPr/>
        </p:nvSpPr>
        <p:spPr bwMode="auto">
          <a:xfrm>
            <a:off x="3352800" y="2667000"/>
            <a:ext cx="5334000" cy="822325"/>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revived old Greek and Latin classics</a:t>
            </a:r>
          </a:p>
        </p:txBody>
      </p:sp>
      <p:sp>
        <p:nvSpPr>
          <p:cNvPr id="29748" name="Text Box 52"/>
          <p:cNvSpPr txBox="1">
            <a:spLocks noChangeArrowheads="1"/>
          </p:cNvSpPr>
          <p:nvPr/>
        </p:nvSpPr>
        <p:spPr bwMode="auto">
          <a:xfrm>
            <a:off x="3352800" y="2133600"/>
            <a:ext cx="5562600" cy="457200"/>
          </a:xfrm>
          <a:prstGeom prst="rect">
            <a:avLst/>
          </a:prstGeom>
          <a:noFill/>
          <a:ln w="9525">
            <a:noFill/>
            <a:miter lim="800000"/>
            <a:headEnd/>
            <a:tailEnd/>
          </a:ln>
          <a:effectLst/>
        </p:spPr>
        <p:txBody>
          <a:bodyPr>
            <a:spAutoFit/>
          </a:bodyPr>
          <a:lstStyle/>
          <a:p>
            <a:pPr>
              <a:spcBef>
                <a:spcPct val="30000"/>
              </a:spcBef>
            </a:pPr>
            <a:r>
              <a:rPr lang="en-US" sz="2400">
                <a:solidFill>
                  <a:schemeClr val="hlink"/>
                </a:solidFill>
              </a:rPr>
              <a:t>The humanists</a:t>
            </a:r>
          </a:p>
        </p:txBody>
      </p:sp>
      <p:sp>
        <p:nvSpPr>
          <p:cNvPr id="29749" name="Text Box 53"/>
          <p:cNvSpPr txBox="1">
            <a:spLocks noChangeArrowheads="1"/>
          </p:cNvSpPr>
          <p:nvPr/>
        </p:nvSpPr>
        <p:spPr bwMode="auto">
          <a:xfrm>
            <a:off x="3352800" y="4724400"/>
            <a:ext cx="5257800" cy="822325"/>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made history, literature, and philosophy popular again</a:t>
            </a:r>
            <a:endParaRPr lang="en-US" sz="2400" i="1">
              <a:solidFill>
                <a:srgbClr val="FFFF99"/>
              </a:solidFill>
            </a:endParaRPr>
          </a:p>
        </p:txBody>
      </p:sp>
      <p:pic>
        <p:nvPicPr>
          <p:cNvPr id="29754" name="Picture 58"/>
          <p:cNvPicPr>
            <a:picLocks noChangeAspect="1" noChangeArrowheads="1"/>
          </p:cNvPicPr>
          <p:nvPr/>
        </p:nvPicPr>
        <p:blipFill>
          <a:blip r:embed="rId3" cstate="print"/>
          <a:srcRect/>
          <a:stretch>
            <a:fillRect/>
          </a:stretch>
        </p:blipFill>
        <p:spPr bwMode="auto">
          <a:xfrm>
            <a:off x="8153400" y="1752600"/>
            <a:ext cx="133350" cy="88900"/>
          </a:xfrm>
          <a:prstGeom prst="rect">
            <a:avLst/>
          </a:prstGeom>
          <a:noFill/>
        </p:spPr>
      </p:pic>
      <p:pic>
        <p:nvPicPr>
          <p:cNvPr id="29756" name="Picture 60"/>
          <p:cNvPicPr>
            <a:picLocks noChangeAspect="1" noChangeArrowheads="1"/>
          </p:cNvPicPr>
          <p:nvPr/>
        </p:nvPicPr>
        <p:blipFill>
          <a:blip r:embed="rId3" cstate="print"/>
          <a:srcRect/>
          <a:stretch>
            <a:fillRect/>
          </a:stretch>
        </p:blipFill>
        <p:spPr bwMode="auto">
          <a:xfrm>
            <a:off x="5181600" y="3276600"/>
            <a:ext cx="133350" cy="88900"/>
          </a:xfrm>
          <a:prstGeom prst="rect">
            <a:avLst/>
          </a:prstGeom>
          <a:noFill/>
        </p:spPr>
      </p:pic>
      <p:pic>
        <p:nvPicPr>
          <p:cNvPr id="29757" name="Picture 61"/>
          <p:cNvPicPr>
            <a:picLocks noChangeAspect="1" noChangeArrowheads="1"/>
          </p:cNvPicPr>
          <p:nvPr/>
        </p:nvPicPr>
        <p:blipFill>
          <a:blip r:embed="rId3" cstate="print"/>
          <a:srcRect/>
          <a:stretch>
            <a:fillRect/>
          </a:stretch>
        </p:blipFill>
        <p:spPr bwMode="auto">
          <a:xfrm>
            <a:off x="8477250" y="4572000"/>
            <a:ext cx="133350" cy="88900"/>
          </a:xfrm>
          <a:prstGeom prst="rect">
            <a:avLst/>
          </a:prstGeom>
          <a:noFill/>
        </p:spPr>
      </p:pic>
      <p:pic>
        <p:nvPicPr>
          <p:cNvPr id="29762" name="Picture 66" descr="c03his008"/>
          <p:cNvPicPr>
            <a:picLocks noChangeAspect="1" noChangeArrowheads="1"/>
          </p:cNvPicPr>
          <p:nvPr/>
        </p:nvPicPr>
        <p:blipFill>
          <a:blip r:embed="rId4" cstate="print"/>
          <a:srcRect/>
          <a:stretch>
            <a:fillRect/>
          </a:stretch>
        </p:blipFill>
        <p:spPr bwMode="auto">
          <a:xfrm>
            <a:off x="838200" y="2743200"/>
            <a:ext cx="2543175" cy="256222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9748"/>
                                        </p:tgtEl>
                                        <p:attrNameLst>
                                          <p:attrName>style.visibility</p:attrName>
                                        </p:attrNameLst>
                                      </p:cBhvr>
                                      <p:to>
                                        <p:strVal val="visible"/>
                                      </p:to>
                                    </p:set>
                                    <p:animEffect transition="in" filter="slide(fromTop)">
                                      <p:cBhvr>
                                        <p:cTn id="7" dur="500"/>
                                        <p:tgtEl>
                                          <p:spTgt spid="29748"/>
                                        </p:tgtEl>
                                      </p:cBhvr>
                                    </p:animEffect>
                                  </p:childTnLst>
                                </p:cTn>
                              </p:par>
                              <p:par>
                                <p:cTn id="8" presetID="12" presetClass="entr" presetSubtype="8" fill="hold" nodeType="withEffect">
                                  <p:stCondLst>
                                    <p:cond delay="0"/>
                                  </p:stCondLst>
                                  <p:childTnLst>
                                    <p:set>
                                      <p:cBhvr>
                                        <p:cTn id="9" dur="1" fill="hold">
                                          <p:stCondLst>
                                            <p:cond delay="0"/>
                                          </p:stCondLst>
                                        </p:cTn>
                                        <p:tgtEl>
                                          <p:spTgt spid="29762"/>
                                        </p:tgtEl>
                                        <p:attrNameLst>
                                          <p:attrName>style.visibility</p:attrName>
                                        </p:attrNameLst>
                                      </p:cBhvr>
                                      <p:to>
                                        <p:strVal val="visible"/>
                                      </p:to>
                                    </p:set>
                                    <p:animEffect transition="in" filter="slide(fromLeft)">
                                      <p:cBhvr>
                                        <p:cTn id="10" dur="500"/>
                                        <p:tgtEl>
                                          <p:spTgt spid="29762"/>
                                        </p:tgtEl>
                                      </p:cBhvr>
                                    </p:animEffect>
                                  </p:childTnLst>
                                </p:cTn>
                              </p:par>
                            </p:childTnLst>
                          </p:cTn>
                        </p:par>
                        <p:par>
                          <p:cTn id="11" fill="hold">
                            <p:stCondLst>
                              <p:cond delay="500"/>
                            </p:stCondLst>
                            <p:childTnLst>
                              <p:par>
                                <p:cTn id="12" presetID="12" presetClass="entr" presetSubtype="4" fill="hold" grpId="0" nodeType="afterEffect">
                                  <p:stCondLst>
                                    <p:cond delay="500"/>
                                  </p:stCondLst>
                                  <p:childTnLst>
                                    <p:set>
                                      <p:cBhvr>
                                        <p:cTn id="13" dur="1" fill="hold">
                                          <p:stCondLst>
                                            <p:cond delay="0"/>
                                          </p:stCondLst>
                                        </p:cTn>
                                        <p:tgtEl>
                                          <p:spTgt spid="29725"/>
                                        </p:tgtEl>
                                        <p:attrNameLst>
                                          <p:attrName>style.visibility</p:attrName>
                                        </p:attrNameLst>
                                      </p:cBhvr>
                                      <p:to>
                                        <p:strVal val="visible"/>
                                      </p:to>
                                    </p:set>
                                    <p:animEffect transition="in" filter="slide(fromBottom)">
                                      <p:cBhvr>
                                        <p:cTn id="14" dur="500"/>
                                        <p:tgtEl>
                                          <p:spTgt spid="29725"/>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2975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9717"/>
                                        </p:tgtEl>
                                        <p:attrNameLst>
                                          <p:attrName>style.visibility</p:attrName>
                                        </p:attrNameLst>
                                      </p:cBhvr>
                                      <p:to>
                                        <p:strVal val="visible"/>
                                      </p:to>
                                    </p:set>
                                    <p:animEffect transition="in" filter="slide(fromBottom)">
                                      <p:cBhvr>
                                        <p:cTn id="22" dur="500"/>
                                        <p:tgtEl>
                                          <p:spTgt spid="29717"/>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2975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9749"/>
                                        </p:tgtEl>
                                        <p:attrNameLst>
                                          <p:attrName>style.visibility</p:attrName>
                                        </p:attrNameLst>
                                      </p:cBhvr>
                                      <p:to>
                                        <p:strVal val="visible"/>
                                      </p:to>
                                    </p:set>
                                    <p:animEffect transition="in" filter="slide(fromBottom)">
                                      <p:cBhvr>
                                        <p:cTn id="30" dur="500"/>
                                        <p:tgtEl>
                                          <p:spTgt spid="2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7" grpId="0"/>
      <p:bldP spid="29725" grpId="0"/>
      <p:bldP spid="29748" grpId="0"/>
      <p:bldP spid="29749"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ChangeArrowheads="1"/>
          </p:cNvSpPr>
          <p:nvPr>
            <p:ph type="title" sz="quarter"/>
          </p:nvPr>
        </p:nvSpPr>
        <p:spPr bwMode="auto">
          <a:xfrm>
            <a:off x="301625" y="382588"/>
            <a:ext cx="8537575" cy="685800"/>
          </a:xfrm>
          <a:noFill/>
          <a:ln cap="flat" algn="ctr">
            <a:miter lim="800000"/>
            <a:headEnd/>
            <a:tailEnd/>
          </a:ln>
        </p:spPr>
        <p:txBody>
          <a:bodyPr vert="horz" wrap="square" lIns="91440" tIns="45720" rIns="91440" bIns="45720" numCol="1" anchor="t" anchorCtr="0" compatLnSpc="1">
            <a:prstTxWarp prst="textNoShape">
              <a:avLst/>
            </a:prstTxWarp>
          </a:bodyPr>
          <a:lstStyle/>
          <a:p>
            <a:r>
              <a:rPr lang="en-US" sz="2500" b="1">
                <a:solidFill>
                  <a:srgbClr val="FFFF99"/>
                </a:solidFill>
              </a:rPr>
              <a:t>Humanism</a:t>
            </a:r>
          </a:p>
        </p:txBody>
      </p:sp>
      <p:sp>
        <p:nvSpPr>
          <p:cNvPr id="149507" name="Text Box 3"/>
          <p:cNvSpPr txBox="1">
            <a:spLocks noChangeArrowheads="1"/>
          </p:cNvSpPr>
          <p:nvPr/>
        </p:nvSpPr>
        <p:spPr bwMode="auto">
          <a:xfrm>
            <a:off x="609600" y="2133600"/>
            <a:ext cx="4038600" cy="45720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English lawyer</a:t>
            </a:r>
            <a:endParaRPr lang="en-US" sz="2400" i="1">
              <a:solidFill>
                <a:srgbClr val="FFFF99"/>
              </a:solidFill>
            </a:endParaRPr>
          </a:p>
        </p:txBody>
      </p:sp>
      <p:sp>
        <p:nvSpPr>
          <p:cNvPr id="149508" name="Text Box 4"/>
          <p:cNvSpPr txBox="1">
            <a:spLocks noChangeArrowheads="1"/>
          </p:cNvSpPr>
          <p:nvPr/>
        </p:nvSpPr>
        <p:spPr bwMode="auto">
          <a:xfrm>
            <a:off x="533400" y="1141413"/>
            <a:ext cx="6934200" cy="457200"/>
          </a:xfrm>
          <a:prstGeom prst="rect">
            <a:avLst/>
          </a:prstGeom>
          <a:noFill/>
          <a:ln w="9525">
            <a:noFill/>
            <a:miter lim="800000"/>
            <a:headEnd/>
            <a:tailEnd/>
          </a:ln>
          <a:effectLst/>
        </p:spPr>
        <p:txBody>
          <a:bodyPr>
            <a:spAutoFit/>
          </a:bodyPr>
          <a:lstStyle/>
          <a:p>
            <a:pPr>
              <a:spcBef>
                <a:spcPct val="30000"/>
              </a:spcBef>
            </a:pPr>
            <a:r>
              <a:rPr lang="en-US" sz="2400" b="1">
                <a:solidFill>
                  <a:srgbClr val="FF9900"/>
                </a:solidFill>
              </a:rPr>
              <a:t>Two Friends—Two Humanists</a:t>
            </a:r>
            <a:r>
              <a:rPr lang="en-US" sz="2400">
                <a:solidFill>
                  <a:schemeClr val="bg1"/>
                </a:solidFill>
              </a:rPr>
              <a:t> </a:t>
            </a:r>
            <a:endParaRPr lang="en-US" sz="2400">
              <a:solidFill>
                <a:srgbClr val="FFFF99"/>
              </a:solidFill>
            </a:endParaRPr>
          </a:p>
        </p:txBody>
      </p:sp>
      <p:sp>
        <p:nvSpPr>
          <p:cNvPr id="149513" name="Text Box 9"/>
          <p:cNvSpPr txBox="1">
            <a:spLocks noChangeArrowheads="1"/>
          </p:cNvSpPr>
          <p:nvPr/>
        </p:nvSpPr>
        <p:spPr bwMode="auto">
          <a:xfrm>
            <a:off x="4724400" y="2590800"/>
            <a:ext cx="4038600" cy="822325"/>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traveled throughout Europe</a:t>
            </a:r>
          </a:p>
        </p:txBody>
      </p:sp>
      <p:sp>
        <p:nvSpPr>
          <p:cNvPr id="149514" name="Text Box 10"/>
          <p:cNvSpPr txBox="1">
            <a:spLocks noChangeArrowheads="1"/>
          </p:cNvSpPr>
          <p:nvPr/>
        </p:nvSpPr>
        <p:spPr bwMode="auto">
          <a:xfrm>
            <a:off x="4724400" y="2133600"/>
            <a:ext cx="4038600" cy="457200"/>
          </a:xfrm>
          <a:prstGeom prst="rect">
            <a:avLst/>
          </a:prstGeom>
          <a:noFill/>
          <a:ln w="9525">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Dutch monk</a:t>
            </a:r>
          </a:p>
        </p:txBody>
      </p:sp>
      <p:sp>
        <p:nvSpPr>
          <p:cNvPr id="149519" name="Text Box 15"/>
          <p:cNvSpPr txBox="1">
            <a:spLocks noChangeArrowheads="1"/>
          </p:cNvSpPr>
          <p:nvPr/>
        </p:nvSpPr>
        <p:spPr bwMode="auto">
          <a:xfrm>
            <a:off x="4648200" y="1676400"/>
            <a:ext cx="3962400" cy="461963"/>
          </a:xfrm>
          <a:prstGeom prst="rect">
            <a:avLst/>
          </a:prstGeom>
          <a:noFill/>
          <a:ln w="9525">
            <a:noFill/>
            <a:miter lim="800000"/>
            <a:headEnd/>
            <a:tailEnd/>
          </a:ln>
          <a:effectLst/>
        </p:spPr>
        <p:txBody>
          <a:bodyPr>
            <a:spAutoFit/>
          </a:bodyPr>
          <a:lstStyle/>
          <a:p>
            <a:pPr>
              <a:spcBef>
                <a:spcPct val="30000"/>
              </a:spcBef>
            </a:pPr>
            <a:r>
              <a:rPr lang="en-US" sz="2400">
                <a:solidFill>
                  <a:srgbClr val="FF9900"/>
                </a:solidFill>
              </a:rPr>
              <a:t>Desiderius Erasmus</a:t>
            </a:r>
            <a:endParaRPr lang="en-US" sz="2400">
              <a:solidFill>
                <a:srgbClr val="FFFF99"/>
              </a:solidFill>
            </a:endParaRPr>
          </a:p>
        </p:txBody>
      </p:sp>
      <p:sp>
        <p:nvSpPr>
          <p:cNvPr id="149520" name="Text Box 16"/>
          <p:cNvSpPr txBox="1">
            <a:spLocks noChangeArrowheads="1"/>
          </p:cNvSpPr>
          <p:nvPr/>
        </p:nvSpPr>
        <p:spPr bwMode="auto">
          <a:xfrm>
            <a:off x="609600" y="1676400"/>
            <a:ext cx="3657600" cy="822325"/>
          </a:xfrm>
          <a:prstGeom prst="rect">
            <a:avLst/>
          </a:prstGeom>
          <a:noFill/>
          <a:ln w="9525">
            <a:noFill/>
            <a:miter lim="800000"/>
            <a:headEnd/>
            <a:tailEnd/>
          </a:ln>
          <a:effectLst/>
        </p:spPr>
        <p:txBody>
          <a:bodyPr>
            <a:spAutoFit/>
          </a:bodyPr>
          <a:lstStyle/>
          <a:p>
            <a:pPr>
              <a:spcBef>
                <a:spcPct val="30000"/>
              </a:spcBef>
            </a:pPr>
            <a:r>
              <a:rPr lang="en-US" sz="2400">
                <a:solidFill>
                  <a:srgbClr val="FF9900"/>
                </a:solidFill>
              </a:rPr>
              <a:t>Sir Thomas More</a:t>
            </a:r>
            <a:br>
              <a:rPr lang="en-US" sz="2400">
                <a:solidFill>
                  <a:srgbClr val="FF9900"/>
                </a:solidFill>
              </a:rPr>
            </a:br>
            <a:endParaRPr lang="en-US" sz="2400">
              <a:solidFill>
                <a:srgbClr val="FFFF99"/>
              </a:solidFill>
            </a:endParaRPr>
          </a:p>
        </p:txBody>
      </p:sp>
      <p:sp>
        <p:nvSpPr>
          <p:cNvPr id="149522" name="Text Box 18"/>
          <p:cNvSpPr txBox="1">
            <a:spLocks noChangeArrowheads="1"/>
          </p:cNvSpPr>
          <p:nvPr/>
        </p:nvSpPr>
        <p:spPr bwMode="auto">
          <a:xfrm>
            <a:off x="4724400" y="3429000"/>
            <a:ext cx="4038600" cy="45720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taught Greek</a:t>
            </a:r>
          </a:p>
        </p:txBody>
      </p:sp>
      <p:sp>
        <p:nvSpPr>
          <p:cNvPr id="149523" name="Text Box 19"/>
          <p:cNvSpPr txBox="1">
            <a:spLocks noChangeArrowheads="1"/>
          </p:cNvSpPr>
          <p:nvPr/>
        </p:nvSpPr>
        <p:spPr bwMode="auto">
          <a:xfrm>
            <a:off x="609600" y="2590800"/>
            <a:ext cx="4038600" cy="45720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wrote </a:t>
            </a:r>
            <a:r>
              <a:rPr lang="en-US" sz="2400" i="1">
                <a:solidFill>
                  <a:srgbClr val="FFFF99"/>
                </a:solidFill>
              </a:rPr>
              <a:t>Utopia</a:t>
            </a:r>
          </a:p>
        </p:txBody>
      </p:sp>
      <p:sp>
        <p:nvSpPr>
          <p:cNvPr id="149524" name="Text Box 20"/>
          <p:cNvSpPr txBox="1">
            <a:spLocks noChangeArrowheads="1"/>
          </p:cNvSpPr>
          <p:nvPr/>
        </p:nvSpPr>
        <p:spPr bwMode="auto">
          <a:xfrm>
            <a:off x="609600" y="3048000"/>
            <a:ext cx="4114800" cy="45720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held important offices</a:t>
            </a:r>
            <a:endParaRPr lang="en-US" sz="2400" i="1">
              <a:solidFill>
                <a:srgbClr val="FFFF99"/>
              </a:solidFill>
            </a:endParaRPr>
          </a:p>
        </p:txBody>
      </p:sp>
      <p:sp>
        <p:nvSpPr>
          <p:cNvPr id="149525" name="Text Box 21"/>
          <p:cNvSpPr txBox="1">
            <a:spLocks noChangeArrowheads="1"/>
          </p:cNvSpPr>
          <p:nvPr/>
        </p:nvSpPr>
        <p:spPr bwMode="auto">
          <a:xfrm>
            <a:off x="609600" y="3581400"/>
            <a:ext cx="4114800" cy="822325"/>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beheaded by order of Henry VIII</a:t>
            </a:r>
            <a:endParaRPr lang="en-US" sz="2400" i="1">
              <a:solidFill>
                <a:srgbClr val="FFFF99"/>
              </a:solidFill>
            </a:endParaRPr>
          </a:p>
        </p:txBody>
      </p:sp>
      <p:sp>
        <p:nvSpPr>
          <p:cNvPr id="149527" name="Text Box 23"/>
          <p:cNvSpPr txBox="1">
            <a:spLocks noChangeArrowheads="1"/>
          </p:cNvSpPr>
          <p:nvPr/>
        </p:nvSpPr>
        <p:spPr bwMode="auto">
          <a:xfrm>
            <a:off x="685800" y="4572000"/>
            <a:ext cx="7696200" cy="1187450"/>
          </a:xfrm>
          <a:prstGeom prst="rect">
            <a:avLst/>
          </a:prstGeom>
          <a:noFill/>
          <a:ln w="9525">
            <a:noFill/>
            <a:miter lim="800000"/>
            <a:headEnd/>
            <a:tailEnd/>
          </a:ln>
          <a:effectLst/>
        </p:spPr>
        <p:txBody>
          <a:bodyPr>
            <a:spAutoFit/>
          </a:bodyPr>
          <a:lstStyle/>
          <a:p>
            <a:pPr>
              <a:spcBef>
                <a:spcPct val="30000"/>
              </a:spcBef>
            </a:pPr>
            <a:r>
              <a:rPr lang="en-US" sz="2400">
                <a:solidFill>
                  <a:schemeClr val="hlink"/>
                </a:solidFill>
              </a:rPr>
              <a:t>Both men wrote in Latin; loved life, laughter, and classical learning; were dedicated to the church.  </a:t>
            </a:r>
            <a:endParaRPr lang="en-US" sz="2400">
              <a:solidFill>
                <a:srgbClr val="FFFF99"/>
              </a:solidFill>
            </a:endParaRPr>
          </a:p>
        </p:txBody>
      </p:sp>
      <p:pic>
        <p:nvPicPr>
          <p:cNvPr id="149530" name="Picture 26"/>
          <p:cNvPicPr>
            <a:picLocks noChangeAspect="1" noChangeArrowheads="1"/>
          </p:cNvPicPr>
          <p:nvPr/>
        </p:nvPicPr>
        <p:blipFill>
          <a:blip r:embed="rId3" cstate="print"/>
          <a:srcRect/>
          <a:stretch>
            <a:fillRect/>
          </a:stretch>
        </p:blipFill>
        <p:spPr bwMode="auto">
          <a:xfrm>
            <a:off x="7467600" y="3657600"/>
            <a:ext cx="133350" cy="88900"/>
          </a:xfrm>
          <a:prstGeom prst="rect">
            <a:avLst/>
          </a:prstGeom>
          <a:noFill/>
        </p:spPr>
      </p:pic>
      <p:pic>
        <p:nvPicPr>
          <p:cNvPr id="149531" name="Picture 27"/>
          <p:cNvPicPr>
            <a:picLocks noChangeAspect="1" noChangeArrowheads="1"/>
          </p:cNvPicPr>
          <p:nvPr/>
        </p:nvPicPr>
        <p:blipFill>
          <a:blip r:embed="rId3" cstate="print"/>
          <a:srcRect/>
          <a:stretch>
            <a:fillRect/>
          </a:stretch>
        </p:blipFill>
        <p:spPr bwMode="auto">
          <a:xfrm>
            <a:off x="2971800" y="4191000"/>
            <a:ext cx="133350" cy="889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49520"/>
                                        </p:tgtEl>
                                        <p:attrNameLst>
                                          <p:attrName>style.visibility</p:attrName>
                                        </p:attrNameLst>
                                      </p:cBhvr>
                                      <p:to>
                                        <p:strVal val="visible"/>
                                      </p:to>
                                    </p:set>
                                    <p:animEffect transition="in" filter="slide(fromLeft)">
                                      <p:cBhvr>
                                        <p:cTn id="7" dur="500"/>
                                        <p:tgtEl>
                                          <p:spTgt spid="149520"/>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49519"/>
                                        </p:tgtEl>
                                        <p:attrNameLst>
                                          <p:attrName>style.visibility</p:attrName>
                                        </p:attrNameLst>
                                      </p:cBhvr>
                                      <p:to>
                                        <p:strVal val="visible"/>
                                      </p:to>
                                    </p:set>
                                    <p:animEffect transition="in" filter="slide(fromRight)">
                                      <p:cBhvr>
                                        <p:cTn id="10" dur="500"/>
                                        <p:tgtEl>
                                          <p:spTgt spid="149519"/>
                                        </p:tgtEl>
                                      </p:cBhvr>
                                    </p:animEffect>
                                  </p:childTnLst>
                                </p:cTn>
                              </p:par>
                            </p:childTnLst>
                          </p:cTn>
                        </p:par>
                        <p:par>
                          <p:cTn id="11" fill="hold">
                            <p:stCondLst>
                              <p:cond delay="500"/>
                            </p:stCondLst>
                            <p:childTnLst>
                              <p:par>
                                <p:cTn id="12" presetID="12" presetClass="entr" presetSubtype="4" fill="hold" grpId="0" nodeType="afterEffect">
                                  <p:stCondLst>
                                    <p:cond delay="500"/>
                                  </p:stCondLst>
                                  <p:childTnLst>
                                    <p:set>
                                      <p:cBhvr>
                                        <p:cTn id="13" dur="1" fill="hold">
                                          <p:stCondLst>
                                            <p:cond delay="0"/>
                                          </p:stCondLst>
                                        </p:cTn>
                                        <p:tgtEl>
                                          <p:spTgt spid="149507"/>
                                        </p:tgtEl>
                                        <p:attrNameLst>
                                          <p:attrName>style.visibility</p:attrName>
                                        </p:attrNameLst>
                                      </p:cBhvr>
                                      <p:to>
                                        <p:strVal val="visible"/>
                                      </p:to>
                                    </p:set>
                                    <p:animEffect transition="in" filter="slide(fromBottom)">
                                      <p:cBhvr>
                                        <p:cTn id="14" dur="500"/>
                                        <p:tgtEl>
                                          <p:spTgt spid="149507"/>
                                        </p:tgtEl>
                                      </p:cBhvr>
                                    </p:animEffect>
                                  </p:childTnLst>
                                </p:cTn>
                              </p:par>
                            </p:childTnLst>
                          </p:cTn>
                        </p:par>
                        <p:par>
                          <p:cTn id="15" fill="hold">
                            <p:stCondLst>
                              <p:cond delay="1500"/>
                            </p:stCondLst>
                            <p:childTnLst>
                              <p:par>
                                <p:cTn id="16" presetID="12" presetClass="entr" presetSubtype="4" fill="hold" grpId="0" nodeType="afterEffect">
                                  <p:stCondLst>
                                    <p:cond delay="500"/>
                                  </p:stCondLst>
                                  <p:childTnLst>
                                    <p:set>
                                      <p:cBhvr>
                                        <p:cTn id="17" dur="1" fill="hold">
                                          <p:stCondLst>
                                            <p:cond delay="0"/>
                                          </p:stCondLst>
                                        </p:cTn>
                                        <p:tgtEl>
                                          <p:spTgt spid="149523"/>
                                        </p:tgtEl>
                                        <p:attrNameLst>
                                          <p:attrName>style.visibility</p:attrName>
                                        </p:attrNameLst>
                                      </p:cBhvr>
                                      <p:to>
                                        <p:strVal val="visible"/>
                                      </p:to>
                                    </p:set>
                                    <p:animEffect transition="in" filter="slide(fromBottom)">
                                      <p:cBhvr>
                                        <p:cTn id="18" dur="500"/>
                                        <p:tgtEl>
                                          <p:spTgt spid="149523"/>
                                        </p:tgtEl>
                                      </p:cBhvr>
                                    </p:animEffect>
                                  </p:childTnLst>
                                </p:cTn>
                              </p:par>
                            </p:childTnLst>
                          </p:cTn>
                        </p:par>
                        <p:par>
                          <p:cTn id="19" fill="hold">
                            <p:stCondLst>
                              <p:cond delay="2500"/>
                            </p:stCondLst>
                            <p:childTnLst>
                              <p:par>
                                <p:cTn id="20" presetID="12" presetClass="entr" presetSubtype="4" fill="hold" grpId="0" nodeType="afterEffect">
                                  <p:stCondLst>
                                    <p:cond delay="500"/>
                                  </p:stCondLst>
                                  <p:childTnLst>
                                    <p:set>
                                      <p:cBhvr>
                                        <p:cTn id="21" dur="1" fill="hold">
                                          <p:stCondLst>
                                            <p:cond delay="0"/>
                                          </p:stCondLst>
                                        </p:cTn>
                                        <p:tgtEl>
                                          <p:spTgt spid="149524"/>
                                        </p:tgtEl>
                                        <p:attrNameLst>
                                          <p:attrName>style.visibility</p:attrName>
                                        </p:attrNameLst>
                                      </p:cBhvr>
                                      <p:to>
                                        <p:strVal val="visible"/>
                                      </p:to>
                                    </p:set>
                                    <p:animEffect transition="in" filter="slide(fromBottom)">
                                      <p:cBhvr>
                                        <p:cTn id="22" dur="500"/>
                                        <p:tgtEl>
                                          <p:spTgt spid="149524"/>
                                        </p:tgtEl>
                                      </p:cBhvr>
                                    </p:animEffect>
                                  </p:childTnLst>
                                </p:cTn>
                              </p:par>
                            </p:childTnLst>
                          </p:cTn>
                        </p:par>
                        <p:par>
                          <p:cTn id="23" fill="hold">
                            <p:stCondLst>
                              <p:cond delay="3500"/>
                            </p:stCondLst>
                            <p:childTnLst>
                              <p:par>
                                <p:cTn id="24" presetID="12" presetClass="entr" presetSubtype="4" fill="hold" grpId="0" nodeType="afterEffect">
                                  <p:stCondLst>
                                    <p:cond delay="500"/>
                                  </p:stCondLst>
                                  <p:childTnLst>
                                    <p:set>
                                      <p:cBhvr>
                                        <p:cTn id="25" dur="1" fill="hold">
                                          <p:stCondLst>
                                            <p:cond delay="0"/>
                                          </p:stCondLst>
                                        </p:cTn>
                                        <p:tgtEl>
                                          <p:spTgt spid="149525"/>
                                        </p:tgtEl>
                                        <p:attrNameLst>
                                          <p:attrName>style.visibility</p:attrName>
                                        </p:attrNameLst>
                                      </p:cBhvr>
                                      <p:to>
                                        <p:strVal val="visible"/>
                                      </p:to>
                                    </p:set>
                                    <p:animEffect transition="in" filter="slide(fromBottom)">
                                      <p:cBhvr>
                                        <p:cTn id="26" dur="500"/>
                                        <p:tgtEl>
                                          <p:spTgt spid="149525"/>
                                        </p:tgtEl>
                                      </p:cBhvr>
                                    </p:animEffect>
                                  </p:childTnLst>
                                </p:cTn>
                              </p:par>
                            </p:childTnLst>
                          </p:cTn>
                        </p:par>
                        <p:par>
                          <p:cTn id="27" fill="hold">
                            <p:stCondLst>
                              <p:cond delay="4500"/>
                            </p:stCondLst>
                            <p:childTnLst>
                              <p:par>
                                <p:cTn id="28" presetID="1" presetClass="entr" presetSubtype="0" fill="hold" nodeType="afterEffect">
                                  <p:stCondLst>
                                    <p:cond delay="0"/>
                                  </p:stCondLst>
                                  <p:childTnLst>
                                    <p:set>
                                      <p:cBhvr>
                                        <p:cTn id="29" dur="1" fill="hold">
                                          <p:stCondLst>
                                            <p:cond delay="0"/>
                                          </p:stCondLst>
                                        </p:cTn>
                                        <p:tgtEl>
                                          <p:spTgt spid="1495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49514"/>
                                        </p:tgtEl>
                                        <p:attrNameLst>
                                          <p:attrName>style.visibility</p:attrName>
                                        </p:attrNameLst>
                                      </p:cBhvr>
                                      <p:to>
                                        <p:strVal val="visible"/>
                                      </p:to>
                                    </p:set>
                                    <p:animEffect transition="in" filter="slide(fromBottom)">
                                      <p:cBhvr>
                                        <p:cTn id="34" dur="500"/>
                                        <p:tgtEl>
                                          <p:spTgt spid="149514"/>
                                        </p:tgtEl>
                                      </p:cBhvr>
                                    </p:animEffect>
                                  </p:childTnLst>
                                </p:cTn>
                              </p:par>
                            </p:childTnLst>
                          </p:cTn>
                        </p:par>
                        <p:par>
                          <p:cTn id="35" fill="hold">
                            <p:stCondLst>
                              <p:cond delay="500"/>
                            </p:stCondLst>
                            <p:childTnLst>
                              <p:par>
                                <p:cTn id="36" presetID="12" presetClass="entr" presetSubtype="4" fill="hold" grpId="0" nodeType="afterEffect">
                                  <p:stCondLst>
                                    <p:cond delay="500"/>
                                  </p:stCondLst>
                                  <p:childTnLst>
                                    <p:set>
                                      <p:cBhvr>
                                        <p:cTn id="37" dur="1" fill="hold">
                                          <p:stCondLst>
                                            <p:cond delay="0"/>
                                          </p:stCondLst>
                                        </p:cTn>
                                        <p:tgtEl>
                                          <p:spTgt spid="149513"/>
                                        </p:tgtEl>
                                        <p:attrNameLst>
                                          <p:attrName>style.visibility</p:attrName>
                                        </p:attrNameLst>
                                      </p:cBhvr>
                                      <p:to>
                                        <p:strVal val="visible"/>
                                      </p:to>
                                    </p:set>
                                    <p:animEffect transition="in" filter="slide(fromBottom)">
                                      <p:cBhvr>
                                        <p:cTn id="38" dur="500"/>
                                        <p:tgtEl>
                                          <p:spTgt spid="149513"/>
                                        </p:tgtEl>
                                      </p:cBhvr>
                                    </p:animEffect>
                                  </p:childTnLst>
                                </p:cTn>
                              </p:par>
                            </p:childTnLst>
                          </p:cTn>
                        </p:par>
                        <p:par>
                          <p:cTn id="39" fill="hold">
                            <p:stCondLst>
                              <p:cond delay="1500"/>
                            </p:stCondLst>
                            <p:childTnLst>
                              <p:par>
                                <p:cTn id="40" presetID="12" presetClass="entr" presetSubtype="4" fill="hold" grpId="0" nodeType="afterEffect">
                                  <p:stCondLst>
                                    <p:cond delay="500"/>
                                  </p:stCondLst>
                                  <p:childTnLst>
                                    <p:set>
                                      <p:cBhvr>
                                        <p:cTn id="41" dur="1" fill="hold">
                                          <p:stCondLst>
                                            <p:cond delay="0"/>
                                          </p:stCondLst>
                                        </p:cTn>
                                        <p:tgtEl>
                                          <p:spTgt spid="149522"/>
                                        </p:tgtEl>
                                        <p:attrNameLst>
                                          <p:attrName>style.visibility</p:attrName>
                                        </p:attrNameLst>
                                      </p:cBhvr>
                                      <p:to>
                                        <p:strVal val="visible"/>
                                      </p:to>
                                    </p:set>
                                    <p:animEffect transition="in" filter="slide(fromBottom)">
                                      <p:cBhvr>
                                        <p:cTn id="42" dur="500"/>
                                        <p:tgtEl>
                                          <p:spTgt spid="149522"/>
                                        </p:tgtEl>
                                      </p:cBhvr>
                                    </p:animEffect>
                                  </p:childTnLst>
                                </p:cTn>
                              </p:par>
                            </p:childTnLst>
                          </p:cTn>
                        </p:par>
                        <p:par>
                          <p:cTn id="43" fill="hold">
                            <p:stCondLst>
                              <p:cond delay="2500"/>
                            </p:stCondLst>
                            <p:childTnLst>
                              <p:par>
                                <p:cTn id="44" presetID="1" presetClass="entr" presetSubtype="0" fill="hold" nodeType="afterEffect">
                                  <p:stCondLst>
                                    <p:cond delay="0"/>
                                  </p:stCondLst>
                                  <p:childTnLst>
                                    <p:set>
                                      <p:cBhvr>
                                        <p:cTn id="45" dur="1" fill="hold">
                                          <p:stCondLst>
                                            <p:cond delay="0"/>
                                          </p:stCondLst>
                                        </p:cTn>
                                        <p:tgtEl>
                                          <p:spTgt spid="14953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9527"/>
                                        </p:tgtEl>
                                        <p:attrNameLst>
                                          <p:attrName>style.visibility</p:attrName>
                                        </p:attrNameLst>
                                      </p:cBhvr>
                                      <p:to>
                                        <p:strVal val="visible"/>
                                      </p:to>
                                    </p:set>
                                    <p:animEffect transition="in" filter="wipe(left)">
                                      <p:cBhvr>
                                        <p:cTn id="50" dur="500"/>
                                        <p:tgtEl>
                                          <p:spTgt spid="149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p:bldP spid="149513" grpId="0"/>
      <p:bldP spid="149514" grpId="0"/>
      <p:bldP spid="149519" grpId="0"/>
      <p:bldP spid="149520" grpId="0"/>
      <p:bldP spid="149522" grpId="0"/>
      <p:bldP spid="149523" grpId="0"/>
      <p:bldP spid="149524" grpId="0"/>
      <p:bldP spid="149525" grpId="0"/>
      <p:bldP spid="1495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ChangeArrowheads="1"/>
          </p:cNvSpPr>
          <p:nvPr>
            <p:ph type="title" sz="quarter"/>
          </p:nvPr>
        </p:nvSpPr>
        <p:spPr bwMode="auto">
          <a:xfrm>
            <a:off x="301625" y="382588"/>
            <a:ext cx="8537575" cy="685800"/>
          </a:xfrm>
          <a:noFill/>
          <a:ln cap="flat" algn="ctr">
            <a:miter lim="800000"/>
            <a:headEnd/>
            <a:tailEnd/>
          </a:ln>
        </p:spPr>
        <p:txBody>
          <a:bodyPr vert="horz" wrap="square" lIns="91440" tIns="45720" rIns="91440" bIns="45720" numCol="1" anchor="t" anchorCtr="0" compatLnSpc="1">
            <a:prstTxWarp prst="textNoShape">
              <a:avLst/>
            </a:prstTxWarp>
          </a:bodyPr>
          <a:lstStyle/>
          <a:p>
            <a:r>
              <a:rPr lang="en-US" sz="2500" b="1">
                <a:solidFill>
                  <a:srgbClr val="FFFF99"/>
                </a:solidFill>
              </a:rPr>
              <a:t>Humanism</a:t>
            </a:r>
          </a:p>
        </p:txBody>
      </p:sp>
      <p:sp>
        <p:nvSpPr>
          <p:cNvPr id="167940" name="Text Box 4"/>
          <p:cNvSpPr txBox="1">
            <a:spLocks noChangeArrowheads="1"/>
          </p:cNvSpPr>
          <p:nvPr/>
        </p:nvSpPr>
        <p:spPr bwMode="auto">
          <a:xfrm>
            <a:off x="533400" y="2057400"/>
            <a:ext cx="3962400" cy="457200"/>
          </a:xfrm>
          <a:prstGeom prst="rect">
            <a:avLst/>
          </a:prstGeom>
          <a:noFill/>
          <a:ln w="9525">
            <a:noFill/>
            <a:miter lim="800000"/>
            <a:headEnd/>
            <a:tailEnd/>
          </a:ln>
          <a:effectLst/>
        </p:spPr>
        <p:txBody>
          <a:bodyPr>
            <a:spAutoFit/>
          </a:bodyPr>
          <a:lstStyle/>
          <a:p>
            <a:pPr>
              <a:spcBef>
                <a:spcPct val="30000"/>
              </a:spcBef>
            </a:pPr>
            <a:r>
              <a:rPr lang="en-US" sz="2400" b="1">
                <a:solidFill>
                  <a:srgbClr val="FF9900"/>
                </a:solidFill>
              </a:rPr>
              <a:t>Around 1455 . . . </a:t>
            </a:r>
            <a:endParaRPr lang="en-US" sz="2400" b="1">
              <a:solidFill>
                <a:srgbClr val="FFFF99"/>
              </a:solidFill>
            </a:endParaRPr>
          </a:p>
        </p:txBody>
      </p:sp>
      <p:sp>
        <p:nvSpPr>
          <p:cNvPr id="167942" name="Text Box 6"/>
          <p:cNvSpPr txBox="1">
            <a:spLocks noChangeArrowheads="1"/>
          </p:cNvSpPr>
          <p:nvPr/>
        </p:nvSpPr>
        <p:spPr bwMode="auto">
          <a:xfrm>
            <a:off x="609600" y="2514600"/>
            <a:ext cx="8001000" cy="457200"/>
          </a:xfrm>
          <a:prstGeom prst="rect">
            <a:avLst/>
          </a:prstGeom>
          <a:noFill/>
          <a:ln w="9525">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printing press invented by Johannes Gutenberg</a:t>
            </a:r>
          </a:p>
        </p:txBody>
      </p:sp>
      <p:pic>
        <p:nvPicPr>
          <p:cNvPr id="167943" name="Picture 7">
            <a:hlinkClick r:id="rId3" action="ppaction://hlinksldjump"/>
          </p:cNvPr>
          <p:cNvPicPr>
            <a:picLocks noChangeAspect="1" noChangeArrowheads="1"/>
          </p:cNvPicPr>
          <p:nvPr/>
        </p:nvPicPr>
        <p:blipFill>
          <a:blip r:embed="rId4" cstate="print"/>
          <a:srcRect/>
          <a:stretch>
            <a:fillRect/>
          </a:stretch>
        </p:blipFill>
        <p:spPr bwMode="auto">
          <a:xfrm>
            <a:off x="336550" y="6096000"/>
            <a:ext cx="2178050" cy="420688"/>
          </a:xfrm>
          <a:prstGeom prst="rect">
            <a:avLst/>
          </a:prstGeom>
          <a:noFill/>
        </p:spPr>
      </p:pic>
      <p:sp>
        <p:nvSpPr>
          <p:cNvPr id="167952" name="Text Box 16"/>
          <p:cNvSpPr txBox="1">
            <a:spLocks noChangeArrowheads="1"/>
          </p:cNvSpPr>
          <p:nvPr/>
        </p:nvSpPr>
        <p:spPr bwMode="auto">
          <a:xfrm>
            <a:off x="609600" y="3657600"/>
            <a:ext cx="8001000" cy="461963"/>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press set up in England by William Caxton</a:t>
            </a:r>
          </a:p>
        </p:txBody>
      </p:sp>
      <p:sp>
        <p:nvSpPr>
          <p:cNvPr id="167953" name="Text Box 17"/>
          <p:cNvSpPr txBox="1">
            <a:spLocks noChangeArrowheads="1"/>
          </p:cNvSpPr>
          <p:nvPr/>
        </p:nvSpPr>
        <p:spPr bwMode="auto">
          <a:xfrm>
            <a:off x="533400" y="3124200"/>
            <a:ext cx="2514600" cy="457200"/>
          </a:xfrm>
          <a:prstGeom prst="rect">
            <a:avLst/>
          </a:prstGeom>
          <a:noFill/>
          <a:ln w="9525">
            <a:noFill/>
            <a:miter lim="800000"/>
            <a:headEnd/>
            <a:tailEnd/>
          </a:ln>
          <a:effectLst/>
        </p:spPr>
        <p:txBody>
          <a:bodyPr>
            <a:spAutoFit/>
          </a:bodyPr>
          <a:lstStyle/>
          <a:p>
            <a:pPr>
              <a:spcBef>
                <a:spcPct val="30000"/>
              </a:spcBef>
            </a:pPr>
            <a:r>
              <a:rPr lang="en-US" sz="2400" b="1">
                <a:solidFill>
                  <a:srgbClr val="FF9900"/>
                </a:solidFill>
              </a:rPr>
              <a:t>In 1476 . . . </a:t>
            </a:r>
            <a:endParaRPr lang="en-US" sz="2400" b="1">
              <a:solidFill>
                <a:srgbClr val="FFFF99"/>
              </a:solidFill>
            </a:endParaRPr>
          </a:p>
        </p:txBody>
      </p:sp>
      <p:sp>
        <p:nvSpPr>
          <p:cNvPr id="167954" name="Text Box 18"/>
          <p:cNvSpPr txBox="1">
            <a:spLocks noChangeArrowheads="1"/>
          </p:cNvSpPr>
          <p:nvPr/>
        </p:nvSpPr>
        <p:spPr bwMode="auto">
          <a:xfrm>
            <a:off x="609600" y="4756150"/>
            <a:ext cx="8001000" cy="822325"/>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books widely available throughout western Europe</a:t>
            </a:r>
          </a:p>
        </p:txBody>
      </p:sp>
      <p:sp>
        <p:nvSpPr>
          <p:cNvPr id="167955" name="Text Box 19"/>
          <p:cNvSpPr txBox="1">
            <a:spLocks noChangeArrowheads="1"/>
          </p:cNvSpPr>
          <p:nvPr/>
        </p:nvSpPr>
        <p:spPr bwMode="auto">
          <a:xfrm>
            <a:off x="533400" y="4267200"/>
            <a:ext cx="4038600" cy="457200"/>
          </a:xfrm>
          <a:prstGeom prst="rect">
            <a:avLst/>
          </a:prstGeom>
          <a:noFill/>
          <a:ln w="9525">
            <a:noFill/>
            <a:miter lim="800000"/>
            <a:headEnd/>
            <a:tailEnd/>
          </a:ln>
          <a:effectLst/>
        </p:spPr>
        <p:txBody>
          <a:bodyPr>
            <a:spAutoFit/>
          </a:bodyPr>
          <a:lstStyle/>
          <a:p>
            <a:pPr>
              <a:spcBef>
                <a:spcPct val="30000"/>
              </a:spcBef>
            </a:pPr>
            <a:r>
              <a:rPr lang="en-US" sz="2400" b="1">
                <a:solidFill>
                  <a:srgbClr val="FF9900"/>
                </a:solidFill>
              </a:rPr>
              <a:t>By 1500 . . . </a:t>
            </a:r>
            <a:endParaRPr lang="en-US" sz="2400" b="1">
              <a:solidFill>
                <a:srgbClr val="FFFF99"/>
              </a:solidFill>
            </a:endParaRPr>
          </a:p>
        </p:txBody>
      </p:sp>
      <p:sp>
        <p:nvSpPr>
          <p:cNvPr id="167957" name="Text Box 21"/>
          <p:cNvSpPr txBox="1">
            <a:spLocks noChangeArrowheads="1"/>
          </p:cNvSpPr>
          <p:nvPr/>
        </p:nvSpPr>
        <p:spPr bwMode="auto">
          <a:xfrm>
            <a:off x="533400" y="1128713"/>
            <a:ext cx="8077200" cy="822325"/>
          </a:xfrm>
          <a:prstGeom prst="rect">
            <a:avLst/>
          </a:prstGeom>
          <a:noFill/>
          <a:ln w="9525">
            <a:noFill/>
            <a:miter lim="800000"/>
            <a:headEnd/>
            <a:tailEnd/>
          </a:ln>
          <a:effectLst/>
        </p:spPr>
        <p:txBody>
          <a:bodyPr>
            <a:spAutoFit/>
          </a:bodyPr>
          <a:lstStyle/>
          <a:p>
            <a:pPr>
              <a:spcBef>
                <a:spcPct val="30000"/>
              </a:spcBef>
            </a:pPr>
            <a:r>
              <a:rPr lang="en-US" sz="2400" b="1">
                <a:solidFill>
                  <a:srgbClr val="FF9900"/>
                </a:solidFill>
              </a:rPr>
              <a:t>Printing Press Plays Part in Spreading Humanist Ideas</a:t>
            </a:r>
            <a:endParaRPr lang="en-US" sz="2400">
              <a:solidFill>
                <a:srgbClr val="FFFF99"/>
              </a:solidFill>
            </a:endParaRPr>
          </a:p>
        </p:txBody>
      </p:sp>
      <p:pic>
        <p:nvPicPr>
          <p:cNvPr id="167961" name="Picture 25"/>
          <p:cNvPicPr>
            <a:picLocks noChangeAspect="1" noChangeArrowheads="1"/>
          </p:cNvPicPr>
          <p:nvPr/>
        </p:nvPicPr>
        <p:blipFill>
          <a:blip r:embed="rId5" cstate="print"/>
          <a:srcRect/>
          <a:stretch>
            <a:fillRect/>
          </a:stretch>
        </p:blipFill>
        <p:spPr bwMode="auto">
          <a:xfrm>
            <a:off x="8543925" y="2743200"/>
            <a:ext cx="133350" cy="88900"/>
          </a:xfrm>
          <a:prstGeom prst="rect">
            <a:avLst/>
          </a:prstGeom>
          <a:noFill/>
        </p:spPr>
      </p:pic>
      <p:pic>
        <p:nvPicPr>
          <p:cNvPr id="167962" name="Picture 26"/>
          <p:cNvPicPr>
            <a:picLocks noChangeAspect="1" noChangeArrowheads="1"/>
          </p:cNvPicPr>
          <p:nvPr/>
        </p:nvPicPr>
        <p:blipFill>
          <a:blip r:embed="rId5" cstate="print"/>
          <a:srcRect/>
          <a:stretch>
            <a:fillRect/>
          </a:stretch>
        </p:blipFill>
        <p:spPr bwMode="auto">
          <a:xfrm>
            <a:off x="7848600" y="3886200"/>
            <a:ext cx="133350" cy="889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67940"/>
                                        </p:tgtEl>
                                        <p:attrNameLst>
                                          <p:attrName>style.visibility</p:attrName>
                                        </p:attrNameLst>
                                      </p:cBhvr>
                                      <p:to>
                                        <p:strVal val="visible"/>
                                      </p:to>
                                    </p:set>
                                    <p:animEffect transition="in" filter="wipe(left)">
                                      <p:cBhvr>
                                        <p:cTn id="7" dur="500"/>
                                        <p:tgtEl>
                                          <p:spTgt spid="167940"/>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67942"/>
                                        </p:tgtEl>
                                        <p:attrNameLst>
                                          <p:attrName>style.visibility</p:attrName>
                                        </p:attrNameLst>
                                      </p:cBhvr>
                                      <p:to>
                                        <p:strVal val="visible"/>
                                      </p:to>
                                    </p:set>
                                    <p:animEffect transition="in" filter="wipe(left)">
                                      <p:cBhvr>
                                        <p:cTn id="11" dur="500"/>
                                        <p:tgtEl>
                                          <p:spTgt spid="167942"/>
                                        </p:tgtEl>
                                      </p:cBhvr>
                                    </p:animEffec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1679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7953"/>
                                        </p:tgtEl>
                                        <p:attrNameLst>
                                          <p:attrName>style.visibility</p:attrName>
                                        </p:attrNameLst>
                                      </p:cBhvr>
                                      <p:to>
                                        <p:strVal val="visible"/>
                                      </p:to>
                                    </p:set>
                                    <p:animEffect transition="in" filter="wipe(left)">
                                      <p:cBhvr>
                                        <p:cTn id="19" dur="500"/>
                                        <p:tgtEl>
                                          <p:spTgt spid="167953"/>
                                        </p:tgtEl>
                                      </p:cBhvr>
                                    </p:animEffect>
                                  </p:childTnLst>
                                </p:cTn>
                              </p:par>
                            </p:childTnLst>
                          </p:cTn>
                        </p:par>
                        <p:par>
                          <p:cTn id="20" fill="hold">
                            <p:stCondLst>
                              <p:cond delay="500"/>
                            </p:stCondLst>
                            <p:childTnLst>
                              <p:par>
                                <p:cTn id="21" presetID="22" presetClass="entr" presetSubtype="8" fill="hold" grpId="0" nodeType="afterEffect">
                                  <p:stCondLst>
                                    <p:cond delay="500"/>
                                  </p:stCondLst>
                                  <p:childTnLst>
                                    <p:set>
                                      <p:cBhvr>
                                        <p:cTn id="22" dur="1" fill="hold">
                                          <p:stCondLst>
                                            <p:cond delay="0"/>
                                          </p:stCondLst>
                                        </p:cTn>
                                        <p:tgtEl>
                                          <p:spTgt spid="167952"/>
                                        </p:tgtEl>
                                        <p:attrNameLst>
                                          <p:attrName>style.visibility</p:attrName>
                                        </p:attrNameLst>
                                      </p:cBhvr>
                                      <p:to>
                                        <p:strVal val="visible"/>
                                      </p:to>
                                    </p:set>
                                    <p:animEffect transition="in" filter="wipe(left)">
                                      <p:cBhvr>
                                        <p:cTn id="23" dur="500"/>
                                        <p:tgtEl>
                                          <p:spTgt spid="167952"/>
                                        </p:tgtEl>
                                      </p:cBhvr>
                                    </p:animEffect>
                                  </p:childTnLst>
                                </p:cTn>
                              </p:par>
                            </p:childTnLst>
                          </p:cTn>
                        </p:par>
                        <p:par>
                          <p:cTn id="24" fill="hold">
                            <p:stCondLst>
                              <p:cond delay="1500"/>
                            </p:stCondLst>
                            <p:childTnLst>
                              <p:par>
                                <p:cTn id="25" presetID="1" presetClass="entr" presetSubtype="0" fill="hold" nodeType="afterEffect">
                                  <p:stCondLst>
                                    <p:cond delay="0"/>
                                  </p:stCondLst>
                                  <p:childTnLst>
                                    <p:set>
                                      <p:cBhvr>
                                        <p:cTn id="26" dur="1" fill="hold">
                                          <p:stCondLst>
                                            <p:cond delay="0"/>
                                          </p:stCondLst>
                                        </p:cTn>
                                        <p:tgtEl>
                                          <p:spTgt spid="1679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7955"/>
                                        </p:tgtEl>
                                        <p:attrNameLst>
                                          <p:attrName>style.visibility</p:attrName>
                                        </p:attrNameLst>
                                      </p:cBhvr>
                                      <p:to>
                                        <p:strVal val="visible"/>
                                      </p:to>
                                    </p:set>
                                    <p:animEffect transition="in" filter="wipe(left)">
                                      <p:cBhvr>
                                        <p:cTn id="31" dur="500"/>
                                        <p:tgtEl>
                                          <p:spTgt spid="167955"/>
                                        </p:tgtEl>
                                      </p:cBhvr>
                                    </p:animEffect>
                                  </p:childTnLst>
                                </p:cTn>
                              </p:par>
                            </p:childTnLst>
                          </p:cTn>
                        </p:par>
                        <p:par>
                          <p:cTn id="32" fill="hold">
                            <p:stCondLst>
                              <p:cond delay="500"/>
                            </p:stCondLst>
                            <p:childTnLst>
                              <p:par>
                                <p:cTn id="33" presetID="22" presetClass="entr" presetSubtype="8" fill="hold" grpId="0" nodeType="afterEffect">
                                  <p:stCondLst>
                                    <p:cond delay="500"/>
                                  </p:stCondLst>
                                  <p:childTnLst>
                                    <p:set>
                                      <p:cBhvr>
                                        <p:cTn id="34" dur="1" fill="hold">
                                          <p:stCondLst>
                                            <p:cond delay="0"/>
                                          </p:stCondLst>
                                        </p:cTn>
                                        <p:tgtEl>
                                          <p:spTgt spid="167954"/>
                                        </p:tgtEl>
                                        <p:attrNameLst>
                                          <p:attrName>style.visibility</p:attrName>
                                        </p:attrNameLst>
                                      </p:cBhvr>
                                      <p:to>
                                        <p:strVal val="visible"/>
                                      </p:to>
                                    </p:set>
                                    <p:animEffect transition="in" filter="wipe(left)">
                                      <p:cBhvr>
                                        <p:cTn id="35" dur="500"/>
                                        <p:tgtEl>
                                          <p:spTgt spid="167954"/>
                                        </p:tgtEl>
                                      </p:cBhvr>
                                    </p:animEffect>
                                  </p:childTnLst>
                                </p:cTn>
                              </p:par>
                            </p:childTnLst>
                          </p:cTn>
                        </p:par>
                        <p:par>
                          <p:cTn id="36" fill="hold">
                            <p:stCondLst>
                              <p:cond delay="1500"/>
                            </p:stCondLst>
                            <p:childTnLst>
                              <p:par>
                                <p:cTn id="37" presetID="1" presetClass="entr" presetSubtype="0" fill="hold" nodeType="afterEffect">
                                  <p:stCondLst>
                                    <p:cond delay="0"/>
                                  </p:stCondLst>
                                  <p:childTnLst>
                                    <p:set>
                                      <p:cBhvr>
                                        <p:cTn id="38" dur="1" fill="hold">
                                          <p:stCondLst>
                                            <p:cond delay="0"/>
                                          </p:stCondLst>
                                        </p:cTn>
                                        <p:tgtEl>
                                          <p:spTgt spid="167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p:bldP spid="167942" grpId="0"/>
      <p:bldP spid="167952" grpId="0"/>
      <p:bldP spid="167953" grpId="0"/>
      <p:bldP spid="167954" grpId="0"/>
      <p:bldP spid="1679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ph type="title" sz="quarter"/>
          </p:nvPr>
        </p:nvSpPr>
        <p:spPr bwMode="auto">
          <a:xfrm>
            <a:off x="301625" y="382588"/>
            <a:ext cx="8537575" cy="685800"/>
          </a:xfrm>
          <a:noFill/>
          <a:ln cap="flat" algn="ctr">
            <a:miter lim="800000"/>
            <a:headEnd/>
            <a:tailEnd/>
          </a:ln>
        </p:spPr>
        <p:txBody>
          <a:bodyPr vert="horz" wrap="square" lIns="91440" tIns="45720" rIns="91440" bIns="45720" numCol="1" anchor="t" anchorCtr="0" compatLnSpc="1">
            <a:prstTxWarp prst="textNoShape">
              <a:avLst/>
            </a:prstTxWarp>
          </a:bodyPr>
          <a:lstStyle/>
          <a:p>
            <a:r>
              <a:rPr lang="en-US" sz="2500" b="1">
                <a:solidFill>
                  <a:srgbClr val="FFFF99"/>
                </a:solidFill>
              </a:rPr>
              <a:t>Henry VIII Breaks with the Church</a:t>
            </a:r>
          </a:p>
        </p:txBody>
      </p:sp>
      <p:sp>
        <p:nvSpPr>
          <p:cNvPr id="30723" name="Text Box 3"/>
          <p:cNvSpPr txBox="1">
            <a:spLocks noChangeArrowheads="1"/>
          </p:cNvSpPr>
          <p:nvPr/>
        </p:nvSpPr>
        <p:spPr bwMode="auto">
          <a:xfrm>
            <a:off x="533400" y="1141413"/>
            <a:ext cx="5715000" cy="457200"/>
          </a:xfrm>
          <a:prstGeom prst="rect">
            <a:avLst/>
          </a:prstGeom>
          <a:noFill/>
          <a:ln w="9525">
            <a:noFill/>
            <a:miter lim="800000"/>
            <a:headEnd/>
            <a:tailEnd/>
          </a:ln>
          <a:effectLst/>
        </p:spPr>
        <p:txBody>
          <a:bodyPr>
            <a:spAutoFit/>
          </a:bodyPr>
          <a:lstStyle/>
          <a:p>
            <a:pPr>
              <a:spcBef>
                <a:spcPct val="30000"/>
              </a:spcBef>
            </a:pPr>
            <a:r>
              <a:rPr lang="en-US" sz="2400" b="1">
                <a:solidFill>
                  <a:srgbClr val="FF9900"/>
                </a:solidFill>
              </a:rPr>
              <a:t>Henry VIII </a:t>
            </a:r>
            <a:r>
              <a:rPr lang="en-US" sz="2200" b="1">
                <a:solidFill>
                  <a:srgbClr val="FF9900"/>
                </a:solidFill>
              </a:rPr>
              <a:t>(reigned 1509—1547)</a:t>
            </a:r>
          </a:p>
        </p:txBody>
      </p:sp>
      <p:sp>
        <p:nvSpPr>
          <p:cNvPr id="30773" name="Text Box 53"/>
          <p:cNvSpPr txBox="1">
            <a:spLocks noChangeArrowheads="1"/>
          </p:cNvSpPr>
          <p:nvPr/>
        </p:nvSpPr>
        <p:spPr bwMode="auto">
          <a:xfrm>
            <a:off x="533400" y="1676400"/>
            <a:ext cx="5410200" cy="822325"/>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“Renaissance man”—poet, musician, athlete</a:t>
            </a:r>
          </a:p>
        </p:txBody>
      </p:sp>
      <p:pic>
        <p:nvPicPr>
          <p:cNvPr id="30808" name="Picture 88"/>
          <p:cNvPicPr>
            <a:picLocks noChangeAspect="1" noChangeArrowheads="1"/>
          </p:cNvPicPr>
          <p:nvPr/>
        </p:nvPicPr>
        <p:blipFill>
          <a:blip r:embed="rId3" cstate="print"/>
          <a:srcRect/>
          <a:stretch>
            <a:fillRect/>
          </a:stretch>
        </p:blipFill>
        <p:spPr bwMode="auto">
          <a:xfrm>
            <a:off x="3886200" y="2286000"/>
            <a:ext cx="133350" cy="88900"/>
          </a:xfrm>
          <a:prstGeom prst="rect">
            <a:avLst/>
          </a:prstGeom>
          <a:noFill/>
        </p:spPr>
      </p:pic>
      <p:sp>
        <p:nvSpPr>
          <p:cNvPr id="30811" name="Text Box 91"/>
          <p:cNvSpPr txBox="1">
            <a:spLocks noChangeArrowheads="1"/>
          </p:cNvSpPr>
          <p:nvPr/>
        </p:nvSpPr>
        <p:spPr bwMode="auto">
          <a:xfrm>
            <a:off x="533400" y="2971800"/>
            <a:ext cx="5410200" cy="45720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had six wives</a:t>
            </a:r>
          </a:p>
        </p:txBody>
      </p:sp>
      <p:sp>
        <p:nvSpPr>
          <p:cNvPr id="30812" name="Text Box 92"/>
          <p:cNvSpPr txBox="1">
            <a:spLocks noChangeArrowheads="1"/>
          </p:cNvSpPr>
          <p:nvPr/>
        </p:nvSpPr>
        <p:spPr bwMode="auto">
          <a:xfrm>
            <a:off x="533400" y="3429000"/>
            <a:ext cx="5410200" cy="118745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created Royal Navy (ended foreign invasions, increased England’s power)</a:t>
            </a:r>
          </a:p>
        </p:txBody>
      </p:sp>
      <p:sp>
        <p:nvSpPr>
          <p:cNvPr id="30813" name="Text Box 93"/>
          <p:cNvSpPr txBox="1">
            <a:spLocks noChangeArrowheads="1"/>
          </p:cNvSpPr>
          <p:nvPr/>
        </p:nvSpPr>
        <p:spPr bwMode="auto">
          <a:xfrm>
            <a:off x="533400" y="2514600"/>
            <a:ext cx="5410200" cy="45720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supported humanism</a:t>
            </a:r>
          </a:p>
        </p:txBody>
      </p:sp>
      <p:sp>
        <p:nvSpPr>
          <p:cNvPr id="30820" name="Text Box 100"/>
          <p:cNvSpPr txBox="1">
            <a:spLocks noChangeArrowheads="1"/>
          </p:cNvSpPr>
          <p:nvPr/>
        </p:nvSpPr>
        <p:spPr bwMode="auto">
          <a:xfrm>
            <a:off x="533400" y="4648200"/>
            <a:ext cx="5410200" cy="822325"/>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coarse and arrogant in his </a:t>
            </a:r>
            <a:br>
              <a:rPr lang="en-US" sz="2400">
                <a:solidFill>
                  <a:srgbClr val="FFFF99"/>
                </a:solidFill>
              </a:rPr>
            </a:br>
            <a:r>
              <a:rPr lang="en-US" sz="2400">
                <a:solidFill>
                  <a:srgbClr val="FFFF99"/>
                </a:solidFill>
              </a:rPr>
              <a:t>old age</a:t>
            </a:r>
          </a:p>
        </p:txBody>
      </p:sp>
      <p:pic>
        <p:nvPicPr>
          <p:cNvPr id="30821" name="Picture 101"/>
          <p:cNvPicPr>
            <a:picLocks noChangeAspect="1" noChangeArrowheads="1"/>
          </p:cNvPicPr>
          <p:nvPr/>
        </p:nvPicPr>
        <p:blipFill>
          <a:blip r:embed="rId3" cstate="print"/>
          <a:srcRect/>
          <a:stretch>
            <a:fillRect/>
          </a:stretch>
        </p:blipFill>
        <p:spPr bwMode="auto">
          <a:xfrm>
            <a:off x="4495800" y="2743200"/>
            <a:ext cx="133350" cy="88900"/>
          </a:xfrm>
          <a:prstGeom prst="rect">
            <a:avLst/>
          </a:prstGeom>
          <a:noFill/>
        </p:spPr>
      </p:pic>
      <p:pic>
        <p:nvPicPr>
          <p:cNvPr id="30826" name="Picture 106" descr="c03his001"/>
          <p:cNvPicPr>
            <a:picLocks noChangeAspect="1" noChangeArrowheads="1"/>
          </p:cNvPicPr>
          <p:nvPr/>
        </p:nvPicPr>
        <p:blipFill>
          <a:blip r:embed="rId4" cstate="print"/>
          <a:srcRect/>
          <a:stretch>
            <a:fillRect/>
          </a:stretch>
        </p:blipFill>
        <p:spPr bwMode="auto">
          <a:xfrm>
            <a:off x="5762625" y="1914525"/>
            <a:ext cx="2543175" cy="3486150"/>
          </a:xfrm>
          <a:prstGeom prst="rect">
            <a:avLst/>
          </a:prstGeom>
          <a:noFill/>
        </p:spPr>
      </p:pic>
      <p:pic>
        <p:nvPicPr>
          <p:cNvPr id="30827" name="Picture 107"/>
          <p:cNvPicPr>
            <a:picLocks noChangeAspect="1" noChangeArrowheads="1"/>
          </p:cNvPicPr>
          <p:nvPr/>
        </p:nvPicPr>
        <p:blipFill>
          <a:blip r:embed="rId3" cstate="print"/>
          <a:srcRect/>
          <a:stretch>
            <a:fillRect/>
          </a:stretch>
        </p:blipFill>
        <p:spPr bwMode="auto">
          <a:xfrm>
            <a:off x="3352800" y="3200400"/>
            <a:ext cx="133350" cy="88900"/>
          </a:xfrm>
          <a:prstGeom prst="rect">
            <a:avLst/>
          </a:prstGeom>
          <a:noFill/>
        </p:spPr>
      </p:pic>
      <p:pic>
        <p:nvPicPr>
          <p:cNvPr id="30828" name="Picture 108"/>
          <p:cNvPicPr>
            <a:picLocks noChangeAspect="1" noChangeArrowheads="1"/>
          </p:cNvPicPr>
          <p:nvPr/>
        </p:nvPicPr>
        <p:blipFill>
          <a:blip r:embed="rId3" cstate="print"/>
          <a:srcRect/>
          <a:stretch>
            <a:fillRect/>
          </a:stretch>
        </p:blipFill>
        <p:spPr bwMode="auto">
          <a:xfrm>
            <a:off x="3810000" y="4419600"/>
            <a:ext cx="133350" cy="889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30773"/>
                                        </p:tgtEl>
                                        <p:attrNameLst>
                                          <p:attrName>style.visibility</p:attrName>
                                        </p:attrNameLst>
                                      </p:cBhvr>
                                      <p:to>
                                        <p:strVal val="visible"/>
                                      </p:to>
                                    </p:set>
                                    <p:animEffect transition="in" filter="slide(fromBottom)">
                                      <p:cBhvr>
                                        <p:cTn id="7" dur="500"/>
                                        <p:tgtEl>
                                          <p:spTgt spid="30773"/>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308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813"/>
                                        </p:tgtEl>
                                        <p:attrNameLst>
                                          <p:attrName>style.visibility</p:attrName>
                                        </p:attrNameLst>
                                      </p:cBhvr>
                                      <p:to>
                                        <p:strVal val="visible"/>
                                      </p:to>
                                    </p:set>
                                    <p:animEffect transition="in" filter="wipe(left)">
                                      <p:cBhvr>
                                        <p:cTn id="15" dur="500"/>
                                        <p:tgtEl>
                                          <p:spTgt spid="30813"/>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308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811"/>
                                        </p:tgtEl>
                                        <p:attrNameLst>
                                          <p:attrName>style.visibility</p:attrName>
                                        </p:attrNameLst>
                                      </p:cBhvr>
                                      <p:to>
                                        <p:strVal val="visible"/>
                                      </p:to>
                                    </p:set>
                                    <p:animEffect transition="in" filter="wipe(left)">
                                      <p:cBhvr>
                                        <p:cTn id="23" dur="500"/>
                                        <p:tgtEl>
                                          <p:spTgt spid="30811"/>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308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0812"/>
                                        </p:tgtEl>
                                        <p:attrNameLst>
                                          <p:attrName>style.visibility</p:attrName>
                                        </p:attrNameLst>
                                      </p:cBhvr>
                                      <p:to>
                                        <p:strVal val="visible"/>
                                      </p:to>
                                    </p:set>
                                    <p:animEffect transition="in" filter="wipe(left)">
                                      <p:cBhvr>
                                        <p:cTn id="31" dur="500"/>
                                        <p:tgtEl>
                                          <p:spTgt spid="30812"/>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308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0820"/>
                                        </p:tgtEl>
                                        <p:attrNameLst>
                                          <p:attrName>style.visibility</p:attrName>
                                        </p:attrNameLst>
                                      </p:cBhvr>
                                      <p:to>
                                        <p:strVal val="visible"/>
                                      </p:to>
                                    </p:set>
                                    <p:animEffect transition="in" filter="wipe(left)">
                                      <p:cBhvr>
                                        <p:cTn id="39" dur="500"/>
                                        <p:tgtEl>
                                          <p:spTgt spid="30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3" grpId="0"/>
      <p:bldP spid="30811" grpId="0"/>
      <p:bldP spid="30812" grpId="0"/>
      <p:bldP spid="30813" grpId="0"/>
      <p:bldP spid="308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ph type="title"/>
          </p:nvPr>
        </p:nvSpPr>
        <p:spPr bwMode="auto">
          <a:xfrm>
            <a:off x="301625" y="382588"/>
            <a:ext cx="8537575" cy="685800"/>
          </a:xfrm>
          <a:noFill/>
          <a:ln>
            <a:miter lim="800000"/>
            <a:headEnd/>
            <a:tailEnd/>
          </a:ln>
        </p:spPr>
        <p:txBody>
          <a:bodyPr vert="horz" wrap="square" lIns="91440" tIns="45720" rIns="91440" bIns="45720" numCol="1" anchor="t" anchorCtr="0" compatLnSpc="1">
            <a:prstTxWarp prst="textNoShape">
              <a:avLst/>
            </a:prstTxWarp>
          </a:bodyPr>
          <a:lstStyle/>
          <a:p>
            <a:r>
              <a:rPr lang="en-US" sz="2500" b="1">
                <a:solidFill>
                  <a:srgbClr val="FFFF99"/>
                </a:solidFill>
              </a:rPr>
              <a:t>Henry VIII Breaks with the Church</a:t>
            </a:r>
          </a:p>
        </p:txBody>
      </p:sp>
      <p:sp>
        <p:nvSpPr>
          <p:cNvPr id="175107" name="Text Box 3"/>
          <p:cNvSpPr txBox="1">
            <a:spLocks noChangeArrowheads="1"/>
          </p:cNvSpPr>
          <p:nvPr/>
        </p:nvSpPr>
        <p:spPr bwMode="auto">
          <a:xfrm>
            <a:off x="533400" y="1143000"/>
            <a:ext cx="7362825" cy="457200"/>
          </a:xfrm>
          <a:prstGeom prst="rect">
            <a:avLst/>
          </a:prstGeom>
          <a:noFill/>
          <a:ln w="9525">
            <a:noFill/>
            <a:miter lim="800000"/>
            <a:headEnd/>
            <a:tailEnd/>
          </a:ln>
          <a:effectLst/>
        </p:spPr>
        <p:txBody>
          <a:bodyPr>
            <a:spAutoFit/>
          </a:bodyPr>
          <a:lstStyle/>
          <a:p>
            <a:pPr>
              <a:spcBef>
                <a:spcPct val="30000"/>
              </a:spcBef>
            </a:pPr>
            <a:r>
              <a:rPr lang="en-US" sz="2400" b="1">
                <a:solidFill>
                  <a:srgbClr val="FF9900"/>
                </a:solidFill>
              </a:rPr>
              <a:t>The Reformation in Europe</a:t>
            </a:r>
            <a:endParaRPr lang="en-US" sz="2400">
              <a:solidFill>
                <a:srgbClr val="FFFF99"/>
              </a:solidFill>
            </a:endParaRPr>
          </a:p>
        </p:txBody>
      </p:sp>
      <p:sp>
        <p:nvSpPr>
          <p:cNvPr id="175109" name="Text Box 5"/>
          <p:cNvSpPr txBox="1">
            <a:spLocks noChangeArrowheads="1"/>
          </p:cNvSpPr>
          <p:nvPr/>
        </p:nvSpPr>
        <p:spPr bwMode="auto">
          <a:xfrm>
            <a:off x="609600" y="2133600"/>
            <a:ext cx="8077200" cy="822325"/>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reformers reject authority of pope and Italian churchmen</a:t>
            </a:r>
          </a:p>
        </p:txBody>
      </p:sp>
      <p:sp>
        <p:nvSpPr>
          <p:cNvPr id="175110" name="Text Box 6"/>
          <p:cNvSpPr txBox="1">
            <a:spLocks noChangeArrowheads="1"/>
          </p:cNvSpPr>
          <p:nvPr/>
        </p:nvSpPr>
        <p:spPr bwMode="auto">
          <a:xfrm>
            <a:off x="609600" y="1676400"/>
            <a:ext cx="7362825" cy="457200"/>
          </a:xfrm>
          <a:prstGeom prst="rect">
            <a:avLst/>
          </a:prstGeom>
          <a:noFill/>
          <a:ln w="9525">
            <a:noFill/>
            <a:miter lim="800000"/>
            <a:headEnd/>
            <a:tailEnd/>
          </a:ln>
          <a:effectLst/>
        </p:spPr>
        <p:txBody>
          <a:bodyPr>
            <a:spAutoFit/>
          </a:bodyPr>
          <a:lstStyle/>
          <a:p>
            <a:pPr>
              <a:spcBef>
                <a:spcPct val="30000"/>
              </a:spcBef>
            </a:pPr>
            <a:r>
              <a:rPr lang="en-US" sz="2400">
                <a:solidFill>
                  <a:srgbClr val="FF9900"/>
                </a:solidFill>
              </a:rPr>
              <a:t>In various countries . . . </a:t>
            </a:r>
            <a:endParaRPr lang="en-US" sz="2400">
              <a:solidFill>
                <a:srgbClr val="FFFF99"/>
              </a:solidFill>
            </a:endParaRPr>
          </a:p>
        </p:txBody>
      </p:sp>
      <p:sp>
        <p:nvSpPr>
          <p:cNvPr id="175111" name="Text Box 7"/>
          <p:cNvSpPr txBox="1">
            <a:spLocks noChangeArrowheads="1"/>
          </p:cNvSpPr>
          <p:nvPr/>
        </p:nvSpPr>
        <p:spPr bwMode="auto">
          <a:xfrm>
            <a:off x="609600" y="3429000"/>
            <a:ext cx="8077200" cy="822325"/>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Martin Luther founds new kind of Christianity, based on personal understanding of Bible</a:t>
            </a:r>
          </a:p>
        </p:txBody>
      </p:sp>
      <p:sp>
        <p:nvSpPr>
          <p:cNvPr id="175112" name="Text Box 8"/>
          <p:cNvSpPr txBox="1">
            <a:spLocks noChangeArrowheads="1"/>
          </p:cNvSpPr>
          <p:nvPr/>
        </p:nvSpPr>
        <p:spPr bwMode="auto">
          <a:xfrm>
            <a:off x="609600" y="2971800"/>
            <a:ext cx="7362825" cy="457200"/>
          </a:xfrm>
          <a:prstGeom prst="rect">
            <a:avLst/>
          </a:prstGeom>
          <a:noFill/>
          <a:ln w="9525">
            <a:noFill/>
            <a:miter lim="800000"/>
            <a:headEnd/>
            <a:tailEnd/>
          </a:ln>
          <a:effectLst/>
        </p:spPr>
        <p:txBody>
          <a:bodyPr>
            <a:spAutoFit/>
          </a:bodyPr>
          <a:lstStyle/>
          <a:p>
            <a:pPr>
              <a:spcBef>
                <a:spcPct val="30000"/>
              </a:spcBef>
            </a:pPr>
            <a:r>
              <a:rPr lang="en-US" sz="2400">
                <a:solidFill>
                  <a:srgbClr val="FF9900"/>
                </a:solidFill>
              </a:rPr>
              <a:t>In Germany . . . </a:t>
            </a:r>
            <a:endParaRPr lang="en-US" sz="2400">
              <a:solidFill>
                <a:srgbClr val="FFFF99"/>
              </a:solidFill>
            </a:endParaRPr>
          </a:p>
        </p:txBody>
      </p:sp>
      <p:sp>
        <p:nvSpPr>
          <p:cNvPr id="175115" name="Text Box 11"/>
          <p:cNvSpPr txBox="1">
            <a:spLocks noChangeArrowheads="1"/>
          </p:cNvSpPr>
          <p:nvPr/>
        </p:nvSpPr>
        <p:spPr bwMode="auto">
          <a:xfrm>
            <a:off x="609600" y="4800600"/>
            <a:ext cx="8077200" cy="822325"/>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strong national identity makes English people resent financial burdens imposed by Vatican</a:t>
            </a:r>
          </a:p>
        </p:txBody>
      </p:sp>
      <p:sp>
        <p:nvSpPr>
          <p:cNvPr id="175116" name="Text Box 12"/>
          <p:cNvSpPr txBox="1">
            <a:spLocks noChangeArrowheads="1"/>
          </p:cNvSpPr>
          <p:nvPr/>
        </p:nvSpPr>
        <p:spPr bwMode="auto">
          <a:xfrm>
            <a:off x="609600" y="4343400"/>
            <a:ext cx="7362825" cy="457200"/>
          </a:xfrm>
          <a:prstGeom prst="rect">
            <a:avLst/>
          </a:prstGeom>
          <a:noFill/>
          <a:ln w="9525">
            <a:noFill/>
            <a:miter lim="800000"/>
            <a:headEnd/>
            <a:tailEnd/>
          </a:ln>
          <a:effectLst/>
        </p:spPr>
        <p:txBody>
          <a:bodyPr>
            <a:spAutoFit/>
          </a:bodyPr>
          <a:lstStyle/>
          <a:p>
            <a:pPr>
              <a:spcBef>
                <a:spcPct val="30000"/>
              </a:spcBef>
            </a:pPr>
            <a:r>
              <a:rPr lang="en-US" sz="2400">
                <a:solidFill>
                  <a:srgbClr val="FF9900"/>
                </a:solidFill>
              </a:rPr>
              <a:t>In England . . . </a:t>
            </a:r>
            <a:endParaRPr lang="en-US" sz="2400">
              <a:solidFill>
                <a:srgbClr val="FFFF99"/>
              </a:solidFill>
            </a:endParaRPr>
          </a:p>
        </p:txBody>
      </p:sp>
      <p:pic>
        <p:nvPicPr>
          <p:cNvPr id="175118" name="Picture 14"/>
          <p:cNvPicPr>
            <a:picLocks noChangeAspect="1" noChangeArrowheads="1"/>
          </p:cNvPicPr>
          <p:nvPr/>
        </p:nvPicPr>
        <p:blipFill>
          <a:blip r:embed="rId3" cstate="print"/>
          <a:srcRect/>
          <a:stretch>
            <a:fillRect/>
          </a:stretch>
        </p:blipFill>
        <p:spPr bwMode="auto">
          <a:xfrm>
            <a:off x="2971800" y="2743200"/>
            <a:ext cx="133350" cy="88900"/>
          </a:xfrm>
          <a:prstGeom prst="rect">
            <a:avLst/>
          </a:prstGeom>
          <a:noFill/>
        </p:spPr>
      </p:pic>
      <p:pic>
        <p:nvPicPr>
          <p:cNvPr id="175119" name="Picture 15"/>
          <p:cNvPicPr>
            <a:picLocks noChangeAspect="1" noChangeArrowheads="1"/>
          </p:cNvPicPr>
          <p:nvPr/>
        </p:nvPicPr>
        <p:blipFill>
          <a:blip r:embed="rId3" cstate="print"/>
          <a:srcRect/>
          <a:stretch>
            <a:fillRect/>
          </a:stretch>
        </p:blipFill>
        <p:spPr bwMode="auto">
          <a:xfrm>
            <a:off x="7620000" y="4038600"/>
            <a:ext cx="133350" cy="889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75110"/>
                                        </p:tgtEl>
                                        <p:attrNameLst>
                                          <p:attrName>style.visibility</p:attrName>
                                        </p:attrNameLst>
                                      </p:cBhvr>
                                      <p:to>
                                        <p:strVal val="visible"/>
                                      </p:to>
                                    </p:set>
                                    <p:animEffect transition="in" filter="wipe(left)">
                                      <p:cBhvr>
                                        <p:cTn id="7" dur="500"/>
                                        <p:tgtEl>
                                          <p:spTgt spid="175110"/>
                                        </p:tgtEl>
                                      </p:cBhvr>
                                    </p:animEffect>
                                  </p:childTnLst>
                                </p:cTn>
                              </p:par>
                            </p:childTnLst>
                          </p:cTn>
                        </p:par>
                        <p:par>
                          <p:cTn id="8" fill="hold">
                            <p:stCondLst>
                              <p:cond delay="1500"/>
                            </p:stCondLst>
                            <p:childTnLst>
                              <p:par>
                                <p:cTn id="9" presetID="12" presetClass="entr" presetSubtype="4" fill="hold" grpId="0" nodeType="afterEffect">
                                  <p:stCondLst>
                                    <p:cond delay="500"/>
                                  </p:stCondLst>
                                  <p:childTnLst>
                                    <p:set>
                                      <p:cBhvr>
                                        <p:cTn id="10" dur="1" fill="hold">
                                          <p:stCondLst>
                                            <p:cond delay="0"/>
                                          </p:stCondLst>
                                        </p:cTn>
                                        <p:tgtEl>
                                          <p:spTgt spid="175109"/>
                                        </p:tgtEl>
                                        <p:attrNameLst>
                                          <p:attrName>style.visibility</p:attrName>
                                        </p:attrNameLst>
                                      </p:cBhvr>
                                      <p:to>
                                        <p:strVal val="visible"/>
                                      </p:to>
                                    </p:set>
                                    <p:animEffect transition="in" filter="slide(fromBottom)">
                                      <p:cBhvr>
                                        <p:cTn id="11" dur="500"/>
                                        <p:tgtEl>
                                          <p:spTgt spid="175109"/>
                                        </p:tgtEl>
                                      </p:cBhvr>
                                    </p:animEffec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175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5112"/>
                                        </p:tgtEl>
                                        <p:attrNameLst>
                                          <p:attrName>style.visibility</p:attrName>
                                        </p:attrNameLst>
                                      </p:cBhvr>
                                      <p:to>
                                        <p:strVal val="visible"/>
                                      </p:to>
                                    </p:set>
                                    <p:animEffect transition="in" filter="wipe(left)">
                                      <p:cBhvr>
                                        <p:cTn id="19" dur="500"/>
                                        <p:tgtEl>
                                          <p:spTgt spid="175112"/>
                                        </p:tgtEl>
                                      </p:cBhvr>
                                    </p:animEffect>
                                  </p:childTnLst>
                                </p:cTn>
                              </p:par>
                            </p:childTnLst>
                          </p:cTn>
                        </p:par>
                        <p:par>
                          <p:cTn id="20" fill="hold">
                            <p:stCondLst>
                              <p:cond delay="500"/>
                            </p:stCondLst>
                            <p:childTnLst>
                              <p:par>
                                <p:cTn id="21" presetID="12" presetClass="entr" presetSubtype="4" fill="hold" grpId="0" nodeType="afterEffect">
                                  <p:stCondLst>
                                    <p:cond delay="500"/>
                                  </p:stCondLst>
                                  <p:childTnLst>
                                    <p:set>
                                      <p:cBhvr>
                                        <p:cTn id="22" dur="1" fill="hold">
                                          <p:stCondLst>
                                            <p:cond delay="0"/>
                                          </p:stCondLst>
                                        </p:cTn>
                                        <p:tgtEl>
                                          <p:spTgt spid="175111"/>
                                        </p:tgtEl>
                                        <p:attrNameLst>
                                          <p:attrName>style.visibility</p:attrName>
                                        </p:attrNameLst>
                                      </p:cBhvr>
                                      <p:to>
                                        <p:strVal val="visible"/>
                                      </p:to>
                                    </p:set>
                                    <p:animEffect transition="in" filter="slide(fromBottom)">
                                      <p:cBhvr>
                                        <p:cTn id="23" dur="500"/>
                                        <p:tgtEl>
                                          <p:spTgt spid="175111"/>
                                        </p:tgtEl>
                                      </p:cBhvr>
                                    </p:animEffect>
                                  </p:childTnLst>
                                </p:cTn>
                              </p:par>
                            </p:childTnLst>
                          </p:cTn>
                        </p:par>
                        <p:par>
                          <p:cTn id="24" fill="hold">
                            <p:stCondLst>
                              <p:cond delay="1500"/>
                            </p:stCondLst>
                            <p:childTnLst>
                              <p:par>
                                <p:cTn id="25" presetID="1" presetClass="entr" presetSubtype="0" fill="hold" nodeType="afterEffect">
                                  <p:stCondLst>
                                    <p:cond delay="0"/>
                                  </p:stCondLst>
                                  <p:childTnLst>
                                    <p:set>
                                      <p:cBhvr>
                                        <p:cTn id="26" dur="1" fill="hold">
                                          <p:stCondLst>
                                            <p:cond delay="0"/>
                                          </p:stCondLst>
                                        </p:cTn>
                                        <p:tgtEl>
                                          <p:spTgt spid="1751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5116"/>
                                        </p:tgtEl>
                                        <p:attrNameLst>
                                          <p:attrName>style.visibility</p:attrName>
                                        </p:attrNameLst>
                                      </p:cBhvr>
                                      <p:to>
                                        <p:strVal val="visible"/>
                                      </p:to>
                                    </p:set>
                                    <p:animEffect transition="in" filter="wipe(left)">
                                      <p:cBhvr>
                                        <p:cTn id="31" dur="500"/>
                                        <p:tgtEl>
                                          <p:spTgt spid="175116"/>
                                        </p:tgtEl>
                                      </p:cBhvr>
                                    </p:animEffect>
                                  </p:childTnLst>
                                </p:cTn>
                              </p:par>
                            </p:childTnLst>
                          </p:cTn>
                        </p:par>
                        <p:par>
                          <p:cTn id="32" fill="hold">
                            <p:stCondLst>
                              <p:cond delay="500"/>
                            </p:stCondLst>
                            <p:childTnLst>
                              <p:par>
                                <p:cTn id="33" presetID="12" presetClass="entr" presetSubtype="4" fill="hold" grpId="0" nodeType="afterEffect">
                                  <p:stCondLst>
                                    <p:cond delay="500"/>
                                  </p:stCondLst>
                                  <p:childTnLst>
                                    <p:set>
                                      <p:cBhvr>
                                        <p:cTn id="34" dur="1" fill="hold">
                                          <p:stCondLst>
                                            <p:cond delay="0"/>
                                          </p:stCondLst>
                                        </p:cTn>
                                        <p:tgtEl>
                                          <p:spTgt spid="175115"/>
                                        </p:tgtEl>
                                        <p:attrNameLst>
                                          <p:attrName>style.visibility</p:attrName>
                                        </p:attrNameLst>
                                      </p:cBhvr>
                                      <p:to>
                                        <p:strVal val="visible"/>
                                      </p:to>
                                    </p:set>
                                    <p:animEffect transition="in" filter="slide(fromBottom)">
                                      <p:cBhvr>
                                        <p:cTn id="35" dur="500"/>
                                        <p:tgtEl>
                                          <p:spTgt spid="175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p:bldP spid="175110" grpId="0"/>
      <p:bldP spid="175111" grpId="0"/>
      <p:bldP spid="175112" grpId="0"/>
      <p:bldP spid="175115" grpId="0"/>
      <p:bldP spid="1751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26" name="Picture 18" descr="c03his002"/>
          <p:cNvPicPr>
            <a:picLocks noChangeAspect="1" noChangeArrowheads="1"/>
          </p:cNvPicPr>
          <p:nvPr/>
        </p:nvPicPr>
        <p:blipFill>
          <a:blip r:embed="rId3" cstate="print"/>
          <a:srcRect/>
          <a:stretch>
            <a:fillRect/>
          </a:stretch>
        </p:blipFill>
        <p:spPr bwMode="auto">
          <a:xfrm>
            <a:off x="5867400" y="1676400"/>
            <a:ext cx="2543175" cy="3486150"/>
          </a:xfrm>
          <a:prstGeom prst="rect">
            <a:avLst/>
          </a:prstGeom>
          <a:noFill/>
        </p:spPr>
      </p:pic>
      <p:sp>
        <p:nvSpPr>
          <p:cNvPr id="171010" name="Rectangle 2"/>
          <p:cNvSpPr>
            <a:spLocks noChangeArrowheads="1"/>
          </p:cNvSpPr>
          <p:nvPr>
            <p:ph type="title"/>
          </p:nvPr>
        </p:nvSpPr>
        <p:spPr bwMode="auto">
          <a:xfrm>
            <a:off x="301625" y="382588"/>
            <a:ext cx="8537575" cy="685800"/>
          </a:xfrm>
          <a:noFill/>
          <a:ln>
            <a:miter lim="800000"/>
            <a:headEnd/>
            <a:tailEnd/>
          </a:ln>
        </p:spPr>
        <p:txBody>
          <a:bodyPr vert="horz" wrap="square" lIns="91440" tIns="45720" rIns="91440" bIns="45720" numCol="1" anchor="t" anchorCtr="0" compatLnSpc="1">
            <a:prstTxWarp prst="textNoShape">
              <a:avLst/>
            </a:prstTxWarp>
          </a:bodyPr>
          <a:lstStyle/>
          <a:p>
            <a:r>
              <a:rPr lang="en-US" sz="2500" b="1">
                <a:solidFill>
                  <a:srgbClr val="FFFF99"/>
                </a:solidFill>
              </a:rPr>
              <a:t>Henry VIII Breaks with the Church</a:t>
            </a:r>
          </a:p>
        </p:txBody>
      </p:sp>
      <p:sp>
        <p:nvSpPr>
          <p:cNvPr id="171011" name="Text Box 3"/>
          <p:cNvSpPr txBox="1">
            <a:spLocks noChangeArrowheads="1"/>
          </p:cNvSpPr>
          <p:nvPr/>
        </p:nvSpPr>
        <p:spPr bwMode="auto">
          <a:xfrm>
            <a:off x="533400" y="1143000"/>
            <a:ext cx="7362825" cy="457200"/>
          </a:xfrm>
          <a:prstGeom prst="rect">
            <a:avLst/>
          </a:prstGeom>
          <a:noFill/>
          <a:ln w="9525">
            <a:noFill/>
            <a:miter lim="800000"/>
            <a:headEnd/>
            <a:tailEnd/>
          </a:ln>
          <a:effectLst/>
        </p:spPr>
        <p:txBody>
          <a:bodyPr>
            <a:spAutoFit/>
          </a:bodyPr>
          <a:lstStyle/>
          <a:p>
            <a:pPr>
              <a:spcBef>
                <a:spcPct val="30000"/>
              </a:spcBef>
            </a:pPr>
            <a:r>
              <a:rPr lang="en-US" sz="2400" b="1">
                <a:solidFill>
                  <a:srgbClr val="FF9900"/>
                </a:solidFill>
              </a:rPr>
              <a:t>1533</a:t>
            </a:r>
            <a:endParaRPr lang="en-US" sz="2400">
              <a:solidFill>
                <a:srgbClr val="FFFF99"/>
              </a:solidFill>
            </a:endParaRPr>
          </a:p>
        </p:txBody>
      </p:sp>
      <p:sp>
        <p:nvSpPr>
          <p:cNvPr id="171012" name="Text Box 4"/>
          <p:cNvSpPr txBox="1">
            <a:spLocks noChangeArrowheads="1"/>
          </p:cNvSpPr>
          <p:nvPr/>
        </p:nvSpPr>
        <p:spPr bwMode="auto">
          <a:xfrm>
            <a:off x="685800" y="1752600"/>
            <a:ext cx="5029200" cy="83185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Pope refuses Henry VIII’s request for </a:t>
            </a:r>
            <a:r>
              <a:rPr lang="en-US" sz="2400">
                <a:solidFill>
                  <a:srgbClr val="FFFF99"/>
                </a:solidFill>
                <a:hlinkClick r:id="rId4" action="ppaction://hlinksldjump"/>
              </a:rPr>
              <a:t>annulment</a:t>
            </a:r>
            <a:endParaRPr lang="en-US" sz="2400">
              <a:solidFill>
                <a:srgbClr val="FFFF99"/>
              </a:solidFill>
            </a:endParaRPr>
          </a:p>
        </p:txBody>
      </p:sp>
      <p:sp>
        <p:nvSpPr>
          <p:cNvPr id="171014" name="Text Box 6"/>
          <p:cNvSpPr txBox="1">
            <a:spLocks noChangeArrowheads="1"/>
          </p:cNvSpPr>
          <p:nvPr/>
        </p:nvSpPr>
        <p:spPr bwMode="auto">
          <a:xfrm>
            <a:off x="685800" y="2667000"/>
            <a:ext cx="4795838" cy="118745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Henry appoints new archbishop of Canterbury, who grants annulment</a:t>
            </a:r>
          </a:p>
        </p:txBody>
      </p:sp>
      <p:sp>
        <p:nvSpPr>
          <p:cNvPr id="171015" name="Text Box 7"/>
          <p:cNvSpPr txBox="1">
            <a:spLocks noChangeArrowheads="1"/>
          </p:cNvSpPr>
          <p:nvPr/>
        </p:nvSpPr>
        <p:spPr bwMode="auto">
          <a:xfrm>
            <a:off x="533400" y="4038600"/>
            <a:ext cx="5861050" cy="457200"/>
          </a:xfrm>
          <a:prstGeom prst="rect">
            <a:avLst/>
          </a:prstGeom>
          <a:noFill/>
          <a:ln w="9525">
            <a:noFill/>
            <a:miter lim="800000"/>
            <a:headEnd/>
            <a:tailEnd/>
          </a:ln>
          <a:effectLst/>
        </p:spPr>
        <p:txBody>
          <a:bodyPr>
            <a:spAutoFit/>
          </a:bodyPr>
          <a:lstStyle/>
          <a:p>
            <a:pPr>
              <a:spcBef>
                <a:spcPct val="30000"/>
              </a:spcBef>
            </a:pPr>
            <a:r>
              <a:rPr lang="en-US" sz="2400" b="1">
                <a:solidFill>
                  <a:srgbClr val="FF9900"/>
                </a:solidFill>
              </a:rPr>
              <a:t>1534</a:t>
            </a:r>
            <a:endParaRPr lang="en-US" sz="2400">
              <a:solidFill>
                <a:srgbClr val="FFFF99"/>
              </a:solidFill>
            </a:endParaRPr>
          </a:p>
        </p:txBody>
      </p:sp>
      <p:sp>
        <p:nvSpPr>
          <p:cNvPr id="171016" name="Text Box 8"/>
          <p:cNvSpPr txBox="1">
            <a:spLocks noChangeArrowheads="1"/>
          </p:cNvSpPr>
          <p:nvPr/>
        </p:nvSpPr>
        <p:spPr bwMode="auto">
          <a:xfrm>
            <a:off x="685800" y="4572000"/>
            <a:ext cx="4953000" cy="1187450"/>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sz="2400">
                <a:solidFill>
                  <a:srgbClr val="FFFF99"/>
                </a:solidFill>
              </a:rPr>
              <a:t>Henry declares himself head of the Church of England</a:t>
            </a:r>
          </a:p>
        </p:txBody>
      </p:sp>
      <p:pic>
        <p:nvPicPr>
          <p:cNvPr id="171022" name="Picture 14"/>
          <p:cNvPicPr>
            <a:picLocks noChangeAspect="1" noChangeArrowheads="1"/>
          </p:cNvPicPr>
          <p:nvPr/>
        </p:nvPicPr>
        <p:blipFill>
          <a:blip r:embed="rId5" cstate="print"/>
          <a:srcRect/>
          <a:stretch>
            <a:fillRect/>
          </a:stretch>
        </p:blipFill>
        <p:spPr bwMode="auto">
          <a:xfrm>
            <a:off x="4876800" y="2362200"/>
            <a:ext cx="133350" cy="88900"/>
          </a:xfrm>
          <a:prstGeom prst="rect">
            <a:avLst/>
          </a:prstGeom>
          <a:noFill/>
        </p:spPr>
      </p:pic>
      <p:pic>
        <p:nvPicPr>
          <p:cNvPr id="171023" name="Picture 15"/>
          <p:cNvPicPr>
            <a:picLocks noChangeAspect="1" noChangeArrowheads="1"/>
          </p:cNvPicPr>
          <p:nvPr/>
        </p:nvPicPr>
        <p:blipFill>
          <a:blip r:embed="rId5" cstate="print"/>
          <a:srcRect/>
          <a:stretch>
            <a:fillRect/>
          </a:stretch>
        </p:blipFill>
        <p:spPr bwMode="auto">
          <a:xfrm>
            <a:off x="4800600" y="3657600"/>
            <a:ext cx="133350" cy="88900"/>
          </a:xfrm>
          <a:prstGeom prst="rect">
            <a:avLst/>
          </a:prstGeom>
          <a:noFill/>
        </p:spPr>
      </p:pic>
      <p:pic>
        <p:nvPicPr>
          <p:cNvPr id="171025" name="Picture 17" descr="c03his009"/>
          <p:cNvPicPr>
            <a:picLocks noChangeAspect="1" noChangeArrowheads="1"/>
          </p:cNvPicPr>
          <p:nvPr/>
        </p:nvPicPr>
        <p:blipFill>
          <a:blip r:embed="rId6" cstate="print"/>
          <a:srcRect/>
          <a:stretch>
            <a:fillRect/>
          </a:stretch>
        </p:blipFill>
        <p:spPr bwMode="auto">
          <a:xfrm>
            <a:off x="5697538" y="1530350"/>
            <a:ext cx="2913062" cy="4100513"/>
          </a:xfrm>
          <a:prstGeom prst="rect">
            <a:avLst/>
          </a:prstGeom>
          <a:noFill/>
        </p:spPr>
      </p:pic>
      <p:sp>
        <p:nvSpPr>
          <p:cNvPr id="171028" name="AutoShape 20">
            <a:hlinkClick r:id="rId7" action="ppaction://hlinksldjump" highlightClick="1"/>
          </p:cNvPr>
          <p:cNvSpPr>
            <a:spLocks noChangeArrowheads="1"/>
          </p:cNvSpPr>
          <p:nvPr/>
        </p:nvSpPr>
        <p:spPr bwMode="auto">
          <a:xfrm>
            <a:off x="6881813" y="6019800"/>
            <a:ext cx="685800" cy="838200"/>
          </a:xfrm>
          <a:prstGeom prst="actionButtonBlank">
            <a:avLst/>
          </a:prstGeom>
          <a:noFill/>
          <a:ln w="9525">
            <a:no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171012"/>
                                        </p:tgtEl>
                                        <p:attrNameLst>
                                          <p:attrName>style.visibility</p:attrName>
                                        </p:attrNameLst>
                                      </p:cBhvr>
                                      <p:to>
                                        <p:strVal val="visible"/>
                                      </p:to>
                                    </p:set>
                                    <p:animEffect transition="in" filter="slide(fromBottom)">
                                      <p:cBhvr>
                                        <p:cTn id="7" dur="500"/>
                                        <p:tgtEl>
                                          <p:spTgt spid="171012"/>
                                        </p:tgtEl>
                                      </p:cBhvr>
                                    </p:animEffect>
                                  </p:childTnLst>
                                </p:cTn>
                              </p:par>
                              <p:par>
                                <p:cTn id="8" presetID="12" presetClass="entr" presetSubtype="2" fill="hold" nodeType="withEffect">
                                  <p:stCondLst>
                                    <p:cond delay="500"/>
                                  </p:stCondLst>
                                  <p:childTnLst>
                                    <p:set>
                                      <p:cBhvr>
                                        <p:cTn id="9" dur="1" fill="hold">
                                          <p:stCondLst>
                                            <p:cond delay="0"/>
                                          </p:stCondLst>
                                        </p:cTn>
                                        <p:tgtEl>
                                          <p:spTgt spid="171026"/>
                                        </p:tgtEl>
                                        <p:attrNameLst>
                                          <p:attrName>style.visibility</p:attrName>
                                        </p:attrNameLst>
                                      </p:cBhvr>
                                      <p:to>
                                        <p:strVal val="visible"/>
                                      </p:to>
                                    </p:set>
                                    <p:animEffect transition="in" filter="slide(fromRight)">
                                      <p:cBhvr>
                                        <p:cTn id="10" dur="500"/>
                                        <p:tgtEl>
                                          <p:spTgt spid="171026"/>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710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71014"/>
                                        </p:tgtEl>
                                        <p:attrNameLst>
                                          <p:attrName>style.visibility</p:attrName>
                                        </p:attrNameLst>
                                      </p:cBhvr>
                                      <p:to>
                                        <p:strVal val="visible"/>
                                      </p:to>
                                    </p:set>
                                    <p:animEffect transition="in" filter="slide(fromBottom)">
                                      <p:cBhvr>
                                        <p:cTn id="18" dur="500"/>
                                        <p:tgtEl>
                                          <p:spTgt spid="171014"/>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1710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71015"/>
                                        </p:tgtEl>
                                        <p:attrNameLst>
                                          <p:attrName>style.visibility</p:attrName>
                                        </p:attrNameLst>
                                      </p:cBhvr>
                                      <p:to>
                                        <p:strVal val="visible"/>
                                      </p:to>
                                    </p:set>
                                    <p:animEffect transition="in" filter="slide(fromBottom)">
                                      <p:cBhvr>
                                        <p:cTn id="26" dur="500"/>
                                        <p:tgtEl>
                                          <p:spTgt spid="171015"/>
                                        </p:tgtEl>
                                      </p:cBhvr>
                                    </p:animEffect>
                                  </p:childTnLst>
                                </p:cTn>
                              </p:par>
                            </p:childTnLst>
                          </p:cTn>
                        </p:par>
                        <p:par>
                          <p:cTn id="27" fill="hold">
                            <p:stCondLst>
                              <p:cond delay="500"/>
                            </p:stCondLst>
                            <p:childTnLst>
                              <p:par>
                                <p:cTn id="28" presetID="12" presetClass="entr" presetSubtype="4" fill="hold" grpId="0" nodeType="afterEffect">
                                  <p:stCondLst>
                                    <p:cond delay="500"/>
                                  </p:stCondLst>
                                  <p:childTnLst>
                                    <p:set>
                                      <p:cBhvr>
                                        <p:cTn id="29" dur="1" fill="hold">
                                          <p:stCondLst>
                                            <p:cond delay="0"/>
                                          </p:stCondLst>
                                        </p:cTn>
                                        <p:tgtEl>
                                          <p:spTgt spid="171016"/>
                                        </p:tgtEl>
                                        <p:attrNameLst>
                                          <p:attrName>style.visibility</p:attrName>
                                        </p:attrNameLst>
                                      </p:cBhvr>
                                      <p:to>
                                        <p:strVal val="visible"/>
                                      </p:to>
                                    </p:set>
                                    <p:animEffect transition="in" filter="slide(fromBottom)">
                                      <p:cBhvr>
                                        <p:cTn id="30" dur="500"/>
                                        <p:tgtEl>
                                          <p:spTgt spid="171016"/>
                                        </p:tgtEl>
                                      </p:cBhvr>
                                    </p:animEffect>
                                  </p:childTnLst>
                                </p:cTn>
                              </p:par>
                              <p:par>
                                <p:cTn id="31" presetID="12" presetClass="entr" presetSubtype="4" fill="hold" nodeType="withEffect">
                                  <p:stCondLst>
                                    <p:cond delay="500"/>
                                  </p:stCondLst>
                                  <p:childTnLst>
                                    <p:set>
                                      <p:cBhvr>
                                        <p:cTn id="32" dur="1" fill="hold">
                                          <p:stCondLst>
                                            <p:cond delay="0"/>
                                          </p:stCondLst>
                                        </p:cTn>
                                        <p:tgtEl>
                                          <p:spTgt spid="171025"/>
                                        </p:tgtEl>
                                        <p:attrNameLst>
                                          <p:attrName>style.visibility</p:attrName>
                                        </p:attrNameLst>
                                      </p:cBhvr>
                                      <p:to>
                                        <p:strVal val="visible"/>
                                      </p:to>
                                    </p:set>
                                    <p:animEffect transition="in" filter="slide(fromBottom)">
                                      <p:cBhvr>
                                        <p:cTn id="33" dur="500"/>
                                        <p:tgtEl>
                                          <p:spTgt spid="17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p:bldP spid="171014" grpId="0"/>
      <p:bldP spid="171015" grpId="0"/>
      <p:bldP spid="171016"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3312" name="Rectangle 16"/>
          <p:cNvSpPr>
            <a:spLocks noChangeArrowheads="1"/>
          </p:cNvSpPr>
          <p:nvPr/>
        </p:nvSpPr>
        <p:spPr bwMode="auto">
          <a:xfrm>
            <a:off x="609600" y="3352800"/>
            <a:ext cx="8035925" cy="1552575"/>
          </a:xfrm>
          <a:prstGeom prst="rect">
            <a:avLst/>
          </a:prstGeom>
          <a:noFill/>
          <a:ln w="9525">
            <a:noFill/>
            <a:miter lim="800000"/>
            <a:headEnd/>
            <a:tailEnd/>
          </a:ln>
          <a:effectLst/>
        </p:spPr>
        <p:txBody>
          <a:bodyPr>
            <a:spAutoFit/>
          </a:bodyPr>
          <a:lstStyle/>
          <a:p>
            <a:pPr eaLnBrk="1" hangingPunct="1">
              <a:spcBef>
                <a:spcPct val="30000"/>
              </a:spcBef>
            </a:pPr>
            <a:r>
              <a:rPr lang="en-US" sz="2400">
                <a:solidFill>
                  <a:schemeClr val="hlink"/>
                </a:solidFill>
              </a:rPr>
              <a:t>Divorce was not allowed, so Henry was looking for a loophole. He asked Pope Clement VII to annul his marriage, that is, declare that he was not properly married to Catherine of Aragon.  </a:t>
            </a:r>
            <a:endParaRPr lang="en-US" sz="2400" b="1">
              <a:solidFill>
                <a:schemeClr val="hlink"/>
              </a:solidFill>
            </a:endParaRPr>
          </a:p>
        </p:txBody>
      </p:sp>
      <p:sp>
        <p:nvSpPr>
          <p:cNvPr id="183298" name="Rectangle 2"/>
          <p:cNvSpPr>
            <a:spLocks noChangeArrowheads="1"/>
          </p:cNvSpPr>
          <p:nvPr>
            <p:ph type="title"/>
          </p:nvPr>
        </p:nvSpPr>
        <p:spPr bwMode="auto">
          <a:xfrm>
            <a:off x="301625" y="382588"/>
            <a:ext cx="8537575" cy="685800"/>
          </a:xfrm>
          <a:noFill/>
          <a:ln>
            <a:miter lim="800000"/>
            <a:headEnd/>
            <a:tailEnd/>
          </a:ln>
        </p:spPr>
        <p:txBody>
          <a:bodyPr vert="horz" wrap="square" lIns="91440" tIns="45720" rIns="91440" bIns="45720" numCol="1" anchor="t" anchorCtr="0" compatLnSpc="1">
            <a:prstTxWarp prst="textNoShape">
              <a:avLst/>
            </a:prstTxWarp>
          </a:bodyPr>
          <a:lstStyle/>
          <a:p>
            <a:r>
              <a:rPr lang="en-US" sz="2500" b="1">
                <a:solidFill>
                  <a:srgbClr val="FFFF99"/>
                </a:solidFill>
              </a:rPr>
              <a:t>Henry VIII Breaks with the Church</a:t>
            </a:r>
          </a:p>
        </p:txBody>
      </p:sp>
      <p:sp>
        <p:nvSpPr>
          <p:cNvPr id="183299" name="Text Box 3"/>
          <p:cNvSpPr txBox="1">
            <a:spLocks noChangeArrowheads="1"/>
          </p:cNvSpPr>
          <p:nvPr/>
        </p:nvSpPr>
        <p:spPr bwMode="auto">
          <a:xfrm>
            <a:off x="609600" y="1295400"/>
            <a:ext cx="7362825" cy="457200"/>
          </a:xfrm>
          <a:prstGeom prst="rect">
            <a:avLst/>
          </a:prstGeom>
          <a:noFill/>
          <a:ln w="9525">
            <a:noFill/>
            <a:miter lim="800000"/>
            <a:headEnd/>
            <a:tailEnd/>
          </a:ln>
          <a:effectLst/>
        </p:spPr>
        <p:txBody>
          <a:bodyPr>
            <a:spAutoFit/>
          </a:bodyPr>
          <a:lstStyle/>
          <a:p>
            <a:pPr>
              <a:spcBef>
                <a:spcPct val="30000"/>
              </a:spcBef>
            </a:pPr>
            <a:r>
              <a:rPr lang="en-US" sz="2400" b="1">
                <a:solidFill>
                  <a:srgbClr val="FF9900"/>
                </a:solidFill>
              </a:rPr>
              <a:t>Annulment</a:t>
            </a:r>
            <a:endParaRPr lang="en-US" sz="2400">
              <a:solidFill>
                <a:srgbClr val="FFFF99"/>
              </a:solidFill>
            </a:endParaRPr>
          </a:p>
        </p:txBody>
      </p:sp>
      <p:pic>
        <p:nvPicPr>
          <p:cNvPr id="183309" name="Picture 13"/>
          <p:cNvPicPr>
            <a:picLocks noChangeAspect="1" noChangeArrowheads="1"/>
          </p:cNvPicPr>
          <p:nvPr/>
        </p:nvPicPr>
        <p:blipFill>
          <a:blip r:embed="rId4" cstate="print"/>
          <a:srcRect/>
          <a:stretch>
            <a:fillRect/>
          </a:stretch>
        </p:blipFill>
        <p:spPr bwMode="auto">
          <a:xfrm>
            <a:off x="8477250" y="2971800"/>
            <a:ext cx="133350" cy="88900"/>
          </a:xfrm>
          <a:prstGeom prst="rect">
            <a:avLst/>
          </a:prstGeom>
          <a:noFill/>
        </p:spPr>
      </p:pic>
      <p:sp>
        <p:nvSpPr>
          <p:cNvPr id="183311" name="Text Box 15"/>
          <p:cNvSpPr txBox="1">
            <a:spLocks noChangeArrowheads="1"/>
          </p:cNvSpPr>
          <p:nvPr/>
        </p:nvSpPr>
        <p:spPr bwMode="auto">
          <a:xfrm>
            <a:off x="609600" y="1905000"/>
            <a:ext cx="7696200" cy="1187450"/>
          </a:xfrm>
          <a:prstGeom prst="rect">
            <a:avLst/>
          </a:prstGeom>
          <a:solidFill>
            <a:schemeClr val="hlink"/>
          </a:solidFill>
          <a:ln w="9525" algn="ctr">
            <a:noFill/>
            <a:miter lim="800000"/>
            <a:headEnd/>
            <a:tailEnd/>
          </a:ln>
          <a:effectLst/>
        </p:spPr>
        <p:txBody>
          <a:bodyPr>
            <a:spAutoFit/>
          </a:bodyPr>
          <a:lstStyle/>
          <a:p>
            <a:pPr eaLnBrk="1" hangingPunct="1">
              <a:spcBef>
                <a:spcPct val="30000"/>
              </a:spcBef>
            </a:pPr>
            <a:r>
              <a:rPr lang="en-US" sz="2400">
                <a:solidFill>
                  <a:srgbClr val="003300"/>
                </a:solidFill>
              </a:rPr>
              <a:t>An annulment cancels or puts an end to a marriage. The children of an annulled couple become illegitimate.</a:t>
            </a:r>
            <a:endParaRPr lang="en-US" sz="2400" b="1">
              <a:solidFill>
                <a:srgbClr val="003300"/>
              </a:solidFill>
            </a:endParaRPr>
          </a:p>
        </p:txBody>
      </p:sp>
      <p:pic>
        <p:nvPicPr>
          <p:cNvPr id="183313" name="Picture 17">
            <a:hlinkClick r:id="rId5" action="ppaction://hlinksldjump"/>
          </p:cNvPr>
          <p:cNvPicPr>
            <a:picLocks noChangeAspect="1" noChangeArrowheads="1"/>
          </p:cNvPicPr>
          <p:nvPr/>
        </p:nvPicPr>
        <p:blipFill>
          <a:blip r:embed="rId6" cstate="print"/>
          <a:srcRect/>
          <a:stretch>
            <a:fillRect/>
          </a:stretch>
        </p:blipFill>
        <p:spPr bwMode="auto">
          <a:xfrm>
            <a:off x="7907338" y="5522913"/>
            <a:ext cx="796925" cy="420687"/>
          </a:xfrm>
          <a:prstGeom prst="rect">
            <a:avLst/>
          </a:prstGeom>
          <a:noFill/>
        </p:spPr>
      </p:pic>
      <p:sp>
        <p:nvSpPr>
          <p:cNvPr id="183314" name="AutoShape 18">
            <a:hlinkClick r:id="" action="ppaction://noaction" highlightClick="1"/>
          </p:cNvPr>
          <p:cNvSpPr>
            <a:spLocks noChangeArrowheads="1"/>
          </p:cNvSpPr>
          <p:nvPr/>
        </p:nvSpPr>
        <p:spPr bwMode="auto">
          <a:xfrm>
            <a:off x="5867400" y="5943600"/>
            <a:ext cx="2514600" cy="914400"/>
          </a:xfrm>
          <a:prstGeom prst="actionButtonBlank">
            <a:avLst/>
          </a:prstGeom>
          <a:noFill/>
          <a:ln w="9525">
            <a:no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3311"/>
                                        </p:tgtEl>
                                        <p:attrNameLst>
                                          <p:attrName>style.visibility</p:attrName>
                                        </p:attrNameLst>
                                      </p:cBhvr>
                                      <p:to>
                                        <p:strVal val="visible"/>
                                      </p:to>
                                    </p:set>
                                    <p:animEffect transition="in" filter="wipe(left)">
                                      <p:cBhvr>
                                        <p:cTn id="7" dur="500"/>
                                        <p:tgtEl>
                                          <p:spTgt spid="1833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833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3312"/>
                                        </p:tgtEl>
                                        <p:attrNameLst>
                                          <p:attrName>style.visibility</p:attrName>
                                        </p:attrNameLst>
                                      </p:cBhvr>
                                      <p:to>
                                        <p:strVal val="visible"/>
                                      </p:to>
                                    </p:set>
                                    <p:animEffect transition="in" filter="wipe(left)">
                                      <p:cBhvr>
                                        <p:cTn id="15" dur="500"/>
                                        <p:tgtEl>
                                          <p:spTgt spid="18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2" grpId="0"/>
      <p:bldP spid="183311" grpId="0" animBg="1"/>
    </p:bldLst>
  </p:timing>
</p:sld>
</file>

<file path=ppt/theme/theme1.xml><?xml version="1.0" encoding="utf-8"?>
<a:theme xmlns:a="http://schemas.openxmlformats.org/drawingml/2006/main" name="Blank Presentation">
  <a:themeElements>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99"/>
      </a:hlink>
      <a:folHlink>
        <a:srgbClr val="CC99FF"/>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00"/>
        </a:hlink>
        <a:folHlink>
          <a:srgbClr val="99CC0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99"/>
        </a:hlink>
        <a:folHlink>
          <a:srgbClr val="33C8FF"/>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99"/>
        </a:hlink>
        <a:folHlink>
          <a:srgbClr val="CCCC66"/>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99"/>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9387</TotalTime>
  <Words>3296</Words>
  <Application>Microsoft Office PowerPoint</Application>
  <PresentationFormat>On-screen Show (4:3)</PresentationFormat>
  <Paragraphs>255</Paragraphs>
  <Slides>21</Slides>
  <Notes>21</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Verdana</vt:lpstr>
      <vt:lpstr>Helvetica</vt:lpstr>
      <vt:lpstr>Arial</vt:lpstr>
      <vt:lpstr>Blank Presentation</vt:lpstr>
      <vt:lpstr>The Renaissance: 1485–1660 Introduction to the Literary Period</vt:lpstr>
      <vt:lpstr>The Renaissance: 1485–1660</vt:lpstr>
      <vt:lpstr>Humanism</vt:lpstr>
      <vt:lpstr>Humanism</vt:lpstr>
      <vt:lpstr>Humanism</vt:lpstr>
      <vt:lpstr>Henry VIII Breaks with the Church</vt:lpstr>
      <vt:lpstr>Henry VIII Breaks with the Church</vt:lpstr>
      <vt:lpstr>Henry VIII Breaks with the Church</vt:lpstr>
      <vt:lpstr>Henry VIII Breaks with the Church</vt:lpstr>
      <vt:lpstr>Henry VIII Breaks with the Church</vt:lpstr>
      <vt:lpstr>Slide 11</vt:lpstr>
      <vt:lpstr>Slide 12</vt:lpstr>
      <vt:lpstr>Slide 13</vt:lpstr>
      <vt:lpstr>Slide 14</vt:lpstr>
      <vt:lpstr>Slide 15</vt:lpstr>
      <vt:lpstr>Slide 16</vt:lpstr>
      <vt:lpstr>Slide 17</vt:lpstr>
      <vt:lpstr>What Have You Learned?</vt:lpstr>
      <vt:lpstr>END</vt:lpstr>
      <vt:lpstr>Slide 20</vt:lpstr>
      <vt:lpstr>Slide 21</vt:lpstr>
    </vt:vector>
  </TitlesOfParts>
  <Company>Harcourt,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dc:title>
  <dc:creator>SJW</dc:creator>
  <cp:lastModifiedBy>Owner</cp:lastModifiedBy>
  <cp:revision>560</cp:revision>
  <cp:lastPrinted>2004-11-17T23:31:20Z</cp:lastPrinted>
  <dcterms:created xsi:type="dcterms:W3CDTF">2004-10-26T21:02:54Z</dcterms:created>
  <dcterms:modified xsi:type="dcterms:W3CDTF">2011-09-07T03:25:16Z</dcterms:modified>
</cp:coreProperties>
</file>