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2" r:id="rId3"/>
    <p:sldId id="259" r:id="rId4"/>
    <p:sldId id="273" r:id="rId5"/>
    <p:sldId id="274" r:id="rId6"/>
    <p:sldId id="257" r:id="rId7"/>
    <p:sldId id="260" r:id="rId8"/>
    <p:sldId id="267" r:id="rId9"/>
    <p:sldId id="261" r:id="rId10"/>
    <p:sldId id="263" r:id="rId11"/>
    <p:sldId id="264" r:id="rId12"/>
    <p:sldId id="265" r:id="rId13"/>
    <p:sldId id="266" r:id="rId14"/>
    <p:sldId id="268" r:id="rId15"/>
    <p:sldId id="262" r:id="rId16"/>
    <p:sldId id="269" r:id="rId17"/>
    <p:sldId id="270" r:id="rId18"/>
    <p:sldId id="275"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38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4/12/2016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4/12/2016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4/12/2016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Ralph Waldo Emerson</a:t>
            </a:r>
            <a:endParaRPr lang="en-US" dirty="0"/>
          </a:p>
        </p:txBody>
      </p:sp>
      <p:sp>
        <p:nvSpPr>
          <p:cNvPr id="3" name="Subtitle 2"/>
          <p:cNvSpPr>
            <a:spLocks noGrp="1"/>
          </p:cNvSpPr>
          <p:nvPr>
            <p:ph type="subTitle" idx="1"/>
          </p:nvPr>
        </p:nvSpPr>
        <p:spPr/>
        <p:txBody>
          <a:bodyPr/>
          <a:lstStyle/>
          <a:p>
            <a:r>
              <a:rPr lang="en-US" dirty="0" smtClean="0"/>
              <a:t>Transcendentalism &amp; Self-Reliance</a:t>
            </a:r>
            <a:endParaRPr lang="en-US" dirty="0"/>
          </a:p>
        </p:txBody>
      </p:sp>
    </p:spTree>
    <p:extLst>
      <p:ext uri="{BB962C8B-B14F-4D97-AF65-F5344CB8AC3E}">
        <p14:creationId xmlns:p14="http://schemas.microsoft.com/office/powerpoint/2010/main" val="2211815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Ralph Waldo Emerson</a:t>
            </a:r>
            <a:endParaRPr lang="en-US" dirty="0"/>
          </a:p>
        </p:txBody>
      </p:sp>
      <p:sp>
        <p:nvSpPr>
          <p:cNvPr id="4" name="Content Placeholder 3"/>
          <p:cNvSpPr>
            <a:spLocks noGrp="1"/>
          </p:cNvSpPr>
          <p:nvPr>
            <p:ph sz="half" idx="1"/>
          </p:nvPr>
        </p:nvSpPr>
        <p:spPr/>
        <p:txBody>
          <a:bodyPr/>
          <a:lstStyle/>
          <a:p>
            <a:r>
              <a:rPr lang="en-US" dirty="0" smtClean="0"/>
              <a:t>Born May </a:t>
            </a:r>
            <a:r>
              <a:rPr lang="en-US" dirty="0"/>
              <a:t>25, 1803, in Boston, </a:t>
            </a:r>
            <a:r>
              <a:rPr lang="en-US" dirty="0" smtClean="0"/>
              <a:t>MA</a:t>
            </a:r>
          </a:p>
          <a:p>
            <a:r>
              <a:rPr lang="en-US" dirty="0" smtClean="0"/>
              <a:t>Descended from a line of clergymen </a:t>
            </a:r>
          </a:p>
          <a:p>
            <a:r>
              <a:rPr lang="en-US" dirty="0" smtClean="0"/>
              <a:t>Attended </a:t>
            </a:r>
            <a:r>
              <a:rPr lang="en-US" dirty="0"/>
              <a:t>the Boston Latin School, followed by Harvard University (from which he graduated in 1821) and the Harvard School of </a:t>
            </a:r>
            <a:r>
              <a:rPr lang="en-US" dirty="0" smtClean="0"/>
              <a:t>Divinity</a:t>
            </a:r>
          </a:p>
          <a:p>
            <a:r>
              <a:rPr lang="en-US" dirty="0" smtClean="0"/>
              <a:t>Licensed </a:t>
            </a:r>
            <a:r>
              <a:rPr lang="en-US" dirty="0"/>
              <a:t>as a minister in 1826 and ordained to the Unitarian church in </a:t>
            </a:r>
            <a:r>
              <a:rPr lang="en-US" dirty="0" smtClean="0"/>
              <a:t>1829</a:t>
            </a:r>
            <a:endParaRPr lang="en-US" dirty="0"/>
          </a:p>
        </p:txBody>
      </p:sp>
      <p:pic>
        <p:nvPicPr>
          <p:cNvPr id="6" name="Content Placeholder 5"/>
          <p:cNvPicPr>
            <a:picLocks noGrp="1" noChangeAspect="1"/>
          </p:cNvPicPr>
          <p:nvPr>
            <p:ph sz="half" idx="2"/>
          </p:nvPr>
        </p:nvPicPr>
        <p:blipFill>
          <a:blip r:embed="rId2"/>
          <a:stretch>
            <a:fillRect/>
          </a:stretch>
        </p:blipFill>
        <p:spPr>
          <a:xfrm>
            <a:off x="7081144" y="484632"/>
            <a:ext cx="4379426" cy="5687568"/>
          </a:xfrm>
          <a:prstGeom prst="rect">
            <a:avLst/>
          </a:prstGeom>
        </p:spPr>
      </p:pic>
    </p:spTree>
    <p:extLst>
      <p:ext uri="{BB962C8B-B14F-4D97-AF65-F5344CB8AC3E}">
        <p14:creationId xmlns:p14="http://schemas.microsoft.com/office/powerpoint/2010/main" val="2105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Emerson’s change</a:t>
            </a:r>
            <a:endParaRPr lang="en-US" dirty="0"/>
          </a:p>
        </p:txBody>
      </p:sp>
      <p:sp>
        <p:nvSpPr>
          <p:cNvPr id="3" name="Content Placeholder 2"/>
          <p:cNvSpPr>
            <a:spLocks noGrp="1"/>
          </p:cNvSpPr>
          <p:nvPr>
            <p:ph sz="half" idx="1"/>
          </p:nvPr>
        </p:nvSpPr>
        <p:spPr/>
        <p:txBody>
          <a:bodyPr>
            <a:normAutofit/>
          </a:bodyPr>
          <a:lstStyle/>
          <a:p>
            <a:r>
              <a:rPr lang="en-US" dirty="0" smtClean="0"/>
              <a:t>He married </a:t>
            </a:r>
            <a:r>
              <a:rPr lang="en-US" dirty="0"/>
              <a:t>Ellen Tucker in </a:t>
            </a:r>
            <a:r>
              <a:rPr lang="en-US" dirty="0" smtClean="0"/>
              <a:t>1829, but she </a:t>
            </a:r>
            <a:r>
              <a:rPr lang="en-US" dirty="0"/>
              <a:t>she died of tuberculosis in </a:t>
            </a:r>
            <a:r>
              <a:rPr lang="en-US" dirty="0" smtClean="0"/>
              <a:t>1831.</a:t>
            </a:r>
          </a:p>
          <a:p>
            <a:r>
              <a:rPr lang="en-US" dirty="0" smtClean="0"/>
              <a:t>Grief-stricken and struggling with his faith</a:t>
            </a:r>
            <a:r>
              <a:rPr lang="en-US" dirty="0"/>
              <a:t>, </a:t>
            </a:r>
            <a:r>
              <a:rPr lang="en-US" dirty="0" smtClean="0"/>
              <a:t>he resigned </a:t>
            </a:r>
            <a:r>
              <a:rPr lang="en-US" dirty="0"/>
              <a:t>from the clergy</a:t>
            </a:r>
            <a:r>
              <a:rPr lang="en-US" dirty="0" smtClean="0"/>
              <a:t>.</a:t>
            </a:r>
          </a:p>
          <a:p>
            <a:r>
              <a:rPr lang="en-US" dirty="0"/>
              <a:t>In </a:t>
            </a:r>
            <a:r>
              <a:rPr lang="en-US" dirty="0" smtClean="0"/>
              <a:t>1832, he traveled </a:t>
            </a:r>
            <a:r>
              <a:rPr lang="en-US" dirty="0"/>
              <a:t>to Europe, where he met with </a:t>
            </a:r>
            <a:r>
              <a:rPr lang="en-US" dirty="0" smtClean="0"/>
              <a:t>influential literary </a:t>
            </a:r>
            <a:r>
              <a:rPr lang="en-US" dirty="0"/>
              <a:t>figures </a:t>
            </a:r>
            <a:r>
              <a:rPr lang="en-US" dirty="0" smtClean="0"/>
              <a:t>such as William </a:t>
            </a:r>
            <a:r>
              <a:rPr lang="en-US" dirty="0"/>
              <a:t>Wordsworth. </a:t>
            </a:r>
            <a:endParaRPr lang="en-US" dirty="0" smtClean="0"/>
          </a:p>
          <a:p>
            <a:r>
              <a:rPr lang="en-US" dirty="0" smtClean="0"/>
              <a:t>When </a:t>
            </a:r>
            <a:r>
              <a:rPr lang="en-US" dirty="0"/>
              <a:t>he returned home in 1833, he began to lecture on topics of spiritual experience and ethical living. </a:t>
            </a:r>
            <a:endParaRPr lang="en-US" dirty="0" smtClean="0"/>
          </a:p>
          <a:p>
            <a:r>
              <a:rPr lang="en-US" dirty="0" smtClean="0"/>
              <a:t>He </a:t>
            </a:r>
            <a:r>
              <a:rPr lang="en-US" dirty="0"/>
              <a:t>married Lydia Jackson in 1835.</a:t>
            </a:r>
          </a:p>
        </p:txBody>
      </p:sp>
      <p:pic>
        <p:nvPicPr>
          <p:cNvPr id="5" name="Content Placeholder 4"/>
          <p:cNvPicPr>
            <a:picLocks noGrp="1" noChangeAspect="1"/>
          </p:cNvPicPr>
          <p:nvPr>
            <p:ph sz="half" idx="2"/>
          </p:nvPr>
        </p:nvPicPr>
        <p:blipFill rotWithShape="1">
          <a:blip r:embed="rId2"/>
          <a:srcRect b="7584"/>
          <a:stretch/>
        </p:blipFill>
        <p:spPr>
          <a:xfrm>
            <a:off x="6900761" y="484632"/>
            <a:ext cx="3647035" cy="5586411"/>
          </a:xfrm>
          <a:prstGeom prst="rect">
            <a:avLst/>
          </a:prstGeom>
        </p:spPr>
      </p:pic>
      <p:sp>
        <p:nvSpPr>
          <p:cNvPr id="6" name="TextBox 5"/>
          <p:cNvSpPr txBox="1"/>
          <p:nvPr/>
        </p:nvSpPr>
        <p:spPr>
          <a:xfrm>
            <a:off x="6900761" y="6071043"/>
            <a:ext cx="3647035" cy="381272"/>
          </a:xfrm>
          <a:prstGeom prst="rect">
            <a:avLst/>
          </a:prstGeom>
          <a:noFill/>
        </p:spPr>
        <p:txBody>
          <a:bodyPr wrap="square" rtlCol="0">
            <a:spAutoFit/>
          </a:bodyPr>
          <a:lstStyle/>
          <a:p>
            <a:r>
              <a:rPr lang="en-US" dirty="0" smtClean="0"/>
              <a:t>Lydia Jackson Emerson</a:t>
            </a:r>
            <a:endParaRPr lang="en-US" dirty="0"/>
          </a:p>
        </p:txBody>
      </p:sp>
    </p:spTree>
    <p:extLst>
      <p:ext uri="{BB962C8B-B14F-4D97-AF65-F5344CB8AC3E}">
        <p14:creationId xmlns:p14="http://schemas.microsoft.com/office/powerpoint/2010/main" val="359843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Emerson the Transcendentalist</a:t>
            </a:r>
            <a:endParaRPr lang="en-US" dirty="0"/>
          </a:p>
        </p:txBody>
      </p:sp>
      <p:sp>
        <p:nvSpPr>
          <p:cNvPr id="3" name="Content Placeholder 2"/>
          <p:cNvSpPr>
            <a:spLocks noGrp="1"/>
          </p:cNvSpPr>
          <p:nvPr>
            <p:ph sz="half" idx="1"/>
          </p:nvPr>
        </p:nvSpPr>
        <p:spPr/>
        <p:txBody>
          <a:bodyPr>
            <a:normAutofit/>
          </a:bodyPr>
          <a:lstStyle/>
          <a:p>
            <a:r>
              <a:rPr lang="en-US" dirty="0" smtClean="0"/>
              <a:t>The </a:t>
            </a:r>
            <a:r>
              <a:rPr lang="en-US" dirty="0"/>
              <a:t>central figure of his literary and philosophical group, now known as the American Transcendentalists. </a:t>
            </a:r>
            <a:endParaRPr lang="en-US" dirty="0" smtClean="0"/>
          </a:p>
          <a:p>
            <a:r>
              <a:rPr lang="en-US" dirty="0" smtClean="0"/>
              <a:t>Key </a:t>
            </a:r>
            <a:r>
              <a:rPr lang="en-US" dirty="0"/>
              <a:t>belief </a:t>
            </a:r>
            <a:r>
              <a:rPr lang="en-US" dirty="0" smtClean="0"/>
              <a:t>- each </a:t>
            </a:r>
            <a:r>
              <a:rPr lang="en-US" dirty="0"/>
              <a:t>individual could transcend, or move beyond, the physical world of the senses into deeper spiritual experience through free will and intuition. </a:t>
            </a:r>
            <a:endParaRPr lang="en-US" dirty="0" smtClean="0"/>
          </a:p>
          <a:p>
            <a:r>
              <a:rPr lang="en-US" dirty="0" smtClean="0"/>
              <a:t>God is not </a:t>
            </a:r>
            <a:r>
              <a:rPr lang="en-US" dirty="0"/>
              <a:t>remote and unknowable; believers understood God and themselves by looking into their own souls and by feeling their own connection to nature.</a:t>
            </a:r>
          </a:p>
          <a:p>
            <a:endParaRPr lang="en-US" dirty="0"/>
          </a:p>
        </p:txBody>
      </p:sp>
      <p:pic>
        <p:nvPicPr>
          <p:cNvPr id="2050" name="Picture 2" descr="http://transcendentalism-legacy.tamu.edu/images/p-authors.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44244" y="2194560"/>
            <a:ext cx="5184541" cy="319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69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Emerson in the 1840s</a:t>
            </a:r>
            <a:endParaRPr lang="en-US" dirty="0"/>
          </a:p>
        </p:txBody>
      </p:sp>
      <p:sp>
        <p:nvSpPr>
          <p:cNvPr id="3" name="Content Placeholder 2"/>
          <p:cNvSpPr>
            <a:spLocks noGrp="1"/>
          </p:cNvSpPr>
          <p:nvPr>
            <p:ph sz="half" idx="1"/>
          </p:nvPr>
        </p:nvSpPr>
        <p:spPr/>
        <p:txBody>
          <a:bodyPr/>
          <a:lstStyle/>
          <a:p>
            <a:r>
              <a:rPr lang="en-US" dirty="0" smtClean="0"/>
              <a:t>Founded </a:t>
            </a:r>
            <a:r>
              <a:rPr lang="en-US" dirty="0"/>
              <a:t>and co-edited the literary magazine </a:t>
            </a:r>
            <a:r>
              <a:rPr lang="en-US" i="1" dirty="0"/>
              <a:t>The </a:t>
            </a:r>
            <a:r>
              <a:rPr lang="en-US" i="1" dirty="0" smtClean="0"/>
              <a:t>Dial</a:t>
            </a:r>
            <a:endParaRPr lang="en-US" dirty="0" smtClean="0"/>
          </a:p>
          <a:p>
            <a:r>
              <a:rPr lang="en-US" dirty="0" smtClean="0"/>
              <a:t>Published </a:t>
            </a:r>
            <a:r>
              <a:rPr lang="en-US" dirty="0"/>
              <a:t>two volumes of essays in 1841 and </a:t>
            </a:r>
            <a:r>
              <a:rPr lang="en-US" dirty="0" smtClean="0"/>
              <a:t>1844 (including “Self-Reliance”)</a:t>
            </a:r>
          </a:p>
          <a:p>
            <a:r>
              <a:rPr lang="en-US" dirty="0" smtClean="0"/>
              <a:t>Had four children—two sons </a:t>
            </a:r>
            <a:r>
              <a:rPr lang="en-US" dirty="0"/>
              <a:t>and two </a:t>
            </a:r>
            <a:r>
              <a:rPr lang="en-US" dirty="0" smtClean="0"/>
              <a:t>daughters</a:t>
            </a:r>
            <a:endParaRPr lang="en-US" dirty="0"/>
          </a:p>
        </p:txBody>
      </p:sp>
      <p:pic>
        <p:nvPicPr>
          <p:cNvPr id="4098" name="Picture 2" descr="http://cdn.timerime.com/cdn-4/upload/resized/79251/866956/resized_image2_2b296eb11776f64771aaba4ca00616c8.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3830" y="484632"/>
            <a:ext cx="3779872" cy="619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4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Emerson’s Later </a:t>
            </a:r>
            <a:r>
              <a:rPr lang="en-US" dirty="0" err="1" smtClean="0"/>
              <a:t>LIfe</a:t>
            </a:r>
            <a:endParaRPr lang="en-US" dirty="0"/>
          </a:p>
        </p:txBody>
      </p:sp>
      <p:sp>
        <p:nvSpPr>
          <p:cNvPr id="3" name="Content Placeholder 2"/>
          <p:cNvSpPr>
            <a:spLocks noGrp="1"/>
          </p:cNvSpPr>
          <p:nvPr>
            <p:ph sz="half" idx="1"/>
          </p:nvPr>
        </p:nvSpPr>
        <p:spPr/>
        <p:txBody>
          <a:bodyPr>
            <a:normAutofit lnSpcReduction="10000"/>
          </a:bodyPr>
          <a:lstStyle/>
          <a:p>
            <a:r>
              <a:rPr lang="en-US" dirty="0"/>
              <a:t> </a:t>
            </a:r>
            <a:r>
              <a:rPr lang="en-US" i="1" dirty="0"/>
              <a:t>The Conduct of Life</a:t>
            </a:r>
            <a:r>
              <a:rPr lang="en-US" dirty="0"/>
              <a:t> (1860</a:t>
            </a:r>
            <a:r>
              <a:rPr lang="en-US" dirty="0" smtClean="0"/>
              <a:t>) </a:t>
            </a:r>
            <a:r>
              <a:rPr lang="en-US" dirty="0"/>
              <a:t>favored a more moderate balance between individual nonconformity and broader societal concerns. </a:t>
            </a:r>
            <a:endParaRPr lang="en-US" dirty="0" smtClean="0"/>
          </a:p>
          <a:p>
            <a:r>
              <a:rPr lang="en-US" dirty="0" smtClean="0"/>
              <a:t>He </a:t>
            </a:r>
            <a:r>
              <a:rPr lang="en-US" dirty="0"/>
              <a:t>advocated for the abolition of slavery and continued to lecture across the country throughout the 1860s</a:t>
            </a:r>
            <a:r>
              <a:rPr lang="en-US" dirty="0" smtClean="0"/>
              <a:t>.</a:t>
            </a:r>
          </a:p>
          <a:p>
            <a:r>
              <a:rPr lang="en-US" dirty="0"/>
              <a:t>By the 1870s the aging Emerson was known as “the sage of Concord.”</a:t>
            </a:r>
          </a:p>
        </p:txBody>
      </p:sp>
      <p:sp>
        <p:nvSpPr>
          <p:cNvPr id="4" name="Content Placeholder 3"/>
          <p:cNvSpPr>
            <a:spLocks noGrp="1"/>
          </p:cNvSpPr>
          <p:nvPr>
            <p:ph sz="half" idx="2"/>
          </p:nvPr>
        </p:nvSpPr>
        <p:spPr/>
        <p:txBody>
          <a:bodyPr>
            <a:normAutofit lnSpcReduction="10000"/>
          </a:bodyPr>
          <a:lstStyle/>
          <a:p>
            <a:r>
              <a:rPr lang="en-US" dirty="0" smtClean="0"/>
              <a:t>Despite </a:t>
            </a:r>
            <a:r>
              <a:rPr lang="en-US" dirty="0"/>
              <a:t>his failing health, he continued to write, publishing </a:t>
            </a:r>
            <a:r>
              <a:rPr lang="en-US" i="1" dirty="0"/>
              <a:t>Society and Solitude</a:t>
            </a:r>
            <a:r>
              <a:rPr lang="en-US" dirty="0"/>
              <a:t> in 1870 and a poetry collection titled </a:t>
            </a:r>
            <a:r>
              <a:rPr lang="en-US" i="1" dirty="0"/>
              <a:t>Parnassus</a:t>
            </a:r>
            <a:r>
              <a:rPr lang="en-US" dirty="0"/>
              <a:t> in 1874.</a:t>
            </a:r>
          </a:p>
          <a:p>
            <a:r>
              <a:rPr lang="en-US" dirty="0"/>
              <a:t>Emerson died on April 27, 1882, in Concord. </a:t>
            </a:r>
            <a:endParaRPr lang="en-US" dirty="0" smtClean="0"/>
          </a:p>
          <a:p>
            <a:r>
              <a:rPr lang="en-US" dirty="0" smtClean="0"/>
              <a:t>His </a:t>
            </a:r>
            <a:r>
              <a:rPr lang="en-US" dirty="0"/>
              <a:t>beliefs and his idealism were strong influences on the work of his protégé Henry David Thoreau and his contemporary Walt Whitman, as well as numerous others. His writings are considered major documents of 19th-century American literature, religion and thought.</a:t>
            </a:r>
          </a:p>
          <a:p>
            <a:endParaRPr lang="en-US" dirty="0"/>
          </a:p>
          <a:p>
            <a:endParaRPr lang="en-US" dirty="0"/>
          </a:p>
        </p:txBody>
      </p:sp>
    </p:spTree>
    <p:extLst>
      <p:ext uri="{BB962C8B-B14F-4D97-AF65-F5344CB8AC3E}">
        <p14:creationId xmlns:p14="http://schemas.microsoft.com/office/powerpoint/2010/main" val="40161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Self-reliance</a:t>
            </a:r>
            <a:endParaRPr lang="en-US" dirty="0"/>
          </a:p>
        </p:txBody>
      </p:sp>
      <p:sp>
        <p:nvSpPr>
          <p:cNvPr id="5" name="Content Placeholder 4"/>
          <p:cNvSpPr>
            <a:spLocks noGrp="1"/>
          </p:cNvSpPr>
          <p:nvPr>
            <p:ph idx="1"/>
          </p:nvPr>
        </p:nvSpPr>
        <p:spPr/>
        <p:txBody>
          <a:bodyPr>
            <a:normAutofit/>
          </a:bodyPr>
          <a:lstStyle/>
          <a:p>
            <a:pPr hangingPunct="0">
              <a:lnSpc>
                <a:spcPct val="150000"/>
              </a:lnSpc>
            </a:pPr>
            <a:r>
              <a:rPr lang="en-US" sz="2400" dirty="0"/>
              <a:t>On whom or what should people rely to make choices in life</a:t>
            </a:r>
            <a:r>
              <a:rPr lang="en-US" sz="2400" dirty="0" smtClean="0"/>
              <a:t>?</a:t>
            </a:r>
            <a:r>
              <a:rPr lang="en-US" sz="2400" dirty="0"/>
              <a:t> </a:t>
            </a:r>
          </a:p>
          <a:p>
            <a:pPr hangingPunct="0">
              <a:lnSpc>
                <a:spcPct val="150000"/>
              </a:lnSpc>
            </a:pPr>
            <a:r>
              <a:rPr lang="en-US" sz="2400" dirty="0" smtClean="0"/>
              <a:t>What </a:t>
            </a:r>
            <a:r>
              <a:rPr lang="en-US" sz="2400" dirty="0"/>
              <a:t>is “self-reliance”?  Who has it</a:t>
            </a:r>
            <a:r>
              <a:rPr lang="en-US" sz="2400" dirty="0" smtClean="0"/>
              <a:t>?</a:t>
            </a:r>
            <a:r>
              <a:rPr lang="en-US" sz="2400" dirty="0"/>
              <a:t> </a:t>
            </a:r>
          </a:p>
          <a:p>
            <a:pPr hangingPunct="0">
              <a:lnSpc>
                <a:spcPct val="150000"/>
              </a:lnSpc>
            </a:pPr>
            <a:r>
              <a:rPr lang="en-US" sz="2400" dirty="0" smtClean="0"/>
              <a:t>At </a:t>
            </a:r>
            <a:r>
              <a:rPr lang="en-US" sz="2400" dirty="0"/>
              <a:t>what age and/or in what types of situations does one become self-reliant</a:t>
            </a:r>
            <a:r>
              <a:rPr lang="en-US" sz="2400" dirty="0" smtClean="0"/>
              <a:t>?</a:t>
            </a:r>
            <a:endParaRPr lang="en-US" sz="2400" dirty="0"/>
          </a:p>
          <a:p>
            <a:pPr>
              <a:lnSpc>
                <a:spcPct val="150000"/>
              </a:lnSpc>
            </a:pPr>
            <a:r>
              <a:rPr lang="en-US" sz="2400" dirty="0" smtClean="0"/>
              <a:t>When </a:t>
            </a:r>
            <a:r>
              <a:rPr lang="en-US" sz="2400" dirty="0"/>
              <a:t>is it good to be self-reliant?  When or in what situations is it bad or not important to be self-reliant?</a:t>
            </a:r>
          </a:p>
        </p:txBody>
      </p:sp>
    </p:spTree>
    <p:extLst>
      <p:ext uri="{BB962C8B-B14F-4D97-AF65-F5344CB8AC3E}">
        <p14:creationId xmlns:p14="http://schemas.microsoft.com/office/powerpoint/2010/main" val="101156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0201" y="1867438"/>
            <a:ext cx="10713410" cy="2640168"/>
          </a:xfrm>
          <a:prstGeom prst="rect">
            <a:avLst/>
          </a:prstGeom>
        </p:spPr>
      </p:pic>
    </p:spTree>
    <p:extLst>
      <p:ext uri="{BB962C8B-B14F-4D97-AF65-F5344CB8AC3E}">
        <p14:creationId xmlns:p14="http://schemas.microsoft.com/office/powerpoint/2010/main" val="598436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1609344"/>
          </a:xfrm>
        </p:spPr>
        <p:txBody>
          <a:bodyPr/>
          <a:lstStyle/>
          <a:p>
            <a:r>
              <a:rPr lang="en-US" dirty="0" smtClean="0"/>
              <a:t>From </a:t>
            </a:r>
            <a:r>
              <a:rPr lang="en-US" i="1" dirty="0" smtClean="0"/>
              <a:t>Self-Reliance</a:t>
            </a:r>
            <a:r>
              <a:rPr lang="en-US" dirty="0" smtClean="0"/>
              <a:t> – pg. 225</a:t>
            </a:r>
            <a:endParaRPr lang="en-US" dirty="0"/>
          </a:p>
        </p:txBody>
      </p:sp>
      <p:sp>
        <p:nvSpPr>
          <p:cNvPr id="3" name="Content Placeholder 2"/>
          <p:cNvSpPr>
            <a:spLocks noGrp="1"/>
          </p:cNvSpPr>
          <p:nvPr>
            <p:ph idx="1"/>
          </p:nvPr>
        </p:nvSpPr>
        <p:spPr>
          <a:xfrm>
            <a:off x="1069848" y="1572768"/>
            <a:ext cx="10058400" cy="4050792"/>
          </a:xfrm>
        </p:spPr>
        <p:txBody>
          <a:bodyPr>
            <a:noAutofit/>
          </a:bodyPr>
          <a:lstStyle/>
          <a:p>
            <a:r>
              <a:rPr lang="en-US" sz="2400" dirty="0" smtClean="0"/>
              <a:t>In your group, have one group member read the first paragraph aloud. </a:t>
            </a:r>
            <a:endParaRPr lang="en-US" sz="2400" dirty="0"/>
          </a:p>
          <a:p>
            <a:r>
              <a:rPr lang="en-US" sz="2400" dirty="0" smtClean="0"/>
              <a:t>At the end of the first paragraph, stop and on a sheet of paper, record a “tweet” for that paragraph. You can create the tweet based </a:t>
            </a:r>
            <a:r>
              <a:rPr lang="en-US" sz="2400" dirty="0"/>
              <a:t>on the ideas in the </a:t>
            </a:r>
            <a:r>
              <a:rPr lang="en-US" sz="2400" dirty="0" smtClean="0"/>
              <a:t>paragraph, </a:t>
            </a:r>
            <a:r>
              <a:rPr lang="en-US" sz="2400" dirty="0"/>
              <a:t>or you can use </a:t>
            </a:r>
            <a:r>
              <a:rPr lang="en-US" sz="2400" dirty="0" smtClean="0"/>
              <a:t>a direct quote </a:t>
            </a:r>
            <a:r>
              <a:rPr lang="en-US" sz="2400" dirty="0"/>
              <a:t>from the </a:t>
            </a:r>
            <a:r>
              <a:rPr lang="en-US" sz="2400" dirty="0" smtClean="0"/>
              <a:t>paragraph that </a:t>
            </a:r>
            <a:r>
              <a:rPr lang="en-US" sz="2400" dirty="0"/>
              <a:t>you feel would make </a:t>
            </a:r>
            <a:r>
              <a:rPr lang="en-US" sz="2400" dirty="0" smtClean="0"/>
              <a:t>a good tweet </a:t>
            </a:r>
            <a:r>
              <a:rPr lang="en-US" sz="2400" dirty="0"/>
              <a:t>because </a:t>
            </a:r>
            <a:r>
              <a:rPr lang="en-US" sz="2400" dirty="0" smtClean="0"/>
              <a:t>it concisely expresses an inspirational </a:t>
            </a:r>
            <a:r>
              <a:rPr lang="en-US" sz="2400" dirty="0"/>
              <a:t>truths or </a:t>
            </a:r>
            <a:r>
              <a:rPr lang="en-US" sz="2400" dirty="0" smtClean="0"/>
              <a:t>nugget </a:t>
            </a:r>
            <a:r>
              <a:rPr lang="en-US" sz="2400" dirty="0"/>
              <a:t>of wisdom. </a:t>
            </a:r>
            <a:endParaRPr lang="en-US" sz="2400" dirty="0" smtClean="0"/>
          </a:p>
          <a:p>
            <a:r>
              <a:rPr lang="en-US" sz="2400" dirty="0" smtClean="0"/>
              <a:t>After your group has recorded a “tweet” for paragraph one, have someone else in the group read the second paragraph, and repeat the process.</a:t>
            </a:r>
            <a:endParaRPr lang="en-US" sz="2400" dirty="0"/>
          </a:p>
          <a:p>
            <a:r>
              <a:rPr lang="en-US" sz="2400" dirty="0" smtClean="0"/>
              <a:t>Remember </a:t>
            </a:r>
            <a:r>
              <a:rPr lang="en-US" sz="2400" dirty="0"/>
              <a:t>you’re trying to identify some of the key ideas of Emerson’s essay so that we can begin to identify some characteristics of Transcendentalism. </a:t>
            </a:r>
            <a:r>
              <a:rPr lang="en-US" sz="2400" dirty="0" smtClean="0"/>
              <a:t>At the end of the activity, </a:t>
            </a:r>
            <a:r>
              <a:rPr lang="en-US" sz="2400" dirty="0"/>
              <a:t>we will share some of our tweets to see what Emerson’s ideas about Self-Reliance were.</a:t>
            </a:r>
          </a:p>
          <a:p>
            <a:endParaRPr lang="en-US" sz="2400" dirty="0"/>
          </a:p>
        </p:txBody>
      </p:sp>
    </p:spTree>
    <p:extLst>
      <p:ext uri="{BB962C8B-B14F-4D97-AF65-F5344CB8AC3E}">
        <p14:creationId xmlns:p14="http://schemas.microsoft.com/office/powerpoint/2010/main" val="3520048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 the objective</a:t>
            </a:r>
            <a:endParaRPr lang="en-US" dirty="0"/>
          </a:p>
        </p:txBody>
      </p:sp>
      <p:sp>
        <p:nvSpPr>
          <p:cNvPr id="3" name="Content Placeholder 2"/>
          <p:cNvSpPr>
            <a:spLocks noGrp="1"/>
          </p:cNvSpPr>
          <p:nvPr>
            <p:ph idx="1"/>
          </p:nvPr>
        </p:nvSpPr>
        <p:spPr/>
        <p:txBody>
          <a:bodyPr>
            <a:normAutofit/>
          </a:bodyPr>
          <a:lstStyle/>
          <a:p>
            <a:r>
              <a:rPr lang="en-US" sz="2400" dirty="0"/>
              <a:t>Before you leave today, you will be able to identify some of the key ideas of Transcendentalism by examining some of the writings of Emerson</a:t>
            </a:r>
            <a:r>
              <a:rPr lang="en-US" sz="2400" dirty="0" smtClean="0"/>
              <a:t>.</a:t>
            </a:r>
          </a:p>
          <a:p>
            <a:pPr lvl="1"/>
            <a:r>
              <a:rPr lang="en-US" sz="2200" dirty="0" smtClean="0"/>
              <a:t>What is Transcendentalism? </a:t>
            </a:r>
          </a:p>
          <a:p>
            <a:pPr lvl="2"/>
            <a:r>
              <a:rPr lang="en-US" sz="2000" dirty="0" smtClean="0">
                <a:solidFill>
                  <a:srgbClr val="C00000"/>
                </a:solidFill>
              </a:rPr>
              <a:t>(Write at least two characteristics on the bottom of your Tweet Sheet.)</a:t>
            </a:r>
          </a:p>
          <a:p>
            <a:pPr lvl="1"/>
            <a:r>
              <a:rPr lang="en-US" sz="2200" dirty="0" smtClean="0"/>
              <a:t>Who is Ralph Waldo Emerson? </a:t>
            </a:r>
          </a:p>
          <a:p>
            <a:pPr lvl="2"/>
            <a:r>
              <a:rPr lang="en-US" sz="2000" dirty="0" smtClean="0">
                <a:solidFill>
                  <a:srgbClr val="C00000"/>
                </a:solidFill>
              </a:rPr>
              <a:t>(In a complete sentence, identify Emerson and his significance in American literature.)</a:t>
            </a:r>
          </a:p>
          <a:p>
            <a:pPr lvl="1"/>
            <a:r>
              <a:rPr lang="en-US" sz="2200" dirty="0" smtClean="0"/>
              <a:t>What were some of the ideas Emerson advocated in his writings? </a:t>
            </a:r>
          </a:p>
          <a:p>
            <a:pPr lvl="2"/>
            <a:r>
              <a:rPr lang="en-US" sz="2000" dirty="0" smtClean="0">
                <a:solidFill>
                  <a:srgbClr val="C00000"/>
                </a:solidFill>
              </a:rPr>
              <a:t>(In your own words, what are at least two main ideas from the passage read today.)</a:t>
            </a:r>
            <a:endParaRPr lang="en-US" sz="2000" dirty="0">
              <a:solidFill>
                <a:srgbClr val="C00000"/>
              </a:solidFill>
            </a:endParaRPr>
          </a:p>
        </p:txBody>
      </p:sp>
    </p:spTree>
    <p:extLst>
      <p:ext uri="{BB962C8B-B14F-4D97-AF65-F5344CB8AC3E}">
        <p14:creationId xmlns:p14="http://schemas.microsoft.com/office/powerpoint/2010/main" val="2600561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31935"/>
            <a:ext cx="10058400" cy="1609344"/>
          </a:xfrm>
        </p:spPr>
        <p:txBody>
          <a:bodyPr/>
          <a:lstStyle/>
          <a:p>
            <a:r>
              <a:rPr lang="en-US" dirty="0" smtClean="0"/>
              <a:t>Exit Slip</a:t>
            </a:r>
            <a:endParaRPr lang="en-US" dirty="0"/>
          </a:p>
        </p:txBody>
      </p:sp>
      <p:sp>
        <p:nvSpPr>
          <p:cNvPr id="3" name="Content Placeholder 2"/>
          <p:cNvSpPr>
            <a:spLocks noGrp="1"/>
          </p:cNvSpPr>
          <p:nvPr>
            <p:ph idx="1"/>
          </p:nvPr>
        </p:nvSpPr>
        <p:spPr>
          <a:xfrm>
            <a:off x="1069847" y="1455202"/>
            <a:ext cx="10216461" cy="4050792"/>
          </a:xfrm>
        </p:spPr>
        <p:txBody>
          <a:bodyPr>
            <a:noAutofit/>
          </a:bodyPr>
          <a:lstStyle/>
          <a:p>
            <a:pPr>
              <a:lnSpc>
                <a:spcPct val="150000"/>
              </a:lnSpc>
            </a:pPr>
            <a:r>
              <a:rPr lang="en-US" sz="2400" dirty="0" smtClean="0"/>
              <a:t>On </a:t>
            </a:r>
            <a:r>
              <a:rPr lang="en-US" sz="2400" dirty="0"/>
              <a:t>a post-it, </a:t>
            </a:r>
            <a:r>
              <a:rPr lang="en-US" sz="2400" dirty="0" smtClean="0"/>
              <a:t>write your name. Then, write </a:t>
            </a:r>
            <a:r>
              <a:rPr lang="en-US" sz="2400" dirty="0"/>
              <a:t>one key idea you got from Emerson’s “Self-Reliance” and a short response to that idea.</a:t>
            </a:r>
          </a:p>
          <a:p>
            <a:pPr lvl="1">
              <a:lnSpc>
                <a:spcPct val="150000"/>
              </a:lnSpc>
            </a:pPr>
            <a:r>
              <a:rPr lang="en-US" sz="2000" dirty="0" smtClean="0"/>
              <a:t>Ideas for response: </a:t>
            </a:r>
          </a:p>
          <a:p>
            <a:pPr lvl="1">
              <a:lnSpc>
                <a:spcPct val="150000"/>
              </a:lnSpc>
            </a:pPr>
            <a:r>
              <a:rPr lang="en-US" sz="2000" dirty="0" smtClean="0"/>
              <a:t>Do you agree or disagree? Why?</a:t>
            </a:r>
          </a:p>
          <a:p>
            <a:pPr lvl="1">
              <a:lnSpc>
                <a:spcPct val="150000"/>
              </a:lnSpc>
            </a:pPr>
            <a:r>
              <a:rPr lang="en-US" sz="2000" dirty="0" smtClean="0"/>
              <a:t>Does this idea remind you of something else we’ve read? </a:t>
            </a:r>
          </a:p>
          <a:p>
            <a:pPr lvl="1">
              <a:lnSpc>
                <a:spcPct val="150000"/>
              </a:lnSpc>
            </a:pPr>
            <a:r>
              <a:rPr lang="en-US" sz="2000" dirty="0" smtClean="0"/>
              <a:t>Does this idea remind you of something from your personal experience?</a:t>
            </a:r>
          </a:p>
          <a:p>
            <a:pPr lvl="1">
              <a:lnSpc>
                <a:spcPct val="150000"/>
              </a:lnSpc>
            </a:pPr>
            <a:r>
              <a:rPr lang="en-US" sz="2000" dirty="0" smtClean="0"/>
              <a:t>Would you follow “Dr. Ralph” on Twitter? Who else do you think would follow him?</a:t>
            </a:r>
          </a:p>
          <a:p>
            <a:pPr>
              <a:lnSpc>
                <a:spcPct val="150000"/>
              </a:lnSpc>
            </a:pPr>
            <a:r>
              <a:rPr lang="en-US" sz="2400" dirty="0" smtClean="0"/>
              <a:t>On the front bulletin board is a numbered grid. Stick your post-it on the square containing your number before you leave.</a:t>
            </a:r>
          </a:p>
        </p:txBody>
      </p:sp>
    </p:spTree>
    <p:extLst>
      <p:ext uri="{BB962C8B-B14F-4D97-AF65-F5344CB8AC3E}">
        <p14:creationId xmlns:p14="http://schemas.microsoft.com/office/powerpoint/2010/main" val="3819541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r>
              <a:rPr lang="en-US" sz="2400" dirty="0"/>
              <a:t>Before you leave today, you will be able to identify some of the key ideas of Transcendentalism by examining some of the writings of Emerson</a:t>
            </a:r>
            <a:r>
              <a:rPr lang="en-US" sz="2400" dirty="0" smtClean="0"/>
              <a:t>.</a:t>
            </a:r>
          </a:p>
          <a:p>
            <a:pPr lvl="1"/>
            <a:r>
              <a:rPr lang="en-US" sz="2200" dirty="0" smtClean="0"/>
              <a:t>What is Transcendentalism? </a:t>
            </a:r>
          </a:p>
          <a:p>
            <a:pPr lvl="1"/>
            <a:r>
              <a:rPr lang="en-US" sz="2200" dirty="0" smtClean="0"/>
              <a:t>Who is Ralph Waldo Emerson?</a:t>
            </a:r>
          </a:p>
          <a:p>
            <a:pPr lvl="1"/>
            <a:r>
              <a:rPr lang="en-US" sz="2200" dirty="0" smtClean="0"/>
              <a:t>What were some of the ideas Emerson advocated in his writings?</a:t>
            </a:r>
            <a:endParaRPr lang="en-US" sz="2200" dirty="0"/>
          </a:p>
        </p:txBody>
      </p:sp>
    </p:spTree>
    <p:extLst>
      <p:ext uri="{BB962C8B-B14F-4D97-AF65-F5344CB8AC3E}">
        <p14:creationId xmlns:p14="http://schemas.microsoft.com/office/powerpoint/2010/main" val="272611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Romanticism</a:t>
            </a:r>
            <a:endParaRPr lang="en-US" dirty="0"/>
          </a:p>
        </p:txBody>
      </p:sp>
      <p:grpSp>
        <p:nvGrpSpPr>
          <p:cNvPr id="6" name="Group 5"/>
          <p:cNvGrpSpPr/>
          <p:nvPr/>
        </p:nvGrpSpPr>
        <p:grpSpPr>
          <a:xfrm>
            <a:off x="3900307" y="266012"/>
            <a:ext cx="3393953" cy="2884050"/>
            <a:chOff x="629166" y="1854557"/>
            <a:chExt cx="3170101" cy="2693829"/>
          </a:xfrm>
        </p:grpSpPr>
        <p:pic>
          <p:nvPicPr>
            <p:cNvPr id="5122" name="Picture 2" descr="http://www.oceansbridge.com/paintings/artists/jan2012/Charles-Deas/Charles-Deas-xx-The-Devil-and-Tom-Walker-xx-Private-coll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92" y="1854557"/>
              <a:ext cx="2835250" cy="23244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9166" y="4179054"/>
              <a:ext cx="3170101" cy="369332"/>
            </a:xfrm>
            <a:prstGeom prst="rect">
              <a:avLst/>
            </a:prstGeom>
            <a:noFill/>
          </p:spPr>
          <p:txBody>
            <a:bodyPr wrap="square" rtlCol="0">
              <a:spAutoFit/>
            </a:bodyPr>
            <a:lstStyle/>
            <a:p>
              <a:r>
                <a:rPr lang="en-US" dirty="0" smtClean="0"/>
                <a:t>“The Devil and Tom Walker”</a:t>
              </a:r>
              <a:endParaRPr lang="en-US" dirty="0"/>
            </a:p>
          </p:txBody>
        </p:sp>
      </p:grpSp>
      <p:grpSp>
        <p:nvGrpSpPr>
          <p:cNvPr id="8" name="Group 7"/>
          <p:cNvGrpSpPr/>
          <p:nvPr/>
        </p:nvGrpSpPr>
        <p:grpSpPr>
          <a:xfrm>
            <a:off x="3683512" y="3519394"/>
            <a:ext cx="3965664" cy="2603509"/>
            <a:chOff x="4830606" y="309093"/>
            <a:chExt cx="3965664" cy="2603509"/>
          </a:xfrm>
        </p:grpSpPr>
        <p:pic>
          <p:nvPicPr>
            <p:cNvPr id="5124" name="Picture 4" descr="http://i.ytimg.com/vi/hGvX15W5dE4/hq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t="12681" b="12203"/>
            <a:stretch/>
          </p:blipFill>
          <p:spPr bwMode="auto">
            <a:xfrm>
              <a:off x="4830606" y="309093"/>
              <a:ext cx="3965664" cy="22341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30606" y="2543270"/>
              <a:ext cx="3965664" cy="369332"/>
            </a:xfrm>
            <a:prstGeom prst="rect">
              <a:avLst/>
            </a:prstGeom>
            <a:noFill/>
          </p:spPr>
          <p:txBody>
            <a:bodyPr wrap="square" rtlCol="0">
              <a:spAutoFit/>
            </a:bodyPr>
            <a:lstStyle/>
            <a:p>
              <a:pPr algn="ctr"/>
              <a:r>
                <a:rPr lang="en-US" dirty="0" smtClean="0"/>
                <a:t>“</a:t>
              </a:r>
              <a:r>
                <a:rPr lang="en-US" dirty="0" err="1" smtClean="0"/>
                <a:t>Thanatopsis</a:t>
              </a:r>
              <a:r>
                <a:rPr lang="en-US" dirty="0" smtClean="0"/>
                <a:t>”</a:t>
              </a:r>
              <a:endParaRPr lang="en-US" dirty="0"/>
            </a:p>
          </p:txBody>
        </p:sp>
      </p:grpSp>
      <p:grpSp>
        <p:nvGrpSpPr>
          <p:cNvPr id="10" name="Group 9"/>
          <p:cNvGrpSpPr/>
          <p:nvPr/>
        </p:nvGrpSpPr>
        <p:grpSpPr>
          <a:xfrm>
            <a:off x="327864" y="266012"/>
            <a:ext cx="3518470" cy="2827181"/>
            <a:chOff x="8389056" y="2992564"/>
            <a:chExt cx="3518470" cy="2827181"/>
          </a:xfrm>
        </p:grpSpPr>
        <p:pic>
          <p:nvPicPr>
            <p:cNvPr id="5126" name="Picture 6" descr="http://www.hardin.k12.ky.us/chhs/dept/langarts/SSherrard/The%20Tide%20Rises,%20the%20Tide%20Falls%20Poetic%20Devices%20to%20Define_files/slide0001_image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056" y="2992564"/>
              <a:ext cx="3518470" cy="24578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89056" y="5450413"/>
              <a:ext cx="3518470" cy="369332"/>
            </a:xfrm>
            <a:prstGeom prst="rect">
              <a:avLst/>
            </a:prstGeom>
            <a:noFill/>
          </p:spPr>
          <p:txBody>
            <a:bodyPr wrap="square" rtlCol="0">
              <a:spAutoFit/>
            </a:bodyPr>
            <a:lstStyle/>
            <a:p>
              <a:r>
                <a:rPr lang="en-US" dirty="0" smtClean="0"/>
                <a:t>“The Tide Rises, The Tide Falls”</a:t>
              </a:r>
              <a:endParaRPr lang="en-US" dirty="0"/>
            </a:p>
          </p:txBody>
        </p:sp>
      </p:grpSp>
      <p:grpSp>
        <p:nvGrpSpPr>
          <p:cNvPr id="12" name="Group 11"/>
          <p:cNvGrpSpPr/>
          <p:nvPr/>
        </p:nvGrpSpPr>
        <p:grpSpPr>
          <a:xfrm>
            <a:off x="360607" y="3519394"/>
            <a:ext cx="3092735" cy="2778336"/>
            <a:chOff x="8750397" y="314572"/>
            <a:chExt cx="3092735" cy="2778336"/>
          </a:xfrm>
        </p:grpSpPr>
        <p:pic>
          <p:nvPicPr>
            <p:cNvPr id="5128" name="Picture 8" descr="http://tse3.mm.bing.net/th?id=OIP.M0aea7eaf8aa5a79ce8674bd0511a4432H0&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1913" y="314572"/>
              <a:ext cx="2966708" cy="24157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750397" y="2723576"/>
              <a:ext cx="3092735" cy="369332"/>
            </a:xfrm>
            <a:prstGeom prst="rect">
              <a:avLst/>
            </a:prstGeom>
            <a:noFill/>
          </p:spPr>
          <p:txBody>
            <a:bodyPr wrap="square" rtlCol="0">
              <a:spAutoFit/>
            </a:bodyPr>
            <a:lstStyle/>
            <a:p>
              <a:r>
                <a:rPr lang="en-US" dirty="0" smtClean="0"/>
                <a:t>“The Chambered Nautilus”</a:t>
              </a:r>
              <a:endParaRPr lang="en-US" dirty="0"/>
            </a:p>
          </p:txBody>
        </p:sp>
      </p:grpSp>
      <p:grpSp>
        <p:nvGrpSpPr>
          <p:cNvPr id="14" name="Group 13"/>
          <p:cNvGrpSpPr/>
          <p:nvPr/>
        </p:nvGrpSpPr>
        <p:grpSpPr>
          <a:xfrm>
            <a:off x="8036244" y="2007998"/>
            <a:ext cx="2758717" cy="4200883"/>
            <a:chOff x="8036244" y="2007998"/>
            <a:chExt cx="2758717" cy="4200883"/>
          </a:xfrm>
        </p:grpSpPr>
        <p:pic>
          <p:nvPicPr>
            <p:cNvPr id="5130" name="Picture 10" descr="http://www.brunswick.k12.me.us/hdwyer/files/2013/02/Nibblefest-Contest-ACEO-The-Scarlet-Let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6244" y="2007998"/>
              <a:ext cx="2758717" cy="38315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036244" y="5839549"/>
              <a:ext cx="2758717" cy="369332"/>
            </a:xfrm>
            <a:prstGeom prst="rect">
              <a:avLst/>
            </a:prstGeom>
            <a:noFill/>
          </p:spPr>
          <p:txBody>
            <a:bodyPr wrap="square" rtlCol="0">
              <a:spAutoFit/>
            </a:bodyPr>
            <a:lstStyle/>
            <a:p>
              <a:pPr algn="ctr"/>
              <a:r>
                <a:rPr lang="en-US" i="1" dirty="0" smtClean="0"/>
                <a:t>The Scarlet Letter</a:t>
              </a:r>
              <a:endParaRPr lang="en-US" i="1" dirty="0"/>
            </a:p>
          </p:txBody>
        </p:sp>
      </p:grpSp>
    </p:spTree>
    <p:extLst>
      <p:ext uri="{BB962C8B-B14F-4D97-AF65-F5344CB8AC3E}">
        <p14:creationId xmlns:p14="http://schemas.microsoft.com/office/powerpoint/2010/main" val="73835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Romanticism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09689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transcendentalism</a:t>
            </a:r>
            <a:endParaRPr lang="en-US" dirty="0"/>
          </a:p>
        </p:txBody>
      </p:sp>
      <p:sp>
        <p:nvSpPr>
          <p:cNvPr id="3" name="Content Placeholder 2"/>
          <p:cNvSpPr>
            <a:spLocks noGrp="1"/>
          </p:cNvSpPr>
          <p:nvPr>
            <p:ph idx="1"/>
          </p:nvPr>
        </p:nvSpPr>
        <p:spPr>
          <a:xfrm>
            <a:off x="1069848" y="2495050"/>
            <a:ext cx="10058400" cy="4050792"/>
          </a:xfrm>
        </p:spPr>
        <p:txBody>
          <a:bodyPr>
            <a:noAutofit/>
          </a:bodyPr>
          <a:lstStyle/>
          <a:p>
            <a:pPr marL="0" indent="0" algn="ctr">
              <a:buNone/>
            </a:pPr>
            <a:r>
              <a:rPr lang="en-US" sz="2400" dirty="0" smtClean="0"/>
              <a:t>If </a:t>
            </a:r>
            <a:r>
              <a:rPr lang="en-US" sz="2400" dirty="0"/>
              <a:t>Romanticism focuses on </a:t>
            </a:r>
            <a:endParaRPr lang="en-US" sz="2400" dirty="0" smtClean="0"/>
          </a:p>
          <a:p>
            <a:pPr marL="0" indent="0" algn="ctr">
              <a:buNone/>
            </a:pPr>
            <a:r>
              <a:rPr lang="en-US" sz="2400" dirty="0" smtClean="0">
                <a:solidFill>
                  <a:srgbClr val="C00000"/>
                </a:solidFill>
              </a:rPr>
              <a:t>individualism</a:t>
            </a:r>
            <a:r>
              <a:rPr lang="en-US" sz="2400" dirty="0" smtClean="0"/>
              <a:t>,</a:t>
            </a:r>
          </a:p>
          <a:p>
            <a:pPr marL="0" indent="0" algn="ctr">
              <a:buNone/>
            </a:pPr>
            <a:r>
              <a:rPr lang="en-US" sz="2400" dirty="0" smtClean="0">
                <a:solidFill>
                  <a:srgbClr val="C00000"/>
                </a:solidFill>
              </a:rPr>
              <a:t>inspiration </a:t>
            </a:r>
            <a:r>
              <a:rPr lang="en-US" sz="2400" dirty="0">
                <a:solidFill>
                  <a:srgbClr val="C00000"/>
                </a:solidFill>
              </a:rPr>
              <a:t>in nature</a:t>
            </a:r>
            <a:r>
              <a:rPr lang="en-US" sz="2400" dirty="0"/>
              <a:t>, </a:t>
            </a:r>
            <a:r>
              <a:rPr lang="en-US" sz="2400" dirty="0" smtClean="0"/>
              <a:t>&amp;</a:t>
            </a:r>
          </a:p>
          <a:p>
            <a:pPr marL="0" indent="0" algn="ctr">
              <a:buNone/>
            </a:pPr>
            <a:r>
              <a:rPr lang="en-US" sz="2400" dirty="0" smtClean="0"/>
              <a:t> </a:t>
            </a:r>
            <a:r>
              <a:rPr lang="en-US" sz="2400" dirty="0">
                <a:solidFill>
                  <a:srgbClr val="C00000"/>
                </a:solidFill>
              </a:rPr>
              <a:t>intuition</a:t>
            </a:r>
            <a:r>
              <a:rPr lang="en-US" sz="2400" dirty="0"/>
              <a:t>, </a:t>
            </a:r>
            <a:endParaRPr lang="en-US" sz="2400" dirty="0" smtClean="0"/>
          </a:p>
          <a:p>
            <a:pPr marL="0" indent="0" algn="ctr">
              <a:buNone/>
            </a:pPr>
            <a:r>
              <a:rPr lang="en-US" sz="2400" dirty="0" smtClean="0"/>
              <a:t>then </a:t>
            </a:r>
            <a:r>
              <a:rPr lang="en-US" sz="2400" dirty="0"/>
              <a:t>you might think of </a:t>
            </a:r>
            <a:r>
              <a:rPr lang="en-US" sz="2400" u="sng" dirty="0"/>
              <a:t>Transcendentalism</a:t>
            </a:r>
            <a:r>
              <a:rPr lang="en-US" sz="2400" dirty="0"/>
              <a:t> as </a:t>
            </a:r>
            <a:endParaRPr lang="en-US" sz="2400" dirty="0" smtClean="0"/>
          </a:p>
          <a:p>
            <a:pPr marL="0" indent="0" algn="ctr">
              <a:buNone/>
            </a:pPr>
            <a:r>
              <a:rPr lang="en-US" sz="2400" dirty="0" smtClean="0"/>
              <a:t>“</a:t>
            </a:r>
            <a:r>
              <a:rPr lang="en-US" sz="2400" dirty="0"/>
              <a:t>extreme Romanticism.” </a:t>
            </a:r>
            <a:endParaRPr lang="en-US" sz="2400" dirty="0" smtClean="0"/>
          </a:p>
          <a:p>
            <a:pPr marL="0" indent="0" algn="ctr">
              <a:buNone/>
            </a:pPr>
            <a:r>
              <a:rPr lang="en-US" sz="2400" dirty="0" smtClean="0"/>
              <a:t>You </a:t>
            </a:r>
            <a:r>
              <a:rPr lang="en-US" sz="2400" dirty="0"/>
              <a:t>will see those same ideas, plus one more “I” word</a:t>
            </a:r>
            <a:r>
              <a:rPr lang="en-US" sz="2400" dirty="0" smtClean="0"/>
              <a:t>—</a:t>
            </a:r>
          </a:p>
        </p:txBody>
      </p:sp>
      <p:sp>
        <p:nvSpPr>
          <p:cNvPr id="4" name="TextBox 3"/>
          <p:cNvSpPr txBox="1"/>
          <p:nvPr/>
        </p:nvSpPr>
        <p:spPr>
          <a:xfrm>
            <a:off x="2137893" y="6130344"/>
            <a:ext cx="8203842" cy="830997"/>
          </a:xfrm>
          <a:prstGeom prst="rect">
            <a:avLst/>
          </a:prstGeom>
          <a:noFill/>
        </p:spPr>
        <p:txBody>
          <a:bodyPr wrap="square" rtlCol="0">
            <a:spAutoFit/>
          </a:bodyPr>
          <a:lstStyle/>
          <a:p>
            <a:pPr algn="ctr"/>
            <a:r>
              <a:rPr lang="en-US" sz="2400" dirty="0">
                <a:solidFill>
                  <a:srgbClr val="C00000"/>
                </a:solidFill>
              </a:rPr>
              <a:t>Idealism</a:t>
            </a:r>
            <a:r>
              <a:rPr lang="en-US" sz="2400" dirty="0"/>
              <a:t>.</a:t>
            </a:r>
          </a:p>
          <a:p>
            <a:pPr algn="ctr"/>
            <a:endParaRPr lang="en-US" sz="2400" dirty="0"/>
          </a:p>
        </p:txBody>
      </p:sp>
      <p:sp>
        <p:nvSpPr>
          <p:cNvPr id="5" name="TextBox 4"/>
          <p:cNvSpPr txBox="1"/>
          <p:nvPr/>
        </p:nvSpPr>
        <p:spPr>
          <a:xfrm>
            <a:off x="3928056" y="1815921"/>
            <a:ext cx="4314423" cy="830997"/>
          </a:xfrm>
          <a:prstGeom prst="rect">
            <a:avLst/>
          </a:prstGeom>
          <a:noFill/>
        </p:spPr>
        <p:txBody>
          <a:bodyPr wrap="square" rtlCol="0">
            <a:spAutoFit/>
          </a:bodyPr>
          <a:lstStyle/>
          <a:p>
            <a:pPr algn="ctr"/>
            <a:r>
              <a:rPr lang="en-US" sz="2400" dirty="0"/>
              <a:t>Root word?</a:t>
            </a:r>
          </a:p>
          <a:p>
            <a:pPr algn="ctr"/>
            <a:endParaRPr lang="en-US" sz="2400" dirty="0"/>
          </a:p>
        </p:txBody>
      </p:sp>
    </p:spTree>
    <p:extLst>
      <p:ext uri="{BB962C8B-B14F-4D97-AF65-F5344CB8AC3E}">
        <p14:creationId xmlns:p14="http://schemas.microsoft.com/office/powerpoint/2010/main" val="169414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transcendentalism</a:t>
            </a:r>
            <a:endParaRPr lang="en-US" dirty="0"/>
          </a:p>
        </p:txBody>
      </p:sp>
      <p:sp>
        <p:nvSpPr>
          <p:cNvPr id="3" name="Content Placeholder 2"/>
          <p:cNvSpPr>
            <a:spLocks noGrp="1"/>
          </p:cNvSpPr>
          <p:nvPr>
            <p:ph idx="1"/>
          </p:nvPr>
        </p:nvSpPr>
        <p:spPr/>
        <p:txBody>
          <a:bodyPr>
            <a:normAutofit/>
          </a:bodyPr>
          <a:lstStyle/>
          <a:p>
            <a:r>
              <a:rPr lang="en-US" sz="2400" dirty="0"/>
              <a:t>Idealistic philosophy, spiritual position, and literary movement that advocates reliance on romantic intuition and moral human conscience</a:t>
            </a:r>
          </a:p>
          <a:p>
            <a:r>
              <a:rPr lang="en-US" sz="2400" dirty="0"/>
              <a:t>Belief that humans can intuitively transcend the limits of the senses and of logic to a plane of 'higher truths' </a:t>
            </a:r>
          </a:p>
          <a:p>
            <a:r>
              <a:rPr lang="en-US" sz="2400" dirty="0"/>
              <a:t>Value spirituality (direct access to benevolent God, not organized religion or ritual), divinity of humanity, nature, intellectual pursuits, social justice </a:t>
            </a:r>
          </a:p>
          <a:p>
            <a:pPr marL="0" indent="0">
              <a:buNone/>
            </a:pPr>
            <a:endParaRPr lang="en-US" sz="2400" dirty="0"/>
          </a:p>
        </p:txBody>
      </p:sp>
    </p:spTree>
    <p:extLst>
      <p:ext uri="{BB962C8B-B14F-4D97-AF65-F5344CB8AC3E}">
        <p14:creationId xmlns:p14="http://schemas.microsoft.com/office/powerpoint/2010/main" val="335517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35.kn3.net/D39BF11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375" y="13063"/>
            <a:ext cx="9478850" cy="688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66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uthorstream.s3.amazonaws.com/content/1267689_634584454040852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583"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85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9927" y="0"/>
            <a:ext cx="10994790" cy="6858000"/>
          </a:xfrm>
          <a:prstGeom prst="rect">
            <a:avLst/>
          </a:prstGeom>
        </p:spPr>
      </p:pic>
    </p:spTree>
    <p:extLst>
      <p:ext uri="{BB962C8B-B14F-4D97-AF65-F5344CB8AC3E}">
        <p14:creationId xmlns:p14="http://schemas.microsoft.com/office/powerpoint/2010/main" val="10032696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262</TotalTime>
  <Words>823</Words>
  <Application>Microsoft Office PowerPoint</Application>
  <PresentationFormat>Custom</PresentationFormat>
  <Paragraphs>81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Wood Type</vt:lpstr>
      <vt:lpstr>Ralph Waldo Emerson</vt:lpstr>
      <vt:lpstr>objective</vt:lpstr>
      <vt:lpstr>Romanticism</vt:lpstr>
      <vt:lpstr>Romanticism</vt:lpstr>
      <vt:lpstr>transcendentalism</vt:lpstr>
      <vt:lpstr>transcendentalism</vt:lpstr>
      <vt:lpstr>PowerPoint Presentation</vt:lpstr>
      <vt:lpstr>PowerPoint Presentation</vt:lpstr>
      <vt:lpstr>PowerPoint Presentation</vt:lpstr>
      <vt:lpstr>Ralph Waldo Emerson</vt:lpstr>
      <vt:lpstr>Emerson’s change</vt:lpstr>
      <vt:lpstr>Emerson the Transcendentalist</vt:lpstr>
      <vt:lpstr>Emerson in the 1840s</vt:lpstr>
      <vt:lpstr>Emerson’s Later LIfe</vt:lpstr>
      <vt:lpstr>Self-reliance</vt:lpstr>
      <vt:lpstr>PowerPoint Presentation</vt:lpstr>
      <vt:lpstr>From Self-Reliance – pg. 225</vt:lpstr>
      <vt:lpstr>Revisit the objective</vt:lpstr>
      <vt:lpstr>Exit Slip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dc:title>
  <dc:creator>Molly Coffman</dc:creator>
  <cp:lastModifiedBy>Molly L. Coffman</cp:lastModifiedBy>
  <cp:revision>18</cp:revision>
  <dcterms:created xsi:type="dcterms:W3CDTF">2015-11-12T01:41:46Z</dcterms:created>
  <dcterms:modified xsi:type="dcterms:W3CDTF">2016-04-12T19:10:24Z</dcterms:modified>
</cp:coreProperties>
</file>