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6184" y="2112135"/>
            <a:ext cx="5206844" cy="3345767"/>
          </a:xfrm>
        </p:spPr>
        <p:txBody>
          <a:bodyPr/>
          <a:lstStyle/>
          <a:p>
            <a:r>
              <a:rPr lang="en-US" sz="5400" dirty="0" smtClean="0"/>
              <a:t>The Passionate Shepherd to His Love &amp; The Nymph’s Reply to the Shepherd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509" y="1418162"/>
            <a:ext cx="42576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6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4159"/>
            <a:ext cx="5183746" cy="4143241"/>
          </a:xfrm>
        </p:spPr>
        <p:txBody>
          <a:bodyPr/>
          <a:lstStyle/>
          <a:p>
            <a:r>
              <a:rPr lang="en-US" dirty="0" smtClean="0"/>
              <a:t>From </a:t>
            </a:r>
            <a:r>
              <a:rPr lang="en-US" i="1" dirty="0" smtClean="0"/>
              <a:t>pastor</a:t>
            </a:r>
            <a:r>
              <a:rPr lang="en-US" dirty="0" smtClean="0"/>
              <a:t>, Latin for “shepherd”</a:t>
            </a:r>
          </a:p>
          <a:p>
            <a:r>
              <a:rPr lang="en-US" dirty="0" smtClean="0"/>
              <a:t>Set in an idealized countryside</a:t>
            </a:r>
          </a:p>
          <a:p>
            <a:r>
              <a:rPr lang="en-US" dirty="0" smtClean="0"/>
              <a:t>Characters are often blends of the naïve and the sophisticated</a:t>
            </a:r>
          </a:p>
          <a:p>
            <a:r>
              <a:rPr lang="en-US" dirty="0" smtClean="0"/>
              <a:t>Most famous of all English pastorals – “The Passionate Shepherd to His Love” by Christopher Marlowe</a:t>
            </a:r>
            <a:endParaRPr lang="en-US" dirty="0"/>
          </a:p>
        </p:txBody>
      </p:sp>
      <p:pic>
        <p:nvPicPr>
          <p:cNvPr id="1026" name="Picture 2" descr="Image result for passionate shepherd to his lo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724159"/>
            <a:ext cx="42576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51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2479183" cy="1485900"/>
          </a:xfrm>
        </p:spPr>
        <p:txBody>
          <a:bodyPr/>
          <a:lstStyle/>
          <a:p>
            <a:r>
              <a:rPr lang="en-US" dirty="0" smtClean="0"/>
              <a:t>Grove</a:t>
            </a:r>
            <a:endParaRPr lang="en-US" dirty="0"/>
          </a:p>
        </p:txBody>
      </p:sp>
      <p:pic>
        <p:nvPicPr>
          <p:cNvPr id="2050" name="Picture 2" descr="http://tse1.mm.bing.net/th?&amp;id=OIP.Mb49315c12eb82fa11b7a2d9179927893H0&amp;w=300&amp;h=195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41" y="1428749"/>
            <a:ext cx="4538562" cy="295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010400" y="685800"/>
            <a:ext cx="247918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Madrigal</a:t>
            </a:r>
            <a:endParaRPr lang="en-US" dirty="0"/>
          </a:p>
        </p:txBody>
      </p:sp>
      <p:pic>
        <p:nvPicPr>
          <p:cNvPr id="2052" name="Picture 4" descr="Image result for madrig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45" y="1428748"/>
            <a:ext cx="5300901" cy="295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2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2479183" cy="1485900"/>
          </a:xfrm>
        </p:spPr>
        <p:txBody>
          <a:bodyPr/>
          <a:lstStyle/>
          <a:p>
            <a:r>
              <a:rPr lang="en-US" dirty="0" smtClean="0"/>
              <a:t>Posies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0" y="685800"/>
            <a:ext cx="247918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Kirtle</a:t>
            </a:r>
            <a:endParaRPr lang="en-US" dirty="0"/>
          </a:p>
        </p:txBody>
      </p:sp>
      <p:pic>
        <p:nvPicPr>
          <p:cNvPr id="3074" name="Picture 2" descr="http://tse1.mm.bing.net/th?&amp;id=OIP.Me8cfc3c48f1431fd3312001ee76a5aeeH0&amp;w=300&amp;h=214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342" y="1428747"/>
            <a:ext cx="4135608" cy="295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e1.mm.bing.net/th?&amp;id=OIP.M2d725bbbf2c498a00eddefdfabfda6fao0&amp;w=155&amp;h=233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36607"/>
            <a:ext cx="3022242" cy="454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45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2479183" cy="1485900"/>
          </a:xfrm>
        </p:spPr>
        <p:txBody>
          <a:bodyPr/>
          <a:lstStyle/>
          <a:p>
            <a:r>
              <a:rPr lang="en-US" dirty="0" smtClean="0"/>
              <a:t>Myrtle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0" y="685800"/>
            <a:ext cx="247918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Madrigal</a:t>
            </a:r>
            <a:endParaRPr lang="en-US" dirty="0"/>
          </a:p>
        </p:txBody>
      </p:sp>
      <p:pic>
        <p:nvPicPr>
          <p:cNvPr id="2052" name="Picture 4" descr="Image result for madrig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45" y="1428748"/>
            <a:ext cx="5300901" cy="295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tse1.mm.bing.net/th?&amp;id=OIP.Mf30e77091600cf357690a298890a2d0cH0&amp;w=300&amp;h=187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428747"/>
            <a:ext cx="4732725" cy="295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62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2479183" cy="1485900"/>
          </a:xfrm>
        </p:spPr>
        <p:txBody>
          <a:bodyPr/>
          <a:lstStyle/>
          <a:p>
            <a:r>
              <a:rPr lang="en-US" dirty="0" smtClean="0"/>
              <a:t>Amber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0" y="685800"/>
            <a:ext cx="247918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Philomel</a:t>
            </a:r>
            <a:endParaRPr lang="en-US" dirty="0"/>
          </a:p>
        </p:txBody>
      </p:sp>
      <p:pic>
        <p:nvPicPr>
          <p:cNvPr id="5122" name="Picture 2" descr="http://tse1.mm.bing.net/th?&amp;id=OIP.M29b52bd908fd4f3a6b20055c51c7daaeo0&amp;w=299&amp;h=224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28748"/>
            <a:ext cx="3934496" cy="294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se1.mm.bing.net/th?&amp;id=OIP.Mdc61e88105d9848812eea30e5957ffb9o0&amp;w=220&amp;h=188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046" y="1428748"/>
            <a:ext cx="3295962" cy="338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79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42" y="685800"/>
            <a:ext cx="4538562" cy="1485900"/>
          </a:xfrm>
        </p:spPr>
        <p:txBody>
          <a:bodyPr/>
          <a:lstStyle/>
          <a:p>
            <a:r>
              <a:rPr lang="en-US" dirty="0" smtClean="0"/>
              <a:t>Wanton fields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0" y="685800"/>
            <a:ext cx="4670738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Wayward winter reckoning</a:t>
            </a:r>
            <a:endParaRPr lang="en-US" dirty="0"/>
          </a:p>
        </p:txBody>
      </p:sp>
      <p:pic>
        <p:nvPicPr>
          <p:cNvPr id="6146" name="Picture 2" descr="http://tse1.mm.bing.net/th?&amp;id=OIP.Mdd40377d57834e5ecd50054e5e390897o0&amp;w=184&amp;h=167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42" y="1411709"/>
            <a:ext cx="4419868" cy="379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se1.mm.bing.net/th?&amp;id=OIP.M7c2da69588771d6e348242f66eff7b37o0&amp;w=300&amp;h=225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016" y="1978377"/>
            <a:ext cx="4314423" cy="323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22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101921" cy="1485900"/>
          </a:xfrm>
        </p:spPr>
        <p:txBody>
          <a:bodyPr/>
          <a:lstStyle/>
          <a:p>
            <a:r>
              <a:rPr lang="en-US" dirty="0" smtClean="0"/>
              <a:t>Heart of gall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10400" y="685800"/>
            <a:ext cx="247918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Folly</a:t>
            </a:r>
            <a:endParaRPr lang="en-US" dirty="0"/>
          </a:p>
        </p:txBody>
      </p:sp>
      <p:pic>
        <p:nvPicPr>
          <p:cNvPr id="7170" name="Picture 2" descr="http://tse1.mm.bing.net/th?&amp;id=OIP.Me2b7c3ec6ad092f2b04a68b68c14e8d1H0&amp;w=300&amp;h=223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428748"/>
            <a:ext cx="3973133" cy="295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se1.mm.bing.net/th?&amp;id=OIP.Me1527fb78b3854566f0a5929cd64b398o0&amp;w=300&amp;h=24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9" y="1530328"/>
            <a:ext cx="3588913" cy="287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295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62</TotalTime>
  <Words>72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The Passionate Shepherd to His Love &amp; The Nymph’s Reply to the Shepherd</vt:lpstr>
      <vt:lpstr>Pastoral</vt:lpstr>
      <vt:lpstr>Grove</vt:lpstr>
      <vt:lpstr>Posies</vt:lpstr>
      <vt:lpstr>Myrtle</vt:lpstr>
      <vt:lpstr>Amber</vt:lpstr>
      <vt:lpstr>Wanton fields</vt:lpstr>
      <vt:lpstr>Heart of gall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Passionate Shepherd to His Love &amp; The Nymph’s Reply to the Shepherd</dc:title>
  <dc:creator>Molly Coffman</dc:creator>
  <cp:lastModifiedBy>Molly Coffman</cp:lastModifiedBy>
  <cp:revision>5</cp:revision>
  <dcterms:created xsi:type="dcterms:W3CDTF">2016-10-17T00:43:33Z</dcterms:created>
  <dcterms:modified xsi:type="dcterms:W3CDTF">2016-10-17T01:46:21Z</dcterms:modified>
</cp:coreProperties>
</file>