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58" r:id="rId5"/>
    <p:sldId id="278" r:id="rId6"/>
    <p:sldId id="279" r:id="rId7"/>
    <p:sldId id="280" r:id="rId8"/>
    <p:sldId id="281" r:id="rId9"/>
    <p:sldId id="259" r:id="rId10"/>
    <p:sldId id="260" r:id="rId11"/>
    <p:sldId id="282" r:id="rId12"/>
    <p:sldId id="283" r:id="rId13"/>
    <p:sldId id="284" r:id="rId14"/>
    <p:sldId id="263" r:id="rId15"/>
    <p:sldId id="266" r:id="rId16"/>
    <p:sldId id="264" r:id="rId17"/>
    <p:sldId id="267" r:id="rId18"/>
    <p:sldId id="285" r:id="rId19"/>
    <p:sldId id="265" r:id="rId20"/>
    <p:sldId id="268" r:id="rId21"/>
    <p:sldId id="286" r:id="rId22"/>
    <p:sldId id="287" r:id="rId23"/>
    <p:sldId id="269" r:id="rId24"/>
    <p:sldId id="288" r:id="rId25"/>
    <p:sldId id="270" r:id="rId26"/>
    <p:sldId id="290" r:id="rId27"/>
    <p:sldId id="289" r:id="rId28"/>
    <p:sldId id="271" r:id="rId29"/>
    <p:sldId id="272" r:id="rId30"/>
    <p:sldId id="273" r:id="rId31"/>
    <p:sldId id="274" r:id="rId32"/>
    <p:sldId id="276" r:id="rId33"/>
    <p:sldId id="27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405"/>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1A79B-08D9-4810-8C35-4AFC6B425231}" v="876" dt="2021-03-27T20:48:42.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2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Source &amp; Note Cards</a:t>
            </a:r>
            <a:endParaRPr lang="en-US" dirty="0"/>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dirty="0">
                <a:cs typeface="Calibri"/>
              </a:rPr>
              <a:t>Name: xxx</a:t>
            </a:r>
          </a:p>
          <a:p>
            <a:r>
              <a:rPr lang="en-US" dirty="0">
                <a:cs typeface="Calibri"/>
              </a:rPr>
              <a:t>Topic: Endangered Languages</a:t>
            </a:r>
          </a:p>
          <a:p>
            <a:r>
              <a:rPr lang="en-US" dirty="0">
                <a:cs typeface="Calibri"/>
              </a:rPr>
              <a:t>Number of sources: 6</a:t>
            </a:r>
          </a:p>
          <a:p>
            <a:r>
              <a:rPr lang="en-US" dirty="0">
                <a:cs typeface="Calibri"/>
              </a:rPr>
              <a:t>Number of notecards: 20</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Numbers – worldwide lang</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Half of the earth’s people speaks 50 lang; although there are 7,000 lang worldwide</a:t>
            </a:r>
          </a:p>
          <a:p>
            <a:r>
              <a:rPr lang="en-US" dirty="0">
                <a:cs typeface="Calibri"/>
              </a:rPr>
              <a:t>Small groups of people (e.g., 300 people, maybe even 100,000) speaking a lang that’s not written, just spoken</a:t>
            </a:r>
            <a:endParaRPr lang="en-US" dirty="0"/>
          </a:p>
        </p:txBody>
      </p:sp>
    </p:spTree>
    <p:extLst>
      <p:ext uri="{BB962C8B-B14F-4D97-AF65-F5344CB8AC3E}">
        <p14:creationId xmlns:p14="http://schemas.microsoft.com/office/powerpoint/2010/main" val="265356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Language shift</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Switching to a new lang and giving up the native lang</a:t>
            </a:r>
          </a:p>
          <a:p>
            <a:r>
              <a:rPr lang="en-US" dirty="0">
                <a:cs typeface="Calibri"/>
              </a:rPr>
              <a:t>Common among refugees</a:t>
            </a:r>
          </a:p>
          <a:p>
            <a:r>
              <a:rPr lang="en-US" dirty="0">
                <a:cs typeface="Calibri"/>
              </a:rPr>
              <a:t>Happening very quickly today; same rate as the extinction of dinosaurs</a:t>
            </a:r>
            <a:endParaRPr lang="en-US" dirty="0"/>
          </a:p>
        </p:txBody>
      </p:sp>
    </p:spTree>
    <p:extLst>
      <p:ext uri="{BB962C8B-B14F-4D97-AF65-F5344CB8AC3E}">
        <p14:creationId xmlns:p14="http://schemas.microsoft.com/office/powerpoint/2010/main" val="2208753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Cause of lang shift</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Like changes in environment or biological species – habitats and species destroyed</a:t>
            </a:r>
          </a:p>
          <a:p>
            <a:r>
              <a:rPr lang="en-US" dirty="0">
                <a:cs typeface="Calibri"/>
              </a:rPr>
              <a:t>Globalization, climate change, urbanization</a:t>
            </a:r>
          </a:p>
          <a:p>
            <a:pPr lvl="1"/>
            <a:r>
              <a:rPr lang="en-US" dirty="0">
                <a:cs typeface="Calibri"/>
              </a:rPr>
              <a:t>Children adopt lang that will “give them a better future, that will give them social and economic mobility”</a:t>
            </a:r>
            <a:endParaRPr lang="en-US" dirty="0"/>
          </a:p>
        </p:txBody>
      </p:sp>
    </p:spTree>
    <p:extLst>
      <p:ext uri="{BB962C8B-B14F-4D97-AF65-F5344CB8AC3E}">
        <p14:creationId xmlns:p14="http://schemas.microsoft.com/office/powerpoint/2010/main" val="63251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Preserving knowledge</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Lang shaping culture – understanding of an artifact in a museum, expression of feelings</a:t>
            </a:r>
          </a:p>
          <a:p>
            <a:r>
              <a:rPr lang="en-US" dirty="0">
                <a:cs typeface="Calibri"/>
              </a:rPr>
              <a:t>Recording of lang by linguists to capture ways various people groups understand history and life – a different perspective than expressed by dominant lang – introduction of a new religion, new rulers, building boats or using medicinal plants (how they manage their environment)</a:t>
            </a:r>
            <a:endParaRPr lang="en-US" dirty="0"/>
          </a:p>
        </p:txBody>
      </p:sp>
    </p:spTree>
    <p:extLst>
      <p:ext uri="{BB962C8B-B14F-4D97-AF65-F5344CB8AC3E}">
        <p14:creationId xmlns:p14="http://schemas.microsoft.com/office/powerpoint/2010/main" val="84765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3 (Kung)</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b="0" i="0" dirty="0">
                <a:solidFill>
                  <a:srgbClr val="333333"/>
                </a:solidFill>
                <a:effectLst/>
                <a:latin typeface="source-serif-pro"/>
              </a:rPr>
              <a:t>Kung, </a:t>
            </a:r>
            <a:r>
              <a:rPr lang="en-US" b="0" i="0" dirty="0" err="1">
                <a:solidFill>
                  <a:srgbClr val="333333"/>
                </a:solidFill>
                <a:effectLst/>
                <a:latin typeface="source-serif-pro"/>
              </a:rPr>
              <a:t>Mady</a:t>
            </a:r>
            <a:r>
              <a:rPr lang="en-US" b="0" i="0" dirty="0">
                <a:solidFill>
                  <a:srgbClr val="333333"/>
                </a:solidFill>
                <a:effectLst/>
                <a:latin typeface="source-serif-pro"/>
              </a:rPr>
              <a:t>. “Endangered Languages Still Have Much to Say.” </a:t>
            </a:r>
            <a:r>
              <a:rPr lang="en-US" b="0" i="1" dirty="0">
                <a:solidFill>
                  <a:srgbClr val="333333"/>
                </a:solidFill>
                <a:effectLst/>
                <a:latin typeface="source-serif-pro"/>
              </a:rPr>
              <a:t>YouTube</a:t>
            </a:r>
            <a:r>
              <a:rPr lang="en-US" b="0" i="0" dirty="0">
                <a:solidFill>
                  <a:srgbClr val="333333"/>
                </a:solidFill>
                <a:effectLst/>
                <a:latin typeface="source-serif-pro"/>
              </a:rPr>
              <a:t>, uploaded by TEDx Talks, 2 September 2016, https://www.youtube.com/watch?v=LhM4We880lE.</a:t>
            </a:r>
            <a:endParaRPr lang="en-US" dirty="0"/>
          </a:p>
        </p:txBody>
      </p:sp>
    </p:spTree>
    <p:extLst>
      <p:ext uri="{BB962C8B-B14F-4D97-AF65-F5344CB8AC3E}">
        <p14:creationId xmlns:p14="http://schemas.microsoft.com/office/powerpoint/2010/main" val="99184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Importance of EL</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Lang with words that capture concepts that other lang don’t</a:t>
            </a:r>
          </a:p>
          <a:p>
            <a:pPr lvl="1"/>
            <a:r>
              <a:rPr lang="en-US" dirty="0" err="1">
                <a:cs typeface="Calibri"/>
              </a:rPr>
              <a:t>Oo</a:t>
            </a:r>
            <a:r>
              <a:rPr lang="en-US" dirty="0">
                <a:cs typeface="Calibri"/>
              </a:rPr>
              <a:t>-</a:t>
            </a:r>
            <a:r>
              <a:rPr lang="en-US" dirty="0" err="1">
                <a:cs typeface="Calibri"/>
              </a:rPr>
              <a:t>kah</a:t>
            </a:r>
            <a:r>
              <a:rPr lang="en-US" dirty="0">
                <a:cs typeface="Calibri"/>
              </a:rPr>
              <a:t>-huh-</a:t>
            </a:r>
            <a:r>
              <a:rPr lang="en-US" dirty="0" err="1">
                <a:cs typeface="Calibri"/>
              </a:rPr>
              <a:t>sdee</a:t>
            </a:r>
            <a:r>
              <a:rPr lang="en-US" dirty="0">
                <a:cs typeface="Calibri"/>
              </a:rPr>
              <a:t> = Cherokee word for the strong happy feeling we get when we see something very cute</a:t>
            </a:r>
          </a:p>
          <a:p>
            <a:r>
              <a:rPr lang="en-US" dirty="0"/>
              <a:t>Biodiversity – since rare lang often in “outskirts,” more isolated environments, the lang contains knowledge about rare species and occurrences in environment</a:t>
            </a:r>
          </a:p>
          <a:p>
            <a:pPr lvl="1"/>
            <a:r>
              <a:rPr lang="en-US" dirty="0"/>
              <a:t>Tribe in Costa Rica – 10 different words for larvae that led to the preservation of a butterfly species</a:t>
            </a:r>
          </a:p>
        </p:txBody>
      </p:sp>
    </p:spTree>
    <p:extLst>
      <p:ext uri="{BB962C8B-B14F-4D97-AF65-F5344CB8AC3E}">
        <p14:creationId xmlns:p14="http://schemas.microsoft.com/office/powerpoint/2010/main" val="286785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4 (“Survival of Endangered Languages”)</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"Survival of Endangered Languages at Risk in a Globalized Mainstream Culture, </a:t>
            </a:r>
            <a:r>
              <a:rPr lang="en-US" dirty="0" err="1">
                <a:cs typeface="Calibri"/>
              </a:rPr>
              <a:t>WordFinder</a:t>
            </a:r>
            <a:r>
              <a:rPr lang="en-US" dirty="0">
                <a:cs typeface="Calibri"/>
              </a:rPr>
              <a:t> Study Uncovers." </a:t>
            </a:r>
            <a:r>
              <a:rPr lang="en-US" i="1" dirty="0">
                <a:cs typeface="Calibri"/>
              </a:rPr>
              <a:t>PR Newswire</a:t>
            </a:r>
            <a:r>
              <a:rPr lang="en-US" dirty="0">
                <a:cs typeface="Calibri"/>
              </a:rPr>
              <a:t>, 14 Jan. 2021, p. NA. </a:t>
            </a:r>
            <a:r>
              <a:rPr lang="en-US" i="1" dirty="0">
                <a:cs typeface="Calibri"/>
              </a:rPr>
              <a:t>Gale In Context: High School</a:t>
            </a:r>
            <a:r>
              <a:rPr lang="en-US" dirty="0">
                <a:cs typeface="Calibri"/>
              </a:rPr>
              <a:t>, link.gale.com/apps/doc/A648345169/</a:t>
            </a:r>
            <a:r>
              <a:rPr lang="en-US" dirty="0" err="1">
                <a:cs typeface="Calibri"/>
              </a:rPr>
              <a:t>SUIC?u</a:t>
            </a:r>
            <a:r>
              <a:rPr lang="en-US" dirty="0">
                <a:cs typeface="Calibri"/>
              </a:rPr>
              <a:t>=</a:t>
            </a:r>
            <a:r>
              <a:rPr lang="en-US" dirty="0" err="1">
                <a:cs typeface="Calibri"/>
              </a:rPr>
              <a:t>tel_s_tsla&amp;sid</a:t>
            </a:r>
            <a:r>
              <a:rPr lang="en-US" dirty="0">
                <a:cs typeface="Calibri"/>
              </a:rPr>
              <a:t>=</a:t>
            </a:r>
            <a:r>
              <a:rPr lang="en-US" dirty="0" err="1">
                <a:cs typeface="Calibri"/>
              </a:rPr>
              <a:t>SUIC&amp;xid</a:t>
            </a:r>
            <a:r>
              <a:rPr lang="en-US" dirty="0">
                <a:cs typeface="Calibri"/>
              </a:rPr>
              <a:t>=de741b77. </a:t>
            </a:r>
            <a:endParaRPr lang="en-US" dirty="0"/>
          </a:p>
        </p:txBody>
      </p:sp>
    </p:spTree>
    <p:extLst>
      <p:ext uri="{BB962C8B-B14F-4D97-AF65-F5344CB8AC3E}">
        <p14:creationId xmlns:p14="http://schemas.microsoft.com/office/powerpoint/2010/main" val="1024255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Geography of EL</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U.S., Brazil, &amp; Australia – 28% of critically EL worldwide</a:t>
            </a:r>
          </a:p>
          <a:p>
            <a:r>
              <a:rPr lang="en-US" dirty="0">
                <a:cs typeface="Calibri"/>
              </a:rPr>
              <a:t>86 traditional lang near extinction in US</a:t>
            </a:r>
          </a:p>
          <a:p>
            <a:r>
              <a:rPr lang="en-US" dirty="0"/>
              <a:t>½ the word’s EL spoken in 10 countries -  U.S. (13.5%), Brazil (7.4%), Australia (6.9%), India (6.7%), Indonesia (5.3%), Canada (4.9%), China (4.1%), Russian Federation (3.6%), Vanuatu (3.6%) and Mexico (3.5%).</a:t>
            </a:r>
          </a:p>
        </p:txBody>
      </p:sp>
    </p:spTree>
    <p:extLst>
      <p:ext uri="{BB962C8B-B14F-4D97-AF65-F5344CB8AC3E}">
        <p14:creationId xmlns:p14="http://schemas.microsoft.com/office/powerpoint/2010/main" val="3941265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AE-DE23-47A3-ACF1-E63CD64DBFFE}"/>
              </a:ext>
            </a:extLst>
          </p:cNvPr>
          <p:cNvSpPr>
            <a:spLocks noGrp="1"/>
          </p:cNvSpPr>
          <p:nvPr>
            <p:ph type="title"/>
          </p:nvPr>
        </p:nvSpPr>
        <p:spPr/>
        <p:txBody>
          <a:bodyPr/>
          <a:lstStyle/>
          <a:p>
            <a:r>
              <a:rPr lang="en-US" dirty="0">
                <a:cs typeface="Calibri Light"/>
              </a:rPr>
              <a:t>Near extinct lang vs. English only</a:t>
            </a:r>
            <a:endParaRPr lang="en-US" dirty="0"/>
          </a:p>
        </p:txBody>
      </p:sp>
      <p:sp>
        <p:nvSpPr>
          <p:cNvPr id="3" name="Content Placeholder 2">
            <a:extLst>
              <a:ext uri="{FF2B5EF4-FFF2-40B4-BE49-F238E27FC236}">
                <a16:creationId xmlns:a16="http://schemas.microsoft.com/office/drawing/2014/main" id="{1D6C70AA-56B1-428D-98C5-19C54ED61944}"/>
              </a:ext>
            </a:extLst>
          </p:cNvPr>
          <p:cNvSpPr>
            <a:spLocks noGrp="1"/>
          </p:cNvSpPr>
          <p:nvPr>
            <p:ph idx="1"/>
          </p:nvPr>
        </p:nvSpPr>
        <p:spPr/>
        <p:txBody>
          <a:bodyPr vert="horz" lIns="91440" tIns="45720" rIns="91440" bIns="45720" rtlCol="0" anchor="t">
            <a:normAutofit/>
          </a:bodyPr>
          <a:lstStyle/>
          <a:p>
            <a:r>
              <a:rPr lang="en-US" dirty="0">
                <a:cs typeface="Calibri"/>
              </a:rPr>
              <a:t>US census (2009 – 2013): Chinook Jargon = 45 ppl vs. 291 million </a:t>
            </a:r>
            <a:r>
              <a:rPr lang="en-US" dirty="0" err="1">
                <a:cs typeface="Calibri"/>
              </a:rPr>
              <a:t>Eng</a:t>
            </a:r>
            <a:r>
              <a:rPr lang="en-US" dirty="0">
                <a:cs typeface="Calibri"/>
              </a:rPr>
              <a:t>-only </a:t>
            </a:r>
          </a:p>
          <a:p>
            <a:r>
              <a:rPr lang="en-US" dirty="0">
                <a:cs typeface="Calibri"/>
              </a:rPr>
              <a:t>Australian 2016 census: Aboriginal </a:t>
            </a:r>
            <a:r>
              <a:rPr lang="en-US" dirty="0" err="1">
                <a:cs typeface="Calibri"/>
              </a:rPr>
              <a:t>Miriwoong</a:t>
            </a:r>
            <a:r>
              <a:rPr lang="en-US" dirty="0">
                <a:cs typeface="Calibri"/>
              </a:rPr>
              <a:t> = 156 speakers vs. 17 million EO speakers</a:t>
            </a:r>
            <a:endParaRPr lang="en-US" dirty="0"/>
          </a:p>
        </p:txBody>
      </p:sp>
    </p:spTree>
    <p:extLst>
      <p:ext uri="{BB962C8B-B14F-4D97-AF65-F5344CB8AC3E}">
        <p14:creationId xmlns:p14="http://schemas.microsoft.com/office/powerpoint/2010/main" val="1529343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7030A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5 (“Code Switch”)</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b="0" i="0" dirty="0">
                <a:solidFill>
                  <a:srgbClr val="333333"/>
                </a:solidFill>
                <a:effectLst/>
                <a:latin typeface="Open Sans" panose="020B0606030504020204" pitchFamily="34" charset="0"/>
              </a:rPr>
              <a:t>"Code Switch: Saving The Endangered Hawaiian Language." </a:t>
            </a:r>
            <a:r>
              <a:rPr lang="en-US" b="0" i="1" dirty="0">
                <a:solidFill>
                  <a:srgbClr val="333333"/>
                </a:solidFill>
                <a:effectLst/>
                <a:latin typeface="Open Sans" panose="020B0606030504020204" pitchFamily="34" charset="0"/>
              </a:rPr>
              <a:t>All Things Considered</a:t>
            </a:r>
            <a:r>
              <a:rPr lang="en-US" b="0" i="0" dirty="0">
                <a:solidFill>
                  <a:srgbClr val="333333"/>
                </a:solidFill>
                <a:effectLst/>
                <a:latin typeface="Open Sans" panose="020B0606030504020204" pitchFamily="34" charset="0"/>
              </a:rPr>
              <a:t>, 14 Oct. 2019. </a:t>
            </a:r>
            <a:r>
              <a:rPr lang="en-US" b="0" i="1" dirty="0">
                <a:solidFill>
                  <a:srgbClr val="333333"/>
                </a:solidFill>
                <a:effectLst/>
                <a:latin typeface="Open Sans" panose="020B0606030504020204" pitchFamily="34" charset="0"/>
              </a:rPr>
              <a:t>Gale In Context: High School</a:t>
            </a:r>
            <a:r>
              <a:rPr lang="en-US" b="0" i="0" dirty="0">
                <a:solidFill>
                  <a:srgbClr val="333333"/>
                </a:solidFill>
                <a:effectLst/>
                <a:latin typeface="Open Sans" panose="020B0606030504020204" pitchFamily="34" charset="0"/>
              </a:rPr>
              <a:t>, link.gale.com/apps/doc/A603374881/</a:t>
            </a:r>
            <a:r>
              <a:rPr lang="en-US" b="0" i="0" dirty="0" err="1">
                <a:solidFill>
                  <a:srgbClr val="333333"/>
                </a:solidFill>
                <a:effectLst/>
                <a:latin typeface="Open Sans" panose="020B0606030504020204" pitchFamily="34" charset="0"/>
              </a:rPr>
              <a:t>SUIC?u</a:t>
            </a:r>
            <a:r>
              <a:rPr lang="en-US" b="0" i="0" dirty="0">
                <a:solidFill>
                  <a:srgbClr val="333333"/>
                </a:solidFill>
                <a:effectLst/>
                <a:latin typeface="Open Sans" panose="020B0606030504020204" pitchFamily="34" charset="0"/>
              </a:rPr>
              <a:t>=</a:t>
            </a:r>
            <a:r>
              <a:rPr lang="en-US" b="0" i="0" dirty="0" err="1">
                <a:solidFill>
                  <a:srgbClr val="333333"/>
                </a:solidFill>
                <a:effectLst/>
                <a:latin typeface="Open Sans" panose="020B0606030504020204" pitchFamily="34" charset="0"/>
              </a:rPr>
              <a:t>tel_s_tsla&amp;sid</a:t>
            </a:r>
            <a:r>
              <a:rPr lang="en-US" b="0" i="0" dirty="0">
                <a:solidFill>
                  <a:srgbClr val="333333"/>
                </a:solidFill>
                <a:effectLst/>
                <a:latin typeface="Open Sans" panose="020B0606030504020204" pitchFamily="34" charset="0"/>
              </a:rPr>
              <a:t>=</a:t>
            </a:r>
            <a:r>
              <a:rPr lang="en-US" b="0" i="0" dirty="0" err="1">
                <a:solidFill>
                  <a:srgbClr val="333333"/>
                </a:solidFill>
                <a:effectLst/>
                <a:latin typeface="Open Sans" panose="020B0606030504020204" pitchFamily="34" charset="0"/>
              </a:rPr>
              <a:t>SUIC&amp;xid</a:t>
            </a:r>
            <a:r>
              <a:rPr lang="en-US" b="0" i="0" dirty="0">
                <a:solidFill>
                  <a:srgbClr val="333333"/>
                </a:solidFill>
                <a:effectLst/>
                <a:latin typeface="Open Sans" panose="020B0606030504020204" pitchFamily="34" charset="0"/>
              </a:rPr>
              <a:t>=dcaf7871.</a:t>
            </a:r>
            <a:endParaRPr lang="en-US" dirty="0"/>
          </a:p>
        </p:txBody>
      </p:sp>
    </p:spTree>
    <p:extLst>
      <p:ext uri="{BB962C8B-B14F-4D97-AF65-F5344CB8AC3E}">
        <p14:creationId xmlns:p14="http://schemas.microsoft.com/office/powerpoint/2010/main" val="310514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732A-DFE7-4F89-90B2-4C5E4100440C}"/>
              </a:ext>
            </a:extLst>
          </p:cNvPr>
          <p:cNvSpPr>
            <a:spLocks noGrp="1"/>
          </p:cNvSpPr>
          <p:nvPr>
            <p:ph type="title"/>
          </p:nvPr>
        </p:nvSpPr>
        <p:spPr/>
        <p:txBody>
          <a:bodyPr/>
          <a:lstStyle/>
          <a:p>
            <a:r>
              <a:rPr lang="en-US" dirty="0">
                <a:cs typeface="Calibri Light"/>
              </a:rPr>
              <a:t>Source 1 (Woodbury)</a:t>
            </a:r>
            <a:endParaRPr lang="en-US" dirty="0"/>
          </a:p>
        </p:txBody>
      </p:sp>
      <p:sp>
        <p:nvSpPr>
          <p:cNvPr id="3" name="Content Placeholder 2">
            <a:extLst>
              <a:ext uri="{FF2B5EF4-FFF2-40B4-BE49-F238E27FC236}">
                <a16:creationId xmlns:a16="http://schemas.microsoft.com/office/drawing/2014/main" id="{421206BA-B2D3-4CA1-8641-C2DA2FEDF6A4}"/>
              </a:ext>
            </a:extLst>
          </p:cNvPr>
          <p:cNvSpPr>
            <a:spLocks noGrp="1"/>
          </p:cNvSpPr>
          <p:nvPr>
            <p:ph idx="1"/>
          </p:nvPr>
        </p:nvSpPr>
        <p:spPr/>
        <p:txBody>
          <a:bodyPr vert="horz" lIns="91440" tIns="45720" rIns="91440" bIns="45720" rtlCol="0" anchor="t">
            <a:normAutofit/>
          </a:bodyPr>
          <a:lstStyle/>
          <a:p>
            <a:r>
              <a:rPr lang="en-US" dirty="0">
                <a:effectLst/>
              </a:rPr>
              <a:t>Woodbury, Anthony C. “What Is an Endangered Language?” </a:t>
            </a:r>
            <a:r>
              <a:rPr lang="en-US" i="1" dirty="0">
                <a:effectLst/>
              </a:rPr>
              <a:t>Linguistic Society of America</a:t>
            </a:r>
            <a:r>
              <a:rPr lang="en-US" dirty="0">
                <a:effectLst/>
              </a:rPr>
              <a:t>, 2021, www.linguisticsociety.org/resource/faq-what-endangered-language. </a:t>
            </a:r>
          </a:p>
        </p:txBody>
      </p:sp>
    </p:spTree>
    <p:extLst>
      <p:ext uri="{BB962C8B-B14F-4D97-AF65-F5344CB8AC3E}">
        <p14:creationId xmlns:p14="http://schemas.microsoft.com/office/powerpoint/2010/main" val="1998512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7030A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Hawaiian as EL</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1893 – following overthrow of Hawaii's Queen Liliuokalani, total ban of the Hawaiian language in govt &amp; schools; could be beaten for speaking Hawaiian</a:t>
            </a:r>
          </a:p>
          <a:p>
            <a:r>
              <a:rPr lang="en-US" dirty="0">
                <a:cs typeface="Calibri"/>
              </a:rPr>
              <a:t>50 native speakers in 1970s</a:t>
            </a:r>
          </a:p>
        </p:txBody>
      </p:sp>
    </p:spTree>
    <p:extLst>
      <p:ext uri="{BB962C8B-B14F-4D97-AF65-F5344CB8AC3E}">
        <p14:creationId xmlns:p14="http://schemas.microsoft.com/office/powerpoint/2010/main" val="2261728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7030A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Preserving Hawaiian through education</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err="1">
                <a:cs typeface="Calibri"/>
              </a:rPr>
              <a:t>Ke</a:t>
            </a:r>
            <a:r>
              <a:rPr lang="en-US" dirty="0">
                <a:cs typeface="Calibri"/>
              </a:rPr>
              <a:t> Kula ‘O </a:t>
            </a:r>
            <a:r>
              <a:rPr lang="en-US" dirty="0" err="1">
                <a:cs typeface="Calibri"/>
              </a:rPr>
              <a:t>Nawahiokalani’opu’u</a:t>
            </a:r>
            <a:r>
              <a:rPr lang="en-US" dirty="0">
                <a:cs typeface="Calibri"/>
              </a:rPr>
              <a:t> (</a:t>
            </a:r>
            <a:r>
              <a:rPr lang="en-US" dirty="0" err="1">
                <a:cs typeface="Calibri"/>
              </a:rPr>
              <a:t>Nawahi</a:t>
            </a:r>
            <a:r>
              <a:rPr lang="en-US" dirty="0">
                <a:cs typeface="Calibri"/>
              </a:rPr>
              <a:t>) – Hawaiian-language only preschool in Hilo on the big island of Hawaii – started in 1980s; each year added a new grade until first class graduated high school.</a:t>
            </a:r>
          </a:p>
          <a:p>
            <a:r>
              <a:rPr lang="en-US" dirty="0">
                <a:cs typeface="Calibri"/>
              </a:rPr>
              <a:t>Obstacles to starting school – developing curriculum in Hawaii, creating new words after nearly a century of disuse, recruiting families to attend</a:t>
            </a:r>
          </a:p>
          <a:p>
            <a:r>
              <a:rPr lang="en-US" dirty="0" err="1">
                <a:cs typeface="Calibri"/>
              </a:rPr>
              <a:t>Nawahi</a:t>
            </a:r>
            <a:r>
              <a:rPr lang="en-US" dirty="0">
                <a:cs typeface="Calibri"/>
              </a:rPr>
              <a:t> – levels of instruction, including for parents</a:t>
            </a:r>
          </a:p>
        </p:txBody>
      </p:sp>
    </p:spTree>
    <p:extLst>
      <p:ext uri="{BB962C8B-B14F-4D97-AF65-F5344CB8AC3E}">
        <p14:creationId xmlns:p14="http://schemas.microsoft.com/office/powerpoint/2010/main" val="142711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7030A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Evidence of success</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2018 – addition of Hawaiian on Duolingo (lang learning app)</a:t>
            </a:r>
          </a:p>
          <a:p>
            <a:r>
              <a:rPr lang="en-US" dirty="0">
                <a:cs typeface="Calibri"/>
              </a:rPr>
              <a:t>2019 – named international year of indigenous languages by United Nations to draw attention to the issue of EL</a:t>
            </a:r>
          </a:p>
          <a:p>
            <a:r>
              <a:rPr lang="en-US" dirty="0">
                <a:cs typeface="Calibri"/>
              </a:rPr>
              <a:t>Estimate of now more than 5000 fluent Hawaiian speakers under age 18</a:t>
            </a:r>
          </a:p>
        </p:txBody>
      </p:sp>
    </p:spTree>
    <p:extLst>
      <p:ext uri="{BB962C8B-B14F-4D97-AF65-F5344CB8AC3E}">
        <p14:creationId xmlns:p14="http://schemas.microsoft.com/office/powerpoint/2010/main" val="329648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6 (“There Are No Words”)</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"'There are no words': As coronavirus kills Indigenous elders, endangered languages face extinction." </a:t>
            </a:r>
            <a:r>
              <a:rPr lang="en-US" i="1" dirty="0">
                <a:cs typeface="Calibri"/>
              </a:rPr>
              <a:t>Washingtonpost.com</a:t>
            </a:r>
            <a:r>
              <a:rPr lang="en-US" dirty="0">
                <a:cs typeface="Calibri"/>
              </a:rPr>
              <a:t>, 6 Oct. 2020, p. NA. </a:t>
            </a:r>
            <a:r>
              <a:rPr lang="en-US" i="1" dirty="0">
                <a:cs typeface="Calibri"/>
              </a:rPr>
              <a:t>Gale In Context: High School</a:t>
            </a:r>
            <a:r>
              <a:rPr lang="en-US" dirty="0">
                <a:cs typeface="Calibri"/>
              </a:rPr>
              <a:t>, link.gale.com/apps/doc/A637626832/</a:t>
            </a:r>
            <a:r>
              <a:rPr lang="en-US" dirty="0" err="1">
                <a:cs typeface="Calibri"/>
              </a:rPr>
              <a:t>SUIC?u</a:t>
            </a:r>
            <a:r>
              <a:rPr lang="en-US" dirty="0">
                <a:cs typeface="Calibri"/>
              </a:rPr>
              <a:t>=</a:t>
            </a:r>
            <a:r>
              <a:rPr lang="en-US" dirty="0" err="1">
                <a:cs typeface="Calibri"/>
              </a:rPr>
              <a:t>tel_s_tsla&amp;sid</a:t>
            </a:r>
            <a:r>
              <a:rPr lang="en-US" dirty="0">
                <a:cs typeface="Calibri"/>
              </a:rPr>
              <a:t>=</a:t>
            </a:r>
            <a:r>
              <a:rPr lang="en-US" dirty="0" err="1">
                <a:cs typeface="Calibri"/>
              </a:rPr>
              <a:t>SUIC&amp;xid</a:t>
            </a:r>
            <a:r>
              <a:rPr lang="en-US" dirty="0">
                <a:cs typeface="Calibri"/>
              </a:rPr>
              <a:t>=e626805c.</a:t>
            </a:r>
            <a:endParaRPr lang="en-US" dirty="0"/>
          </a:p>
        </p:txBody>
      </p:sp>
    </p:spTree>
    <p:extLst>
      <p:ext uri="{BB962C8B-B14F-4D97-AF65-F5344CB8AC3E}">
        <p14:creationId xmlns:p14="http://schemas.microsoft.com/office/powerpoint/2010/main" val="2995671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Critical endangerment</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b="0" i="0" dirty="0">
                <a:effectLst/>
                <a:latin typeface="Open Sans" panose="020B0606030504020204" pitchFamily="34" charset="0"/>
              </a:rPr>
              <a:t>UNESCO: nearly 600 critically endangered languages </a:t>
            </a:r>
          </a:p>
          <a:p>
            <a:r>
              <a:rPr lang="en-US" dirty="0">
                <a:latin typeface="Open Sans" panose="020B0606030504020204" pitchFamily="34" charset="0"/>
              </a:rPr>
              <a:t>About</a:t>
            </a:r>
            <a:r>
              <a:rPr lang="en-US" b="0" i="0" dirty="0">
                <a:effectLst/>
                <a:latin typeface="Open Sans" panose="020B0606030504020204" pitchFamily="34" charset="0"/>
              </a:rPr>
              <a:t> 150 spoken by fewer than 10 people</a:t>
            </a:r>
          </a:p>
          <a:p>
            <a:r>
              <a:rPr lang="en-US" dirty="0">
                <a:ea typeface="+mn-lt"/>
                <a:cs typeface="+mn-lt"/>
              </a:rPr>
              <a:t>Brazil/Amazon rainforest: 1175 lang before European colonization; now fewer than 230, most of which are endangered </a:t>
            </a:r>
          </a:p>
          <a:p>
            <a:endParaRPr lang="en-US" dirty="0">
              <a:ea typeface="+mn-lt"/>
              <a:cs typeface="+mn-lt"/>
            </a:endParaRPr>
          </a:p>
        </p:txBody>
      </p:sp>
    </p:spTree>
    <p:extLst>
      <p:ext uri="{BB962C8B-B14F-4D97-AF65-F5344CB8AC3E}">
        <p14:creationId xmlns:p14="http://schemas.microsoft.com/office/powerpoint/2010/main" val="3851903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Impact of Coronavirus in Amazon</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ea typeface="+mn-lt"/>
                <a:cs typeface="+mn-lt"/>
              </a:rPr>
              <a:t>Virus ravaged multiple areas (e.g., Brazil, Peru) with dozens of rare languages, accelerating the critical threat to hundreds of languages</a:t>
            </a:r>
          </a:p>
          <a:p>
            <a:r>
              <a:rPr lang="en-US" dirty="0">
                <a:ea typeface="+mn-lt"/>
                <a:cs typeface="+mn-lt"/>
              </a:rPr>
              <a:t>Brazil - </a:t>
            </a:r>
            <a:r>
              <a:rPr lang="en-US" dirty="0" err="1">
                <a:ea typeface="+mn-lt"/>
                <a:cs typeface="+mn-lt"/>
              </a:rPr>
              <a:t>Yawalapiti</a:t>
            </a:r>
            <a:r>
              <a:rPr lang="en-US" dirty="0">
                <a:ea typeface="+mn-lt"/>
                <a:cs typeface="+mn-lt"/>
              </a:rPr>
              <a:t>, indigenous tribe in Amazon rainforest, only three speakers of the native language – now only two, after one died of coronavirus</a:t>
            </a:r>
          </a:p>
          <a:p>
            <a:pPr lvl="1"/>
            <a:r>
              <a:rPr lang="en-US" dirty="0" err="1">
                <a:ea typeface="+mn-lt"/>
                <a:cs typeface="+mn-lt"/>
              </a:rPr>
              <a:t>Tapi</a:t>
            </a:r>
            <a:r>
              <a:rPr lang="en-US" dirty="0">
                <a:ea typeface="+mn-lt"/>
                <a:cs typeface="+mn-lt"/>
              </a:rPr>
              <a:t> - son of indigenous leader who died of C-19; trying to preserve lang by studying it, recording its grammar, encouraging others to learn; not much interest by others to learn</a:t>
            </a:r>
          </a:p>
          <a:p>
            <a:r>
              <a:rPr lang="en-US" dirty="0">
                <a:ea typeface="+mn-lt"/>
                <a:cs typeface="+mn-lt"/>
              </a:rPr>
              <a:t>Tocantins - </a:t>
            </a:r>
            <a:r>
              <a:rPr lang="en-US" dirty="0" err="1">
                <a:ea typeface="+mn-lt"/>
                <a:cs typeface="+mn-lt"/>
              </a:rPr>
              <a:t>Asurini</a:t>
            </a:r>
            <a:r>
              <a:rPr lang="en-US" dirty="0">
                <a:ea typeface="+mn-lt"/>
                <a:cs typeface="+mn-lt"/>
              </a:rPr>
              <a:t> tribe only two dozen speakers, six of whom killed by virus</a:t>
            </a:r>
          </a:p>
        </p:txBody>
      </p:sp>
    </p:spTree>
    <p:extLst>
      <p:ext uri="{BB962C8B-B14F-4D97-AF65-F5344CB8AC3E}">
        <p14:creationId xmlns:p14="http://schemas.microsoft.com/office/powerpoint/2010/main" val="2785414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Impact of Coronavirus on Last Speakers of EL</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ea typeface="+mn-lt"/>
                <a:cs typeface="+mn-lt"/>
              </a:rPr>
              <a:t>Australia – protection of 86-year-old man (last speaker)—cessation of project to record </a:t>
            </a:r>
            <a:r>
              <a:rPr lang="en-US" dirty="0" err="1">
                <a:ea typeface="+mn-lt"/>
                <a:cs typeface="+mn-lt"/>
              </a:rPr>
              <a:t>Warriyangga</a:t>
            </a:r>
            <a:r>
              <a:rPr lang="en-US" dirty="0">
                <a:ea typeface="+mn-lt"/>
                <a:cs typeface="+mn-lt"/>
              </a:rPr>
              <a:t> &amp; </a:t>
            </a:r>
            <a:r>
              <a:rPr lang="en-US" dirty="0" err="1">
                <a:ea typeface="+mn-lt"/>
                <a:cs typeface="+mn-lt"/>
              </a:rPr>
              <a:t>Thinmato</a:t>
            </a:r>
            <a:r>
              <a:rPr lang="en-US" dirty="0">
                <a:ea typeface="+mn-lt"/>
                <a:cs typeface="+mn-lt"/>
              </a:rPr>
              <a:t>. </a:t>
            </a:r>
          </a:p>
          <a:p>
            <a:r>
              <a:rPr lang="en-US" dirty="0">
                <a:ea typeface="+mn-lt"/>
                <a:cs typeface="+mn-lt"/>
              </a:rPr>
              <a:t>India - second-most coronavirus cases in world; last speaker of </a:t>
            </a:r>
            <a:r>
              <a:rPr lang="en-US" dirty="0" err="1">
                <a:ea typeface="+mn-lt"/>
                <a:cs typeface="+mn-lt"/>
              </a:rPr>
              <a:t>Sare</a:t>
            </a:r>
            <a:r>
              <a:rPr lang="en-US" dirty="0">
                <a:ea typeface="+mn-lt"/>
                <a:cs typeface="+mn-lt"/>
              </a:rPr>
              <a:t> lang died of virus</a:t>
            </a:r>
          </a:p>
        </p:txBody>
      </p:sp>
    </p:spTree>
    <p:extLst>
      <p:ext uri="{BB962C8B-B14F-4D97-AF65-F5344CB8AC3E}">
        <p14:creationId xmlns:p14="http://schemas.microsoft.com/office/powerpoint/2010/main" val="3206961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Impact of Coronavirus QUOTE</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ea typeface="+mn-lt"/>
                <a:cs typeface="+mn-lt"/>
              </a:rPr>
              <a:t>“The disease has so far killed at least 205 Indigenous ‘ancients,’ leaders who served as living records for people without written ones. They're cultural repositories of songs, dances, words and stories. Most try to transfer their knowledge to the next generation before their death. But if their end comes unexpectedly early, their knowledge and history disappears with them.”</a:t>
            </a:r>
          </a:p>
        </p:txBody>
      </p:sp>
    </p:spTree>
    <p:extLst>
      <p:ext uri="{BB962C8B-B14F-4D97-AF65-F5344CB8AC3E}">
        <p14:creationId xmlns:p14="http://schemas.microsoft.com/office/powerpoint/2010/main" val="4118339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6</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MLA Reference goes here</a:t>
            </a:r>
            <a:endParaRPr lang="en-US" dirty="0"/>
          </a:p>
        </p:txBody>
      </p:sp>
    </p:spTree>
    <p:extLst>
      <p:ext uri="{BB962C8B-B14F-4D97-AF65-F5344CB8AC3E}">
        <p14:creationId xmlns:p14="http://schemas.microsoft.com/office/powerpoint/2010/main" val="3940903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alpha val="3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"Slug"</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Notes go here (put a page number, if there is one)</a:t>
            </a:r>
          </a:p>
        </p:txBody>
      </p:sp>
    </p:spTree>
    <p:extLst>
      <p:ext uri="{BB962C8B-B14F-4D97-AF65-F5344CB8AC3E}">
        <p14:creationId xmlns:p14="http://schemas.microsoft.com/office/powerpoint/2010/main" val="311843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Definition</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a:bodyPr>
          <a:lstStyle/>
          <a:p>
            <a:r>
              <a:rPr lang="en-US" dirty="0">
                <a:cs typeface="Calibri"/>
              </a:rPr>
              <a:t>A language that soon will not be spoken by anyone</a:t>
            </a:r>
          </a:p>
          <a:p>
            <a:r>
              <a:rPr lang="en-US" dirty="0">
                <a:cs typeface="Calibri"/>
              </a:rPr>
              <a:t>Not the same as a dead language, like Latin or ancient Greek</a:t>
            </a:r>
          </a:p>
          <a:p>
            <a:r>
              <a:rPr lang="en-US" dirty="0">
                <a:cs typeface="Calibri"/>
              </a:rPr>
              <a:t>Dead languages no longer spoken as written but evolution of newer forms of the language (Latin =&gt; Italian, Spanish, French; ancient Greek =&gt; modern Greek)</a:t>
            </a:r>
          </a:p>
          <a:p>
            <a:pPr marL="0" indent="0">
              <a:buNone/>
            </a:pPr>
            <a:endParaRPr lang="en-US" dirty="0">
              <a:cs typeface="Calibri"/>
            </a:endParaRPr>
          </a:p>
        </p:txBody>
      </p:sp>
    </p:spTree>
    <p:extLst>
      <p:ext uri="{BB962C8B-B14F-4D97-AF65-F5344CB8AC3E}">
        <p14:creationId xmlns:p14="http://schemas.microsoft.com/office/powerpoint/2010/main" val="3104686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A940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7</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MLA Reference goes here</a:t>
            </a:r>
            <a:endParaRPr lang="en-US" dirty="0"/>
          </a:p>
        </p:txBody>
      </p:sp>
    </p:spTree>
    <p:extLst>
      <p:ext uri="{BB962C8B-B14F-4D97-AF65-F5344CB8AC3E}">
        <p14:creationId xmlns:p14="http://schemas.microsoft.com/office/powerpoint/2010/main" val="2021346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A940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"Slug"</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Notes go here (put a page number, if there is one)</a:t>
            </a:r>
          </a:p>
        </p:txBody>
      </p:sp>
    </p:spTree>
    <p:extLst>
      <p:ext uri="{BB962C8B-B14F-4D97-AF65-F5344CB8AC3E}">
        <p14:creationId xmlns:p14="http://schemas.microsoft.com/office/powerpoint/2010/main" val="2692604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Source 8</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MLA Reference goes here</a:t>
            </a:r>
            <a:endParaRPr lang="en-US" dirty="0"/>
          </a:p>
        </p:txBody>
      </p:sp>
    </p:spTree>
    <p:extLst>
      <p:ext uri="{BB962C8B-B14F-4D97-AF65-F5344CB8AC3E}">
        <p14:creationId xmlns:p14="http://schemas.microsoft.com/office/powerpoint/2010/main" val="251562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368A-507F-4A65-83A3-89D733457E0A}"/>
              </a:ext>
            </a:extLst>
          </p:cNvPr>
          <p:cNvSpPr>
            <a:spLocks noGrp="1"/>
          </p:cNvSpPr>
          <p:nvPr>
            <p:ph type="title"/>
          </p:nvPr>
        </p:nvSpPr>
        <p:spPr/>
        <p:txBody>
          <a:bodyPr/>
          <a:lstStyle/>
          <a:p>
            <a:r>
              <a:rPr lang="en-US" dirty="0">
                <a:cs typeface="Calibri Light"/>
              </a:rPr>
              <a:t>"Slug"</a:t>
            </a:r>
            <a:endParaRPr lang="en-US" dirty="0"/>
          </a:p>
        </p:txBody>
      </p:sp>
      <p:sp>
        <p:nvSpPr>
          <p:cNvPr id="3" name="Content Placeholder 2">
            <a:extLst>
              <a:ext uri="{FF2B5EF4-FFF2-40B4-BE49-F238E27FC236}">
                <a16:creationId xmlns:a16="http://schemas.microsoft.com/office/drawing/2014/main" id="{38175118-8036-4A0E-973F-F5FE1275E95C}"/>
              </a:ext>
            </a:extLst>
          </p:cNvPr>
          <p:cNvSpPr>
            <a:spLocks noGrp="1"/>
          </p:cNvSpPr>
          <p:nvPr>
            <p:ph idx="1"/>
          </p:nvPr>
        </p:nvSpPr>
        <p:spPr/>
        <p:txBody>
          <a:bodyPr vert="horz" lIns="91440" tIns="45720" rIns="91440" bIns="45720" rtlCol="0" anchor="t">
            <a:normAutofit/>
          </a:bodyPr>
          <a:lstStyle/>
          <a:p>
            <a:r>
              <a:rPr lang="en-US" dirty="0">
                <a:cs typeface="Calibri"/>
              </a:rPr>
              <a:t>Notes go here (put a page number, if there is one)</a:t>
            </a:r>
          </a:p>
        </p:txBody>
      </p:sp>
    </p:spTree>
    <p:extLst>
      <p:ext uri="{BB962C8B-B14F-4D97-AF65-F5344CB8AC3E}">
        <p14:creationId xmlns:p14="http://schemas.microsoft.com/office/powerpoint/2010/main" val="351074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Causes - age</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lnSpcReduction="10000"/>
          </a:bodyPr>
          <a:lstStyle/>
          <a:p>
            <a:r>
              <a:rPr lang="en-US" dirty="0">
                <a:cs typeface="Calibri"/>
              </a:rPr>
              <a:t>Younger generations using dominant languages, such as English or Spanish</a:t>
            </a:r>
          </a:p>
          <a:p>
            <a:pPr lvl="1"/>
            <a:r>
              <a:rPr lang="en-US" dirty="0">
                <a:cs typeface="Calibri"/>
              </a:rPr>
              <a:t>Alaska – 20 </a:t>
            </a:r>
            <a:r>
              <a:rPr lang="en-US" dirty="0" err="1">
                <a:cs typeface="Calibri"/>
              </a:rPr>
              <a:t>yrs</a:t>
            </a:r>
            <a:r>
              <a:rPr lang="en-US" dirty="0">
                <a:cs typeface="Calibri"/>
              </a:rPr>
              <a:t> ago, lang. of all Yupik Eskimo children = Yupik; now, only English. </a:t>
            </a:r>
          </a:p>
          <a:p>
            <a:pPr lvl="1"/>
            <a:r>
              <a:rPr lang="en-US" dirty="0">
                <a:cs typeface="Calibri"/>
              </a:rPr>
              <a:t>Nova Scotia – Scots Gaelic spoken on Cape Breton Island until 1940s; in just 30 </a:t>
            </a:r>
            <a:r>
              <a:rPr lang="en-US" dirty="0" err="1">
                <a:cs typeface="Calibri"/>
              </a:rPr>
              <a:t>yrs</a:t>
            </a:r>
            <a:r>
              <a:rPr lang="en-US" dirty="0">
                <a:cs typeface="Calibri"/>
              </a:rPr>
              <a:t>, children no longer learn it. </a:t>
            </a:r>
          </a:p>
          <a:p>
            <a:pPr lvl="1"/>
            <a:r>
              <a:rPr lang="en-US" dirty="0">
                <a:cs typeface="Calibri"/>
              </a:rPr>
              <a:t>Slow decline of Native American languages (Iroquois tribe’s Onondaga &amp; Mohawk) in upstate New York &amp; nearby Canada – still spoken by some, mostly older people</a:t>
            </a:r>
          </a:p>
          <a:p>
            <a:r>
              <a:rPr lang="en-US" dirty="0">
                <a:cs typeface="Calibri"/>
              </a:rPr>
              <a:t>Media (TV/movies) lack of support for maintaining community values, depiction of more glamorous and materialistic life vastly different from their native culture.</a:t>
            </a:r>
          </a:p>
        </p:txBody>
      </p:sp>
    </p:spTree>
    <p:extLst>
      <p:ext uri="{BB962C8B-B14F-4D97-AF65-F5344CB8AC3E}">
        <p14:creationId xmlns:p14="http://schemas.microsoft.com/office/powerpoint/2010/main" val="192188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Causes – genocide/oppression</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a:bodyPr>
          <a:lstStyle/>
          <a:p>
            <a:r>
              <a:rPr lang="en-US" dirty="0">
                <a:cs typeface="Calibri"/>
              </a:rPr>
              <a:t>Tasmanian dialect death after European invasion in 19</a:t>
            </a:r>
            <a:r>
              <a:rPr lang="en-US" baseline="30000" dirty="0">
                <a:cs typeface="Calibri"/>
              </a:rPr>
              <a:t>th</a:t>
            </a:r>
            <a:r>
              <a:rPr lang="en-US" dirty="0">
                <a:cs typeface="Calibri"/>
              </a:rPr>
              <a:t> century</a:t>
            </a:r>
          </a:p>
          <a:p>
            <a:r>
              <a:rPr lang="en-US" dirty="0" err="1">
                <a:cs typeface="Calibri"/>
              </a:rPr>
              <a:t>Kalaallisut</a:t>
            </a:r>
            <a:r>
              <a:rPr lang="en-US" dirty="0">
                <a:cs typeface="Calibri"/>
              </a:rPr>
              <a:t> language in Greenland (territory of Denmark) losing ground to dominant language of Danish</a:t>
            </a:r>
          </a:p>
          <a:p>
            <a:r>
              <a:rPr lang="en-US" dirty="0">
                <a:cs typeface="Calibri"/>
              </a:rPr>
              <a:t>In Turkey, illegal to print or teach Kurdish language </a:t>
            </a:r>
          </a:p>
          <a:p>
            <a:r>
              <a:rPr lang="en-US" dirty="0">
                <a:cs typeface="Calibri"/>
              </a:rPr>
              <a:t>Punishment for Native American children who spoke their native languages at schools, even as recently as the 1960s</a:t>
            </a:r>
          </a:p>
        </p:txBody>
      </p:sp>
    </p:spTree>
    <p:extLst>
      <p:ext uri="{BB962C8B-B14F-4D97-AF65-F5344CB8AC3E}">
        <p14:creationId xmlns:p14="http://schemas.microsoft.com/office/powerpoint/2010/main" val="423061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Number of World Languages</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lnSpcReduction="10000"/>
          </a:bodyPr>
          <a:lstStyle/>
          <a:p>
            <a:r>
              <a:rPr lang="en-US" dirty="0">
                <a:cs typeface="Calibri"/>
              </a:rPr>
              <a:t>Worldwide (1996) – 6,703 separate languages </a:t>
            </a:r>
          </a:p>
          <a:p>
            <a:pPr lvl="1"/>
            <a:r>
              <a:rPr lang="en-US" dirty="0">
                <a:cs typeface="Calibri"/>
              </a:rPr>
              <a:t>Americas = 1000</a:t>
            </a:r>
          </a:p>
          <a:p>
            <a:pPr lvl="1"/>
            <a:r>
              <a:rPr lang="en-US" dirty="0">
                <a:cs typeface="Calibri"/>
              </a:rPr>
              <a:t>Africa = 2011</a:t>
            </a:r>
          </a:p>
          <a:p>
            <a:pPr lvl="1"/>
            <a:r>
              <a:rPr lang="en-US" dirty="0">
                <a:cs typeface="Calibri"/>
              </a:rPr>
              <a:t>Europe = 225 </a:t>
            </a:r>
          </a:p>
          <a:p>
            <a:pPr lvl="1"/>
            <a:r>
              <a:rPr lang="en-US" dirty="0">
                <a:cs typeface="Calibri"/>
              </a:rPr>
              <a:t>Asia = 2165 </a:t>
            </a:r>
          </a:p>
          <a:p>
            <a:pPr lvl="1"/>
            <a:r>
              <a:rPr lang="en-US" dirty="0">
                <a:cs typeface="Calibri"/>
              </a:rPr>
              <a:t>Pacific (including Australia) = 1320  </a:t>
            </a:r>
          </a:p>
          <a:p>
            <a:r>
              <a:rPr lang="en-US" dirty="0">
                <a:cs typeface="Calibri"/>
              </a:rPr>
              <a:t>Problem with giving exact numbers – limited or outdated; hard to distinguish languages &amp; dialects. </a:t>
            </a:r>
          </a:p>
          <a:p>
            <a:r>
              <a:rPr lang="en-US" dirty="0">
                <a:cs typeface="Calibri"/>
              </a:rPr>
              <a:t>Most linguists agree 5,000 languages or more spoken worldwide</a:t>
            </a:r>
          </a:p>
          <a:p>
            <a:r>
              <a:rPr lang="en-US" dirty="0">
                <a:cs typeface="Calibri"/>
              </a:rPr>
              <a:t>Within the century, many linguists predict 50 – 80 % may be extinct</a:t>
            </a:r>
          </a:p>
        </p:txBody>
      </p:sp>
    </p:spTree>
    <p:extLst>
      <p:ext uri="{BB962C8B-B14F-4D97-AF65-F5344CB8AC3E}">
        <p14:creationId xmlns:p14="http://schemas.microsoft.com/office/powerpoint/2010/main" val="250234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Significance of EL</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a:bodyPr>
          <a:lstStyle/>
          <a:p>
            <a:r>
              <a:rPr lang="en-US" dirty="0">
                <a:cs typeface="Calibri"/>
              </a:rPr>
              <a:t>Lang = powerful representation of a group</a:t>
            </a:r>
          </a:p>
          <a:p>
            <a:r>
              <a:rPr lang="en-US" dirty="0">
                <a:cs typeface="Calibri"/>
              </a:rPr>
              <a:t>Cultural, spiritual, &amp; intellectual pursuits experienced through language – not only prayers, myths, ceremonies, poetry, oratory, and technical vocabulary but also everyday conversation </a:t>
            </a:r>
          </a:p>
          <a:p>
            <a:r>
              <a:rPr lang="en-US" dirty="0">
                <a:cs typeface="Calibri"/>
              </a:rPr>
              <a:t>Scientific understanding of human mind, history of people, capabilities of language—fewer languages = limited understanding/knowledge</a:t>
            </a:r>
          </a:p>
        </p:txBody>
      </p:sp>
    </p:spTree>
    <p:extLst>
      <p:ext uri="{BB962C8B-B14F-4D97-AF65-F5344CB8AC3E}">
        <p14:creationId xmlns:p14="http://schemas.microsoft.com/office/powerpoint/2010/main" val="63969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3E12-F895-4C93-8877-8B352C45CFA6}"/>
              </a:ext>
            </a:extLst>
          </p:cNvPr>
          <p:cNvSpPr>
            <a:spLocks noGrp="1"/>
          </p:cNvSpPr>
          <p:nvPr>
            <p:ph type="title"/>
          </p:nvPr>
        </p:nvSpPr>
        <p:spPr/>
        <p:txBody>
          <a:bodyPr/>
          <a:lstStyle/>
          <a:p>
            <a:r>
              <a:rPr lang="en-US" dirty="0">
                <a:cs typeface="Calibri Light"/>
              </a:rPr>
              <a:t>Preservation</a:t>
            </a:r>
            <a:endParaRPr lang="en-US" dirty="0"/>
          </a:p>
        </p:txBody>
      </p:sp>
      <p:sp>
        <p:nvSpPr>
          <p:cNvPr id="3" name="Content Placeholder 2">
            <a:extLst>
              <a:ext uri="{FF2B5EF4-FFF2-40B4-BE49-F238E27FC236}">
                <a16:creationId xmlns:a16="http://schemas.microsoft.com/office/drawing/2014/main" id="{65851E56-A392-4313-A51F-B8046CE9CBC5}"/>
              </a:ext>
            </a:extLst>
          </p:cNvPr>
          <p:cNvSpPr>
            <a:spLocks noGrp="1"/>
          </p:cNvSpPr>
          <p:nvPr>
            <p:ph idx="1"/>
          </p:nvPr>
        </p:nvSpPr>
        <p:spPr/>
        <p:txBody>
          <a:bodyPr vert="horz" lIns="91440" tIns="45720" rIns="91440" bIns="45720" rtlCol="0" anchor="t">
            <a:normAutofit/>
          </a:bodyPr>
          <a:lstStyle/>
          <a:p>
            <a:r>
              <a:rPr lang="en-US" dirty="0">
                <a:cs typeface="Calibri"/>
              </a:rPr>
              <a:t>Support from gov’t and educational institutions</a:t>
            </a:r>
          </a:p>
          <a:p>
            <a:pPr lvl="1"/>
            <a:r>
              <a:rPr lang="en-US" dirty="0">
                <a:cs typeface="Calibri"/>
              </a:rPr>
              <a:t>Ireland = Irish as national lang</a:t>
            </a:r>
          </a:p>
          <a:p>
            <a:pPr lvl="1"/>
            <a:r>
              <a:rPr lang="en-US" dirty="0">
                <a:cs typeface="Calibri"/>
              </a:rPr>
              <a:t>New Zealand = schools for young children called “language nests”; only Maori spoken </a:t>
            </a:r>
          </a:p>
          <a:p>
            <a:pPr lvl="1"/>
            <a:r>
              <a:rPr lang="en-US" dirty="0">
                <a:cs typeface="Calibri"/>
              </a:rPr>
              <a:t>Calif = language apprentices = learn from older speakers of the lang</a:t>
            </a:r>
          </a:p>
          <a:p>
            <a:r>
              <a:rPr lang="en-US" dirty="0">
                <a:cs typeface="Calibri"/>
              </a:rPr>
              <a:t>Linguists recording what they can now (video, audio, written records of formal &amp; informal lang use) long with translations</a:t>
            </a:r>
          </a:p>
        </p:txBody>
      </p:sp>
    </p:spTree>
    <p:extLst>
      <p:ext uri="{BB962C8B-B14F-4D97-AF65-F5344CB8AC3E}">
        <p14:creationId xmlns:p14="http://schemas.microsoft.com/office/powerpoint/2010/main" val="226711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C2CC-E0E0-44FB-9E68-9969A06160BE}"/>
              </a:ext>
            </a:extLst>
          </p:cNvPr>
          <p:cNvSpPr>
            <a:spLocks noGrp="1"/>
          </p:cNvSpPr>
          <p:nvPr>
            <p:ph type="title"/>
          </p:nvPr>
        </p:nvSpPr>
        <p:spPr/>
        <p:txBody>
          <a:bodyPr/>
          <a:lstStyle/>
          <a:p>
            <a:r>
              <a:rPr lang="en-US" dirty="0">
                <a:cs typeface="Calibri Light"/>
              </a:rPr>
              <a:t>Source 2 (</a:t>
            </a:r>
            <a:r>
              <a:rPr lang="en-US" dirty="0" err="1">
                <a:cs typeface="Calibri Light"/>
              </a:rPr>
              <a:t>Seyfeddinipur</a:t>
            </a:r>
            <a:r>
              <a:rPr lang="en-US" dirty="0">
                <a:cs typeface="Calibri Light"/>
              </a:rPr>
              <a:t>)</a:t>
            </a:r>
            <a:endParaRPr lang="en-US" dirty="0"/>
          </a:p>
        </p:txBody>
      </p:sp>
      <p:sp>
        <p:nvSpPr>
          <p:cNvPr id="3" name="Content Placeholder 2">
            <a:extLst>
              <a:ext uri="{FF2B5EF4-FFF2-40B4-BE49-F238E27FC236}">
                <a16:creationId xmlns:a16="http://schemas.microsoft.com/office/drawing/2014/main" id="{F059BC63-F70E-468A-A525-07E5BC9DEA88}"/>
              </a:ext>
            </a:extLst>
          </p:cNvPr>
          <p:cNvSpPr>
            <a:spLocks noGrp="1"/>
          </p:cNvSpPr>
          <p:nvPr>
            <p:ph idx="1"/>
          </p:nvPr>
        </p:nvSpPr>
        <p:spPr/>
        <p:txBody>
          <a:bodyPr vert="horz" lIns="91440" tIns="45720" rIns="91440" bIns="45720" rtlCol="0" anchor="t">
            <a:normAutofit/>
          </a:bodyPr>
          <a:lstStyle/>
          <a:p>
            <a:r>
              <a:rPr lang="en-US" b="0" i="0" dirty="0" err="1">
                <a:solidFill>
                  <a:srgbClr val="333333"/>
                </a:solidFill>
                <a:effectLst/>
                <a:latin typeface="source-serif-pro"/>
              </a:rPr>
              <a:t>Seyfeddinipur</a:t>
            </a:r>
            <a:r>
              <a:rPr lang="en-US" b="0" i="0" dirty="0">
                <a:solidFill>
                  <a:srgbClr val="333333"/>
                </a:solidFill>
                <a:effectLst/>
                <a:latin typeface="source-serif-pro"/>
              </a:rPr>
              <a:t>, </a:t>
            </a:r>
            <a:r>
              <a:rPr lang="en-US" b="0" i="0" dirty="0" err="1">
                <a:solidFill>
                  <a:srgbClr val="333333"/>
                </a:solidFill>
                <a:effectLst/>
                <a:latin typeface="source-serif-pro"/>
              </a:rPr>
              <a:t>Mandana</a:t>
            </a:r>
            <a:r>
              <a:rPr lang="en-US" b="0" i="0" dirty="0">
                <a:solidFill>
                  <a:srgbClr val="333333"/>
                </a:solidFill>
                <a:effectLst/>
                <a:latin typeface="source-serif-pro"/>
              </a:rPr>
              <a:t>. “Endangered Languages: Why It Matters.” </a:t>
            </a:r>
            <a:r>
              <a:rPr lang="en-US" b="0" i="1" dirty="0">
                <a:solidFill>
                  <a:srgbClr val="333333"/>
                </a:solidFill>
                <a:effectLst/>
                <a:latin typeface="source-serif-pro"/>
              </a:rPr>
              <a:t>YouTube</a:t>
            </a:r>
            <a:r>
              <a:rPr lang="en-US" b="0" i="0" dirty="0">
                <a:solidFill>
                  <a:srgbClr val="333333"/>
                </a:solidFill>
                <a:effectLst/>
                <a:latin typeface="source-serif-pro"/>
              </a:rPr>
              <a:t>, uploaded by TEDx Talks, 9 November 2015, https://www.youtube.com/watch?v=D7HZOsQYx_U.</a:t>
            </a:r>
            <a:endParaRPr lang="en-US" dirty="0"/>
          </a:p>
        </p:txBody>
      </p:sp>
    </p:spTree>
    <p:extLst>
      <p:ext uri="{BB962C8B-B14F-4D97-AF65-F5344CB8AC3E}">
        <p14:creationId xmlns:p14="http://schemas.microsoft.com/office/powerpoint/2010/main" val="3958721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TotalTime>
  <Words>1634</Words>
  <Application>Microsoft Office PowerPoint</Application>
  <PresentationFormat>Widescreen</PresentationFormat>
  <Paragraphs>115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source-serif-pro</vt:lpstr>
      <vt:lpstr>Arial</vt:lpstr>
      <vt:lpstr>Calibri</vt:lpstr>
      <vt:lpstr>Calibri Light</vt:lpstr>
      <vt:lpstr>Open Sans</vt:lpstr>
      <vt:lpstr>office theme</vt:lpstr>
      <vt:lpstr>Source &amp; Note Cards</vt:lpstr>
      <vt:lpstr>Source 1 (Woodbury)</vt:lpstr>
      <vt:lpstr>Definition</vt:lpstr>
      <vt:lpstr>Causes - age</vt:lpstr>
      <vt:lpstr>Causes – genocide/oppression</vt:lpstr>
      <vt:lpstr>Number of World Languages</vt:lpstr>
      <vt:lpstr>Significance of EL</vt:lpstr>
      <vt:lpstr>Preservation</vt:lpstr>
      <vt:lpstr>Source 2 (Seyfeddinipur)</vt:lpstr>
      <vt:lpstr>Numbers – worldwide lang</vt:lpstr>
      <vt:lpstr>Language shift</vt:lpstr>
      <vt:lpstr>Cause of lang shift</vt:lpstr>
      <vt:lpstr>Preserving knowledge</vt:lpstr>
      <vt:lpstr>Source 3 (Kung)</vt:lpstr>
      <vt:lpstr>Importance of EL</vt:lpstr>
      <vt:lpstr>Source 4 (“Survival of Endangered Languages”)</vt:lpstr>
      <vt:lpstr>Geography of EL</vt:lpstr>
      <vt:lpstr>Near extinct lang vs. English only</vt:lpstr>
      <vt:lpstr>Source 5 (“Code Switch”)</vt:lpstr>
      <vt:lpstr>Hawaiian as EL</vt:lpstr>
      <vt:lpstr>Preserving Hawaiian through education</vt:lpstr>
      <vt:lpstr>Evidence of success</vt:lpstr>
      <vt:lpstr>Source 6 (“There Are No Words”)</vt:lpstr>
      <vt:lpstr>Critical endangerment</vt:lpstr>
      <vt:lpstr>Impact of Coronavirus in Amazon</vt:lpstr>
      <vt:lpstr>Impact of Coronavirus on Last Speakers of EL</vt:lpstr>
      <vt:lpstr>Impact of Coronavirus QUOTE</vt:lpstr>
      <vt:lpstr>Source 6</vt:lpstr>
      <vt:lpstr>"Slug"</vt:lpstr>
      <vt:lpstr>Source 7</vt:lpstr>
      <vt:lpstr>"Slug"</vt:lpstr>
      <vt:lpstr>Source 8</vt:lpstr>
      <vt:lpstr>"Slug"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 L. Coffman</cp:lastModifiedBy>
  <cp:revision>139</cp:revision>
  <dcterms:created xsi:type="dcterms:W3CDTF">2021-03-27T19:54:16Z</dcterms:created>
  <dcterms:modified xsi:type="dcterms:W3CDTF">2021-03-28T02:42:10Z</dcterms:modified>
</cp:coreProperties>
</file>