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1" r:id="rId3"/>
    <p:sldId id="259" r:id="rId4"/>
    <p:sldId id="268" r:id="rId5"/>
    <p:sldId id="269" r:id="rId6"/>
    <p:sldId id="270" r:id="rId7"/>
    <p:sldId id="262"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43F8AA-59BB-4BC5-B3E9-79F8B2F548ED}" v="1" dt="2022-10-20T22:13:33.776"/>
    <p1510:client id="{CDE8245E-648C-4E89-A24E-057C2B24E567}" v="382" dt="2022-10-20T21:55:18.957"/>
    <p1510:client id="{D3328398-295B-643A-D4C5-3786BA7A0B1E}" v="29" dt="2022-10-20T22:23:32.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0" d="100"/>
          <a:sy n="70" d="100"/>
        </p:scale>
        <p:origin x="3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creativecommons.org/licenses/by-nc-nd/3.0/" TargetMode="External"/><Relationship Id="rId2" Type="http://schemas.openxmlformats.org/officeDocument/2006/relationships/hyperlink" Target="https://www.poetryfoundation.org/poetrymagazine/poems/32778/siren-song" TargetMode="External"/><Relationship Id="rId1" Type="http://schemas.openxmlformats.org/officeDocument/2006/relationships/slideLayout" Target="../slideLayouts/slideLayout2.xml"/><Relationship Id="rId6" Type="http://schemas.openxmlformats.org/officeDocument/2006/relationships/hyperlink" Target="https://www.wikigallery.org/wiki/painting_226454/Stuart-G.-Davis/The-Song-of-the-Sirens" TargetMode="External"/><Relationship Id="rId5" Type="http://schemas.openxmlformats.org/officeDocument/2006/relationships/image" Target="../media/image2.jpg"/><Relationship Id="rId4" Type="http://schemas.openxmlformats.org/officeDocument/2006/relationships/hyperlink" Target="https://laslecturasdemrdavidmore.blogspot.com.es/2015/06/los-libros-favoritos-de-100-famosos.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reativecommons.org/licenses/by-nc/3.0/" TargetMode="External"/><Relationship Id="rId3" Type="http://schemas.openxmlformats.org/officeDocument/2006/relationships/image" Target="../media/image3.jpeg"/><Relationship Id="rId7" Type="http://schemas.openxmlformats.org/officeDocument/2006/relationships/hyperlink" Target="https://donnafleischer.wordpress.com/2020/10/09/poetry-outcry-ordeal-wonderlouise-glucklouise-gluck-colm-toibin-on-a-brave-and-truthful-nobel-winner-nobel-prize-in-literature-the-guardian/" TargetMode="External"/><Relationship Id="rId2" Type="http://schemas.openxmlformats.org/officeDocument/2006/relationships/hyperlink" Target="https://poets.org/poem/myth-devotion" TargetMode="Externa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s://lilliputreview.blogspot.com/2013/07/louise-gluck-gratitude.html" TargetMode="External"/><Relationship Id="rId4" Type="http://schemas.openxmlformats.org/officeDocument/2006/relationships/image" Target="../media/image4.png"/><Relationship Id="rId9" Type="http://schemas.openxmlformats.org/officeDocument/2006/relationships/hyperlink" Target="https://creativecommons.org/licenses/by-nc-nd/3.0/"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reativecommons.org/licenses/by-nd/3.0/" TargetMode="External"/><Relationship Id="rId3" Type="http://schemas.openxmlformats.org/officeDocument/2006/relationships/image" Target="../media/image6.gif"/><Relationship Id="rId7" Type="http://schemas.openxmlformats.org/officeDocument/2006/relationships/hyperlink" Target="https://creativecommons.org/licenses/by-nc-sa/3.0/" TargetMode="External"/><Relationship Id="rId2" Type="http://schemas.openxmlformats.org/officeDocument/2006/relationships/hyperlink" Target="http://english.emory.edu/classes/paintings&amp;poems/williams.html" TargetMode="External"/><Relationship Id="rId1" Type="http://schemas.openxmlformats.org/officeDocument/2006/relationships/slideLayout" Target="../slideLayouts/slideLayout2.xml"/><Relationship Id="rId6" Type="http://schemas.openxmlformats.org/officeDocument/2006/relationships/hyperlink" Target="https://www.flickr.com/photos/mazanto/26765137435" TargetMode="External"/><Relationship Id="rId5" Type="http://schemas.openxmlformats.org/officeDocument/2006/relationships/image" Target="../media/image7.jpg"/><Relationship Id="rId4" Type="http://schemas.openxmlformats.org/officeDocument/2006/relationships/hyperlink" Target="https://oasiswritinglink.blogspot.com/2009/01/love-is-all-around-me.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C4B922-41D4-180D-778A-4FAF9BA9CCDD}"/>
              </a:ext>
            </a:extLst>
          </p:cNvPr>
          <p:cNvSpPr>
            <a:spLocks noGrp="1"/>
          </p:cNvSpPr>
          <p:nvPr>
            <p:ph type="ctrTitle"/>
          </p:nvPr>
        </p:nvSpPr>
        <p:spPr>
          <a:xfrm>
            <a:off x="4038600" y="1939159"/>
            <a:ext cx="7644627" cy="2751086"/>
          </a:xfrm>
        </p:spPr>
        <p:txBody>
          <a:bodyPr>
            <a:normAutofit/>
          </a:bodyPr>
          <a:lstStyle/>
          <a:p>
            <a:pPr algn="r"/>
            <a:r>
              <a:rPr lang="en-US" dirty="0">
                <a:latin typeface="Calibri"/>
                <a:cs typeface="Calibri"/>
              </a:rPr>
              <a:t>Poetry Club - November</a:t>
            </a:r>
            <a:endParaRPr lang="en-US" dirty="0">
              <a:ea typeface="+mj-lt"/>
              <a:cs typeface="+mj-lt"/>
            </a:endParaRPr>
          </a:p>
          <a:p>
            <a:pPr algn="r"/>
            <a:endParaRPr lang="en-US" dirty="0">
              <a:cs typeface="Calibri Light"/>
            </a:endParaRPr>
          </a:p>
        </p:txBody>
      </p:sp>
      <p:sp>
        <p:nvSpPr>
          <p:cNvPr id="3" name="Content Placeholder 2">
            <a:extLst>
              <a:ext uri="{FF2B5EF4-FFF2-40B4-BE49-F238E27FC236}">
                <a16:creationId xmlns:a16="http://schemas.microsoft.com/office/drawing/2014/main" id="{BB22CD29-88F2-643D-CA70-CD0149850173}"/>
              </a:ext>
            </a:extLst>
          </p:cNvPr>
          <p:cNvSpPr>
            <a:spLocks noGrp="1"/>
          </p:cNvSpPr>
          <p:nvPr>
            <p:ph type="subTitle" idx="1"/>
          </p:nvPr>
        </p:nvSpPr>
        <p:spPr>
          <a:xfrm>
            <a:off x="4038600" y="4782320"/>
            <a:ext cx="7644627" cy="1329443"/>
          </a:xfrm>
        </p:spPr>
        <p:txBody>
          <a:bodyPr vert="horz" lIns="91440" tIns="45720" rIns="91440" bIns="45720" rtlCol="0">
            <a:normAutofit/>
          </a:bodyPr>
          <a:lstStyle/>
          <a:p>
            <a:pPr algn="r"/>
            <a:r>
              <a:rPr lang="en-US" dirty="0">
                <a:cs typeface="Calibri"/>
              </a:rPr>
              <a:t>Join MAHS Poetry Club Remind</a:t>
            </a:r>
            <a:endParaRPr lang="en-US">
              <a:cs typeface="Calibri"/>
            </a:endParaRPr>
          </a:p>
          <a:p>
            <a:pPr algn="r"/>
            <a:r>
              <a:rPr lang="en-US" dirty="0">
                <a:cs typeface="Calibri"/>
              </a:rPr>
              <a:t>Text @mahspo to 81010</a:t>
            </a:r>
            <a:endParaRPr lang="en-US">
              <a:cs typeface="Calibri"/>
            </a:endParaRPr>
          </a:p>
        </p:txBody>
      </p:sp>
    </p:spTree>
    <p:extLst>
      <p:ext uri="{BB962C8B-B14F-4D97-AF65-F5344CB8AC3E}">
        <p14:creationId xmlns:p14="http://schemas.microsoft.com/office/powerpoint/2010/main" val="317149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dirty="0"/>
              <a:t>Poems as</a:t>
            </a:r>
            <a:r>
              <a:rPr lang="en-US" kern="1200" dirty="0">
                <a:latin typeface="+mj-lt"/>
                <a:ea typeface="+mj-ea"/>
                <a:cs typeface="+mj-cs"/>
              </a:rPr>
              <a:t> Models for </a:t>
            </a:r>
            <a:r>
              <a:rPr lang="en-US" b="1" kern="1200" dirty="0">
                <a:latin typeface="+mj-lt"/>
                <a:ea typeface="+mj-ea"/>
                <a:cs typeface="+mj-cs"/>
              </a:rPr>
              <a:t>Inspiration</a:t>
            </a: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r>
              <a:rPr lang="en-US" kern="1200" dirty="0">
                <a:solidFill>
                  <a:schemeClr val="tx1"/>
                </a:solidFill>
                <a:latin typeface="+mn-lt"/>
                <a:ea typeface="+mn-ea"/>
                <a:cs typeface="+mn-cs"/>
              </a:rPr>
              <a:t>Margaret Atwood, Louise </a:t>
            </a:r>
            <a:r>
              <a:rPr lang="en-US" kern="1200" dirty="0" err="1">
                <a:solidFill>
                  <a:schemeClr val="tx1"/>
                </a:solidFill>
                <a:latin typeface="+mn-lt"/>
                <a:ea typeface="+mn-ea"/>
                <a:cs typeface="+mn-cs"/>
              </a:rPr>
              <a:t>Glück</a:t>
            </a:r>
            <a:r>
              <a:rPr lang="en-US" kern="1200" dirty="0">
                <a:solidFill>
                  <a:schemeClr val="tx1"/>
                </a:solidFill>
                <a:latin typeface="+mn-lt"/>
                <a:ea typeface="+mn-ea"/>
                <a:cs typeface="+mn-cs"/>
              </a:rPr>
              <a:t>, &amp; William Carlos Williams</a:t>
            </a:r>
          </a:p>
        </p:txBody>
      </p:sp>
    </p:spTree>
    <p:extLst>
      <p:ext uri="{BB962C8B-B14F-4D97-AF65-F5344CB8AC3E}">
        <p14:creationId xmlns:p14="http://schemas.microsoft.com/office/powerpoint/2010/main" val="111404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1171074" y="1396686"/>
            <a:ext cx="3240506" cy="4064628"/>
          </a:xfrm>
        </p:spPr>
        <p:txBody>
          <a:bodyPr>
            <a:normAutofit/>
          </a:bodyPr>
          <a:lstStyle/>
          <a:p>
            <a:r>
              <a:rPr lang="en-US" dirty="0">
                <a:solidFill>
                  <a:srgbClr val="FFFFFF"/>
                </a:solidFill>
                <a:cs typeface="Calibri Light"/>
              </a:rPr>
              <a:t>Poetry based on mythology</a:t>
            </a:r>
            <a:endParaRPr lang="en-US" dirty="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idx="1"/>
          </p:nvPr>
        </p:nvSpPr>
        <p:spPr>
          <a:xfrm>
            <a:off x="5370153" y="1526033"/>
            <a:ext cx="5536397" cy="3935281"/>
          </a:xfrm>
        </p:spPr>
        <p:txBody>
          <a:bodyPr vert="horz" lIns="91440" tIns="45720" rIns="91440" bIns="45720" rtlCol="0">
            <a:normAutofit/>
          </a:bodyPr>
          <a:lstStyle/>
          <a:p>
            <a:r>
              <a:rPr lang="en-US" sz="2600" dirty="0">
                <a:ea typeface="+mn-lt"/>
                <a:cs typeface="+mn-lt"/>
              </a:rPr>
              <a:t>“Siren Song" by Margaret Atwood</a:t>
            </a:r>
          </a:p>
          <a:p>
            <a:pPr marL="0" indent="0">
              <a:buNone/>
            </a:pPr>
            <a:endParaRPr lang="en-US" sz="2600" dirty="0">
              <a:cs typeface="Calibri"/>
            </a:endParaRPr>
          </a:p>
          <a:p>
            <a:r>
              <a:rPr lang="en-US" sz="2600" dirty="0">
                <a:cs typeface="Calibri"/>
              </a:rPr>
              <a:t>“A Myth of Devotion” by Louise </a:t>
            </a:r>
            <a:r>
              <a:rPr lang="en-US" sz="2600" dirty="0" err="1">
                <a:cs typeface="Calibri"/>
              </a:rPr>
              <a:t>Glück</a:t>
            </a:r>
            <a:endParaRPr lang="en-US" sz="2600" dirty="0">
              <a:cs typeface="Calibri"/>
            </a:endParaRPr>
          </a:p>
          <a:p>
            <a:endParaRPr lang="en-US" sz="2600" dirty="0">
              <a:ea typeface="+mn-lt"/>
              <a:cs typeface="Calibri"/>
            </a:endParaRPr>
          </a:p>
          <a:p>
            <a:r>
              <a:rPr lang="en-US" sz="2600" dirty="0">
                <a:ea typeface="+mn-lt"/>
                <a:cs typeface="Calibri"/>
              </a:rPr>
              <a:t>“Landscape with the Fall of Icarus” by William Carlos Williams</a:t>
            </a:r>
            <a:endParaRPr lang="en-US" sz="2600" dirty="0">
              <a:ea typeface="+mn-lt"/>
              <a:cs typeface="+mn-lt"/>
            </a:endParaRPr>
          </a:p>
        </p:txBody>
      </p:sp>
    </p:spTree>
    <p:extLst>
      <p:ext uri="{BB962C8B-B14F-4D97-AF65-F5344CB8AC3E}">
        <p14:creationId xmlns:p14="http://schemas.microsoft.com/office/powerpoint/2010/main" val="219718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12E8B9-5029-83B2-6FCF-4505C8126054}"/>
              </a:ext>
            </a:extLst>
          </p:cNvPr>
          <p:cNvSpPr>
            <a:spLocks noGrp="1"/>
          </p:cNvSpPr>
          <p:nvPr>
            <p:ph type="title"/>
          </p:nvPr>
        </p:nvSpPr>
        <p:spPr>
          <a:xfrm>
            <a:off x="1001684" y="170412"/>
            <a:ext cx="10178934" cy="1328730"/>
          </a:xfrm>
        </p:spPr>
        <p:txBody>
          <a:bodyPr vert="horz" lIns="91440" tIns="45720" rIns="91440" bIns="45720" rtlCol="0" anchor="b">
            <a:normAutofit/>
          </a:bodyPr>
          <a:lstStyle/>
          <a:p>
            <a:pPr algn="ctr"/>
            <a:r>
              <a:rPr lang="en-US" sz="5200" kern="1200" dirty="0">
                <a:solidFill>
                  <a:schemeClr val="tx1"/>
                </a:solidFill>
                <a:latin typeface="+mj-lt"/>
                <a:ea typeface="+mj-ea"/>
                <a:cs typeface="+mj-cs"/>
                <a:hlinkClick r:id="rId2"/>
              </a:rPr>
              <a:t>“Siren Song”</a:t>
            </a:r>
            <a:endParaRPr lang="en-US" sz="5200" kern="1200" dirty="0">
              <a:solidFill>
                <a:schemeClr val="tx1"/>
              </a:solidFill>
              <a:latin typeface="+mj-lt"/>
              <a:ea typeface="+mj-ea"/>
              <a:cs typeface="+mj-cs"/>
            </a:endParaRPr>
          </a:p>
        </p:txBody>
      </p:sp>
      <p:pic>
        <p:nvPicPr>
          <p:cNvPr id="5" name="Content Placeholder 4" descr="A photograph of Margaret Atwood, poet&#10;">
            <a:extLst>
              <a:ext uri="{FF2B5EF4-FFF2-40B4-BE49-F238E27FC236}">
                <a16:creationId xmlns:a16="http://schemas.microsoft.com/office/drawing/2014/main" id="{4AB64C6D-9FED-9F34-CCFC-76EC5263BC4C}"/>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6088" b="-3"/>
          <a:stretch/>
        </p:blipFill>
        <p:spPr>
          <a:xfrm>
            <a:off x="198741" y="2410448"/>
            <a:ext cx="5803323" cy="3890357"/>
          </a:xfrm>
          <a:prstGeom prst="rect">
            <a:avLst/>
          </a:prstGeom>
        </p:spPr>
      </p:pic>
      <p:pic>
        <p:nvPicPr>
          <p:cNvPr id="9" name="Picture 8" descr="A picture containing diagram&#10;&#10;Description automatically generated">
            <a:extLst>
              <a:ext uri="{FF2B5EF4-FFF2-40B4-BE49-F238E27FC236}">
                <a16:creationId xmlns:a16="http://schemas.microsoft.com/office/drawing/2014/main" id="{47D09F64-5825-2DE4-0779-C6FBA8E182B1}"/>
              </a:ext>
            </a:extLst>
          </p:cNvPr>
          <p:cNvPicPr>
            <a:picLocks noChangeAspect="1"/>
          </p:cNvPicPr>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t="3544" r="-2" b="-2"/>
          <a:stretch/>
        </p:blipFill>
        <p:spPr>
          <a:xfrm>
            <a:off x="6189934" y="2410448"/>
            <a:ext cx="5803323" cy="3890357"/>
          </a:xfrm>
          <a:prstGeom prst="rect">
            <a:avLst/>
          </a:prstGeom>
        </p:spPr>
      </p:pic>
      <p:sp>
        <p:nvSpPr>
          <p:cNvPr id="6" name="TextBox 5">
            <a:extLst>
              <a:ext uri="{FF2B5EF4-FFF2-40B4-BE49-F238E27FC236}">
                <a16:creationId xmlns:a16="http://schemas.microsoft.com/office/drawing/2014/main" id="{CBC8226F-86ED-CF1F-A192-32747753CD22}"/>
              </a:ext>
            </a:extLst>
          </p:cNvPr>
          <p:cNvSpPr txBox="1"/>
          <p:nvPr/>
        </p:nvSpPr>
        <p:spPr>
          <a:xfrm>
            <a:off x="3542736" y="6100750"/>
            <a:ext cx="245932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laslecturasdemrdavidmore.blogspot.com.es/2015/06/los-libros-favoritos-de-100-famosos.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10" name="TextBox 9">
            <a:extLst>
              <a:ext uri="{FF2B5EF4-FFF2-40B4-BE49-F238E27FC236}">
                <a16:creationId xmlns:a16="http://schemas.microsoft.com/office/drawing/2014/main" id="{F4BBD031-BD38-E539-51B9-73C987B504F3}"/>
              </a:ext>
            </a:extLst>
          </p:cNvPr>
          <p:cNvSpPr txBox="1"/>
          <p:nvPr/>
        </p:nvSpPr>
        <p:spPr>
          <a:xfrm>
            <a:off x="9533930" y="6100750"/>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s://www.wikigallery.org/wiki/painting_226454/Stuart-G.-Davis/The-Song-of-the-Siren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603600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5DF55-E19D-E365-8038-6A6F54D8D101}"/>
              </a:ext>
            </a:extLst>
          </p:cNvPr>
          <p:cNvSpPr>
            <a:spLocks noGrp="1"/>
          </p:cNvSpPr>
          <p:nvPr>
            <p:ph type="title"/>
          </p:nvPr>
        </p:nvSpPr>
        <p:spPr>
          <a:xfrm>
            <a:off x="4654295" y="4522156"/>
            <a:ext cx="5609222" cy="1363215"/>
          </a:xfrm>
        </p:spPr>
        <p:txBody>
          <a:bodyPr vert="horz" lIns="91440" tIns="45720" rIns="91440" bIns="45720" rtlCol="0" anchor="t">
            <a:normAutofit/>
          </a:bodyPr>
          <a:lstStyle/>
          <a:p>
            <a:r>
              <a:rPr lang="en-US" sz="4800" kern="1200" dirty="0">
                <a:solidFill>
                  <a:schemeClr val="tx1"/>
                </a:solidFill>
                <a:latin typeface="+mj-lt"/>
                <a:ea typeface="+mj-ea"/>
                <a:cs typeface="+mj-cs"/>
                <a:hlinkClick r:id="rId2"/>
              </a:rPr>
              <a:t>“A Myth of Devotion”</a:t>
            </a:r>
            <a:endParaRPr lang="en-US" sz="4800" kern="1200" dirty="0">
              <a:solidFill>
                <a:schemeClr val="tx1"/>
              </a:solidFill>
              <a:latin typeface="+mj-lt"/>
              <a:ea typeface="+mj-ea"/>
              <a:cs typeface="+mj-cs"/>
            </a:endParaRPr>
          </a:p>
        </p:txBody>
      </p:sp>
      <p:sp>
        <p:nvSpPr>
          <p:cNvPr id="1031" name="Freeform: Shape 1030">
            <a:extLst>
              <a:ext uri="{FF2B5EF4-FFF2-40B4-BE49-F238E27FC236}">
                <a16:creationId xmlns:a16="http://schemas.microsoft.com/office/drawing/2014/main" id="{83FA766D-3260-4E0A-9E7F-A2C93DFF1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46518"/>
            <a:ext cx="4100079" cy="6194580"/>
          </a:xfrm>
          <a:custGeom>
            <a:avLst/>
            <a:gdLst>
              <a:gd name="connsiteX0" fmla="*/ 1002789 w 4100079"/>
              <a:gd name="connsiteY0" fmla="*/ 0 h 6194580"/>
              <a:gd name="connsiteX1" fmla="*/ 4100079 w 4100079"/>
              <a:gd name="connsiteY1" fmla="*/ 3097290 h 6194580"/>
              <a:gd name="connsiteX2" fmla="*/ 1002789 w 4100079"/>
              <a:gd name="connsiteY2" fmla="*/ 6194580 h 6194580"/>
              <a:gd name="connsiteX3" fmla="*/ 81750 w 4100079"/>
              <a:gd name="connsiteY3" fmla="*/ 6055332 h 6194580"/>
              <a:gd name="connsiteX4" fmla="*/ 0 w 4100079"/>
              <a:gd name="connsiteY4" fmla="*/ 6025411 h 6194580"/>
              <a:gd name="connsiteX5" fmla="*/ 0 w 4100079"/>
              <a:gd name="connsiteY5" fmla="*/ 169169 h 6194580"/>
              <a:gd name="connsiteX6" fmla="*/ 81750 w 4100079"/>
              <a:gd name="connsiteY6" fmla="*/ 139248 h 6194580"/>
              <a:gd name="connsiteX7" fmla="*/ 1002789 w 4100079"/>
              <a:gd name="connsiteY7" fmla="*/ 0 h 6194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0079" h="6194580">
                <a:moveTo>
                  <a:pt x="1002789" y="0"/>
                </a:moveTo>
                <a:cubicBezTo>
                  <a:pt x="2713375" y="0"/>
                  <a:pt x="4100079" y="1386704"/>
                  <a:pt x="4100079" y="3097290"/>
                </a:cubicBezTo>
                <a:cubicBezTo>
                  <a:pt x="4100079" y="4807876"/>
                  <a:pt x="2713375" y="6194580"/>
                  <a:pt x="1002789" y="6194580"/>
                </a:cubicBezTo>
                <a:cubicBezTo>
                  <a:pt x="682054" y="6194580"/>
                  <a:pt x="372706" y="6145829"/>
                  <a:pt x="81750" y="6055332"/>
                </a:cubicBezTo>
                <a:lnTo>
                  <a:pt x="0" y="6025411"/>
                </a:lnTo>
                <a:lnTo>
                  <a:pt x="0" y="169169"/>
                </a:lnTo>
                <a:lnTo>
                  <a:pt x="81750" y="139248"/>
                </a:lnTo>
                <a:cubicBezTo>
                  <a:pt x="372706" y="48751"/>
                  <a:pt x="682054" y="0"/>
                  <a:pt x="100278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Hades, the god of the underworld, wanted the beautiful Persephone as his wife. This marble sculpture by Bernini from the 1620s shows Hades carrying Persephone off to his kingdom.">
            <a:extLst>
              <a:ext uri="{FF2B5EF4-FFF2-40B4-BE49-F238E27FC236}">
                <a16:creationId xmlns:a16="http://schemas.microsoft.com/office/drawing/2014/main" id="{26139992-5D96-865C-E9A6-8973B0B122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86" r="2561" b="-2"/>
          <a:stretch/>
        </p:blipFill>
        <p:spPr bwMode="auto">
          <a:xfrm>
            <a:off x="20" y="413156"/>
            <a:ext cx="3933420" cy="5861304"/>
          </a:xfrm>
          <a:custGeom>
            <a:avLst/>
            <a:gdLst/>
            <a:ahLst/>
            <a:cxnLst/>
            <a:rect l="l" t="t" r="r" b="b"/>
            <a:pathLst>
              <a:path w="3933440" h="5861304">
                <a:moveTo>
                  <a:pt x="1002788" y="0"/>
                </a:moveTo>
                <a:cubicBezTo>
                  <a:pt x="2621342" y="0"/>
                  <a:pt x="3933440" y="1312098"/>
                  <a:pt x="3933440" y="2930652"/>
                </a:cubicBezTo>
                <a:cubicBezTo>
                  <a:pt x="3933440" y="4549206"/>
                  <a:pt x="2621342" y="5861304"/>
                  <a:pt x="1002788" y="5861304"/>
                </a:cubicBezTo>
                <a:cubicBezTo>
                  <a:pt x="699309" y="5861304"/>
                  <a:pt x="406604" y="5815176"/>
                  <a:pt x="131302" y="5729548"/>
                </a:cubicBezTo>
                <a:lnTo>
                  <a:pt x="0" y="5681491"/>
                </a:lnTo>
                <a:lnTo>
                  <a:pt x="0" y="179814"/>
                </a:lnTo>
                <a:lnTo>
                  <a:pt x="131302" y="131756"/>
                </a:lnTo>
                <a:cubicBezTo>
                  <a:pt x="406604" y="46129"/>
                  <a:pt x="699309" y="0"/>
                  <a:pt x="1002788" y="0"/>
                </a:cubicBezTo>
                <a:close/>
              </a:path>
            </a:pathLst>
          </a:custGeom>
          <a:noFill/>
          <a:extLst>
            <a:ext uri="{909E8E84-426E-40DD-AFC4-6F175D3DCCD1}">
              <a14:hiddenFill xmlns:a14="http://schemas.microsoft.com/office/drawing/2010/main">
                <a:solidFill>
                  <a:srgbClr val="FFFFFF"/>
                </a:solidFill>
              </a14:hiddenFill>
            </a:ext>
          </a:extLst>
        </p:spPr>
      </p:pic>
      <p:sp>
        <p:nvSpPr>
          <p:cNvPr id="1033" name="Freeform: Shape 1032">
            <a:extLst>
              <a:ext uri="{FF2B5EF4-FFF2-40B4-BE49-F238E27FC236}">
                <a16:creationId xmlns:a16="http://schemas.microsoft.com/office/drawing/2014/main" id="{CB435A06-5FFD-4CF8-BE06-3796EC420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3543" y="0"/>
            <a:ext cx="3566160" cy="3159748"/>
          </a:xfrm>
          <a:custGeom>
            <a:avLst/>
            <a:gdLst>
              <a:gd name="connsiteX0" fmla="*/ 649888 w 3566160"/>
              <a:gd name="connsiteY0" fmla="*/ 0 h 3159748"/>
              <a:gd name="connsiteX1" fmla="*/ 2916273 w 3566160"/>
              <a:gd name="connsiteY1" fmla="*/ 0 h 3159748"/>
              <a:gd name="connsiteX2" fmla="*/ 2917285 w 3566160"/>
              <a:gd name="connsiteY2" fmla="*/ 757 h 3159748"/>
              <a:gd name="connsiteX3" fmla="*/ 3566160 w 3566160"/>
              <a:gd name="connsiteY3" fmla="*/ 1376668 h 3159748"/>
              <a:gd name="connsiteX4" fmla="*/ 1783080 w 3566160"/>
              <a:gd name="connsiteY4" fmla="*/ 3159748 h 3159748"/>
              <a:gd name="connsiteX5" fmla="*/ 0 w 3566160"/>
              <a:gd name="connsiteY5" fmla="*/ 1376668 h 3159748"/>
              <a:gd name="connsiteX6" fmla="*/ 648876 w 3566160"/>
              <a:gd name="connsiteY6" fmla="*/ 757 h 315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6160" h="3159748">
                <a:moveTo>
                  <a:pt x="649888" y="0"/>
                </a:moveTo>
                <a:lnTo>
                  <a:pt x="2916273" y="0"/>
                </a:lnTo>
                <a:lnTo>
                  <a:pt x="2917285" y="757"/>
                </a:lnTo>
                <a:cubicBezTo>
                  <a:pt x="3313569" y="327800"/>
                  <a:pt x="3566160" y="822736"/>
                  <a:pt x="3566160" y="1376668"/>
                </a:cubicBezTo>
                <a:cubicBezTo>
                  <a:pt x="3566160" y="2361436"/>
                  <a:pt x="2767848" y="3159748"/>
                  <a:pt x="1783080" y="3159748"/>
                </a:cubicBezTo>
                <a:cubicBezTo>
                  <a:pt x="798312" y="3159748"/>
                  <a:pt x="0" y="2361436"/>
                  <a:pt x="0" y="1376668"/>
                </a:cubicBezTo>
                <a:cubicBezTo>
                  <a:pt x="0" y="822736"/>
                  <a:pt x="252591" y="327800"/>
                  <a:pt x="648876" y="7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picture containing wall, person, indoor&#10;&#10;Description automatically generated">
            <a:extLst>
              <a:ext uri="{FF2B5EF4-FFF2-40B4-BE49-F238E27FC236}">
                <a16:creationId xmlns:a16="http://schemas.microsoft.com/office/drawing/2014/main" id="{A45417DA-E488-24B4-CE0B-C507C45B1138}"/>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9414" r="3350" b="-3"/>
          <a:stretch/>
        </p:blipFill>
        <p:spPr>
          <a:xfrm>
            <a:off x="4518135" y="10"/>
            <a:ext cx="3236976" cy="2995146"/>
          </a:xfrm>
          <a:custGeom>
            <a:avLst/>
            <a:gdLst/>
            <a:ahLst/>
            <a:cxnLst/>
            <a:rect l="l" t="t" r="r" b="b"/>
            <a:pathLst>
              <a:path w="3236976" h="2995156">
                <a:moveTo>
                  <a:pt x="770517" y="0"/>
                </a:moveTo>
                <a:lnTo>
                  <a:pt x="2466460" y="0"/>
                </a:lnTo>
                <a:lnTo>
                  <a:pt x="2523400" y="34592"/>
                </a:lnTo>
                <a:cubicBezTo>
                  <a:pt x="2953921" y="325446"/>
                  <a:pt x="3236976" y="818002"/>
                  <a:pt x="3236976" y="1376668"/>
                </a:cubicBezTo>
                <a:cubicBezTo>
                  <a:pt x="3236976" y="2270534"/>
                  <a:pt x="2512354" y="2995156"/>
                  <a:pt x="1618488" y="2995156"/>
                </a:cubicBezTo>
                <a:cubicBezTo>
                  <a:pt x="724622" y="2995156"/>
                  <a:pt x="0" y="2270534"/>
                  <a:pt x="0" y="1376668"/>
                </a:cubicBezTo>
                <a:cubicBezTo>
                  <a:pt x="0" y="818002"/>
                  <a:pt x="283056" y="325446"/>
                  <a:pt x="713576" y="34592"/>
                </a:cubicBezTo>
                <a:close/>
              </a:path>
            </a:pathLst>
          </a:custGeom>
        </p:spPr>
      </p:pic>
      <p:sp>
        <p:nvSpPr>
          <p:cNvPr id="1035" name="Freeform: Shape 1034">
            <a:extLst>
              <a:ext uri="{FF2B5EF4-FFF2-40B4-BE49-F238E27FC236}">
                <a16:creationId xmlns:a16="http://schemas.microsoft.com/office/drawing/2014/main" id="{5E10DA6E-C3FF-4539-BF84-4775BB7EC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4396" y="2042"/>
            <a:ext cx="3387604" cy="4183848"/>
          </a:xfrm>
          <a:custGeom>
            <a:avLst/>
            <a:gdLst>
              <a:gd name="connsiteX0" fmla="*/ 420128 w 3387604"/>
              <a:gd name="connsiteY0" fmla="*/ 0 h 4183848"/>
              <a:gd name="connsiteX1" fmla="*/ 3387604 w 3387604"/>
              <a:gd name="connsiteY1" fmla="*/ 0 h 4183848"/>
              <a:gd name="connsiteX2" fmla="*/ 3387604 w 3387604"/>
              <a:gd name="connsiteY2" fmla="*/ 4101530 h 4183848"/>
              <a:gd name="connsiteX3" fmla="*/ 3283372 w 3387604"/>
              <a:gd name="connsiteY3" fmla="*/ 4128330 h 4183848"/>
              <a:gd name="connsiteX4" fmla="*/ 2732648 w 3387604"/>
              <a:gd name="connsiteY4" fmla="*/ 4183848 h 4183848"/>
              <a:gd name="connsiteX5" fmla="*/ 0 w 3387604"/>
              <a:gd name="connsiteY5" fmla="*/ 1451200 h 4183848"/>
              <a:gd name="connsiteX6" fmla="*/ 329816 w 3387604"/>
              <a:gd name="connsiteY6" fmla="*/ 148658 h 418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604" h="4183848">
                <a:moveTo>
                  <a:pt x="420128" y="0"/>
                </a:moveTo>
                <a:lnTo>
                  <a:pt x="3387604" y="0"/>
                </a:lnTo>
                <a:lnTo>
                  <a:pt x="3387604" y="4101530"/>
                </a:lnTo>
                <a:lnTo>
                  <a:pt x="3283372" y="4128330"/>
                </a:lnTo>
                <a:cubicBezTo>
                  <a:pt x="3105483" y="4164732"/>
                  <a:pt x="2921298" y="4183848"/>
                  <a:pt x="2732648" y="4183848"/>
                </a:cubicBezTo>
                <a:cubicBezTo>
                  <a:pt x="1223448" y="4183848"/>
                  <a:pt x="0" y="2960400"/>
                  <a:pt x="0" y="1451200"/>
                </a:cubicBezTo>
                <a:cubicBezTo>
                  <a:pt x="0" y="979575"/>
                  <a:pt x="119477" y="535856"/>
                  <a:pt x="329816" y="14865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Two people standing next to each other and smiling&#10;&#10;Description automatically generated with medium confidence">
            <a:extLst>
              <a:ext uri="{FF2B5EF4-FFF2-40B4-BE49-F238E27FC236}">
                <a16:creationId xmlns:a16="http://schemas.microsoft.com/office/drawing/2014/main" id="{972EECB2-CCA1-270F-B98A-D5E0F15957D3}"/>
              </a:ext>
            </a:extLst>
          </p:cNvPr>
          <p:cNvPicPr>
            <a:picLocks noGrp="1" noChangeAspect="1"/>
          </p:cNvPicPr>
          <p:nvPr>
            <p:ph idx="1"/>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l="19066" r="32817" b="1"/>
          <a:stretch/>
        </p:blipFill>
        <p:spPr>
          <a:xfrm>
            <a:off x="8967592" y="2042"/>
            <a:ext cx="3224421" cy="4020664"/>
          </a:xfrm>
          <a:custGeom>
            <a:avLst/>
            <a:gdLst/>
            <a:ahLst/>
            <a:cxnLst/>
            <a:rect l="l" t="t" r="r" b="b"/>
            <a:pathLst>
              <a:path w="3224421" h="4020664">
                <a:moveTo>
                  <a:pt x="449733" y="0"/>
                </a:moveTo>
                <a:lnTo>
                  <a:pt x="3224421" y="0"/>
                </a:lnTo>
                <a:lnTo>
                  <a:pt x="3224421" y="3933205"/>
                </a:lnTo>
                <a:lnTo>
                  <a:pt x="3087301" y="3968462"/>
                </a:lnTo>
                <a:cubicBezTo>
                  <a:pt x="2920035" y="4002689"/>
                  <a:pt x="2746849" y="4020664"/>
                  <a:pt x="2569464" y="4020664"/>
                </a:cubicBezTo>
                <a:cubicBezTo>
                  <a:pt x="1150388" y="4020664"/>
                  <a:pt x="0" y="2870276"/>
                  <a:pt x="0" y="1451200"/>
                </a:cubicBezTo>
                <a:cubicBezTo>
                  <a:pt x="0" y="919047"/>
                  <a:pt x="161773" y="424677"/>
                  <a:pt x="438824" y="14588"/>
                </a:cubicBezTo>
                <a:close/>
              </a:path>
            </a:pathLst>
          </a:custGeom>
        </p:spPr>
      </p:pic>
      <p:sp>
        <p:nvSpPr>
          <p:cNvPr id="6" name="TextBox 5">
            <a:extLst>
              <a:ext uri="{FF2B5EF4-FFF2-40B4-BE49-F238E27FC236}">
                <a16:creationId xmlns:a16="http://schemas.microsoft.com/office/drawing/2014/main" id="{80BA8B3B-05B4-2CBD-6CAF-6F5961A52CF1}"/>
              </a:ext>
            </a:extLst>
          </p:cNvPr>
          <p:cNvSpPr txBox="1"/>
          <p:nvPr/>
        </p:nvSpPr>
        <p:spPr>
          <a:xfrm>
            <a:off x="9872134" y="6870700"/>
            <a:ext cx="231986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7" tooltip="https://donnafleischer.wordpress.com/2020/10/09/poetry-outcry-ordeal-wonderlouise-glucklouise-gluck-colm-toibin-on-a-brave-and-truthful-nobel-winner-nobel-prize-in-literature-the-guardian/">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
        <p:nvSpPr>
          <p:cNvPr id="9" name="TextBox 8">
            <a:extLst>
              <a:ext uri="{FF2B5EF4-FFF2-40B4-BE49-F238E27FC236}">
                <a16:creationId xmlns:a16="http://schemas.microsoft.com/office/drawing/2014/main" id="{643F35A1-C576-F976-E8F2-4B118DC73801}"/>
              </a:ext>
            </a:extLst>
          </p:cNvPr>
          <p:cNvSpPr txBox="1"/>
          <p:nvPr/>
        </p:nvSpPr>
        <p:spPr>
          <a:xfrm>
            <a:off x="7400107" y="6870700"/>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s://lilliputreview.blogspot.com/2013/07/louise-gluck-gratitude.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9"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7795290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1140F0-9379-7712-1B60-0F91A322AD6A}"/>
              </a:ext>
            </a:extLst>
          </p:cNvPr>
          <p:cNvSpPr>
            <a:spLocks noGrp="1"/>
          </p:cNvSpPr>
          <p:nvPr>
            <p:ph type="title"/>
          </p:nvPr>
        </p:nvSpPr>
        <p:spPr>
          <a:xfrm>
            <a:off x="1001684" y="170412"/>
            <a:ext cx="10178934" cy="1328730"/>
          </a:xfrm>
        </p:spPr>
        <p:txBody>
          <a:bodyPr vert="horz" lIns="91440" tIns="45720" rIns="91440" bIns="45720" rtlCol="0" anchor="b">
            <a:normAutofit/>
          </a:bodyPr>
          <a:lstStyle/>
          <a:p>
            <a:pPr algn="ctr"/>
            <a:r>
              <a:rPr lang="en-US" sz="5200" kern="1200" dirty="0">
                <a:solidFill>
                  <a:schemeClr val="tx1"/>
                </a:solidFill>
                <a:latin typeface="+mj-lt"/>
                <a:ea typeface="+mj-ea"/>
                <a:cs typeface="+mj-cs"/>
                <a:hlinkClick r:id="rId2"/>
              </a:rPr>
              <a:t>“Landscape with the Fall of Icarus” </a:t>
            </a:r>
            <a:endParaRPr lang="en-US" sz="5200" kern="1200" dirty="0">
              <a:solidFill>
                <a:schemeClr val="tx1"/>
              </a:solidFill>
              <a:latin typeface="+mj-lt"/>
              <a:ea typeface="+mj-ea"/>
              <a:cs typeface="+mj-cs"/>
            </a:endParaRPr>
          </a:p>
        </p:txBody>
      </p:sp>
      <p:pic>
        <p:nvPicPr>
          <p:cNvPr id="8" name="Picture 7" descr="A picture containing person, person, suit, wearing&#10;&#10;Description automatically generated">
            <a:extLst>
              <a:ext uri="{FF2B5EF4-FFF2-40B4-BE49-F238E27FC236}">
                <a16:creationId xmlns:a16="http://schemas.microsoft.com/office/drawing/2014/main" id="{CCF66796-03D8-0787-9E4B-8AC1FB987C5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13532" r="2" b="20818"/>
          <a:stretch/>
        </p:blipFill>
        <p:spPr>
          <a:xfrm>
            <a:off x="198741" y="2410448"/>
            <a:ext cx="5803323" cy="3890357"/>
          </a:xfrm>
          <a:prstGeom prst="rect">
            <a:avLst/>
          </a:prstGeom>
        </p:spPr>
      </p:pic>
      <p:pic>
        <p:nvPicPr>
          <p:cNvPr id="5" name="Content Placeholder 4" descr="A picture containing text, outdoor, nature&#10;&#10;Description automatically generated">
            <a:extLst>
              <a:ext uri="{FF2B5EF4-FFF2-40B4-BE49-F238E27FC236}">
                <a16:creationId xmlns:a16="http://schemas.microsoft.com/office/drawing/2014/main" id="{E813BD3A-8DFE-ED2C-3DAD-84D7F5DFB677}"/>
              </a:ext>
            </a:extLst>
          </p:cNvPr>
          <p:cNvPicPr>
            <a:picLocks noGrp="1" noChangeAspect="1"/>
          </p:cNvPicPr>
          <p:nvPr>
            <p:ph idx="1"/>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10124" r="3" b="3"/>
          <a:stretch/>
        </p:blipFill>
        <p:spPr>
          <a:xfrm>
            <a:off x="6189934" y="2410448"/>
            <a:ext cx="5803323" cy="3890357"/>
          </a:xfrm>
          <a:prstGeom prst="rect">
            <a:avLst/>
          </a:prstGeom>
        </p:spPr>
      </p:pic>
      <p:sp>
        <p:nvSpPr>
          <p:cNvPr id="6" name="TextBox 5">
            <a:extLst>
              <a:ext uri="{FF2B5EF4-FFF2-40B4-BE49-F238E27FC236}">
                <a16:creationId xmlns:a16="http://schemas.microsoft.com/office/drawing/2014/main" id="{59812F7B-6D92-0AE5-AC15-DB8F54F331AA}"/>
              </a:ext>
            </a:extLst>
          </p:cNvPr>
          <p:cNvSpPr txBox="1"/>
          <p:nvPr/>
        </p:nvSpPr>
        <p:spPr>
          <a:xfrm>
            <a:off x="9553166" y="6100750"/>
            <a:ext cx="244009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s://www.flickr.com/photos/mazanto/2676513743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
        <p:nvSpPr>
          <p:cNvPr id="9" name="TextBox 8">
            <a:extLst>
              <a:ext uri="{FF2B5EF4-FFF2-40B4-BE49-F238E27FC236}">
                <a16:creationId xmlns:a16="http://schemas.microsoft.com/office/drawing/2014/main" id="{D187BB2E-4574-682B-C50A-293B8D91A2C5}"/>
              </a:ext>
            </a:extLst>
          </p:cNvPr>
          <p:cNvSpPr txBox="1"/>
          <p:nvPr/>
        </p:nvSpPr>
        <p:spPr>
          <a:xfrm>
            <a:off x="3675786" y="6100750"/>
            <a:ext cx="232627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oasiswritinglink.blogspot.com/2009/01/love-is-all-around-me.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143094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dirty="0"/>
              <a:t>Poems as</a:t>
            </a:r>
            <a:r>
              <a:rPr lang="en-US" kern="1200" dirty="0">
                <a:latin typeface="+mj-lt"/>
                <a:ea typeface="+mj-ea"/>
                <a:cs typeface="+mj-cs"/>
              </a:rPr>
              <a:t> Models for </a:t>
            </a:r>
            <a:r>
              <a:rPr lang="en-US" b="1" kern="1200" dirty="0">
                <a:latin typeface="+mj-lt"/>
                <a:ea typeface="+mj-ea"/>
                <a:cs typeface="+mj-cs"/>
              </a:rPr>
              <a:t>Revision</a:t>
            </a: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172989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9ECDAD-0E31-F845-07A3-C4E195584082}"/>
              </a:ext>
            </a:extLst>
          </p:cNvPr>
          <p:cNvSpPr>
            <a:spLocks noGrp="1"/>
          </p:cNvSpPr>
          <p:nvPr>
            <p:ph type="title"/>
          </p:nvPr>
        </p:nvSpPr>
        <p:spPr>
          <a:xfrm>
            <a:off x="686834" y="1153572"/>
            <a:ext cx="3200400" cy="4461163"/>
          </a:xfrm>
        </p:spPr>
        <p:txBody>
          <a:bodyPr>
            <a:normAutofit/>
          </a:bodyPr>
          <a:lstStyle/>
          <a:p>
            <a:pPr algn="l" rtl="0" fontAlgn="base"/>
            <a:r>
              <a:rPr lang="en-US" sz="4400" b="1" i="0" dirty="0">
                <a:solidFill>
                  <a:srgbClr val="3B3E3D"/>
                </a:solidFill>
                <a:effectLst/>
                <a:latin typeface="Calibri" panose="020F0502020204030204" pitchFamily="34" charset="0"/>
              </a:rPr>
              <a:t>Experiment with line lengths &amp; line breaks</a:t>
            </a:r>
            <a:r>
              <a:rPr lang="en-US" sz="4400" b="0" i="0" dirty="0">
                <a:solidFill>
                  <a:srgbClr val="3B3E3D"/>
                </a:solidFill>
                <a:effectLst/>
                <a:latin typeface="Calibri" panose="020F0502020204030204" pitchFamily="34" charset="0"/>
              </a:rPr>
              <a:t> </a:t>
            </a:r>
            <a:endParaRPr lang="en-US" sz="4000" b="0" i="0" dirty="0">
              <a:solidFill>
                <a:srgbClr val="2F5496"/>
              </a:solidFill>
              <a:effectLst/>
              <a:latin typeface="Segoe UI" panose="020B0502040204020203"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20F4EC-9A84-1F6F-A373-9D6351895199}"/>
              </a:ext>
            </a:extLst>
          </p:cNvPr>
          <p:cNvSpPr>
            <a:spLocks noGrp="1"/>
          </p:cNvSpPr>
          <p:nvPr>
            <p:ph idx="1"/>
          </p:nvPr>
        </p:nvSpPr>
        <p:spPr>
          <a:xfrm>
            <a:off x="4447308" y="591344"/>
            <a:ext cx="6906491" cy="5585619"/>
          </a:xfrm>
        </p:spPr>
        <p:txBody>
          <a:bodyPr vert="horz" lIns="91440" tIns="45720" rIns="91440" bIns="45720" rtlCol="0" anchor="ctr">
            <a:normAutofit/>
          </a:bodyPr>
          <a:lstStyle/>
          <a:p>
            <a:pPr algn="l" rtl="0" fontAlgn="base"/>
            <a:r>
              <a:rPr lang="en-US" sz="2000" b="0" i="0" dirty="0">
                <a:solidFill>
                  <a:srgbClr val="3B3E3D"/>
                </a:solidFill>
                <a:effectLst/>
                <a:latin typeface="Calibri" panose="020F0502020204030204" pitchFamily="34" charset="0"/>
              </a:rPr>
              <a:t>One of the easiest ways to revise your poem is to explore different ways it can be broken down on the page. </a:t>
            </a:r>
            <a:endParaRPr lang="en-US" sz="1800" b="0" i="0" dirty="0">
              <a:solidFill>
                <a:srgbClr val="000000"/>
              </a:solidFill>
              <a:effectLst/>
              <a:latin typeface="Segoe UI" panose="020B0502040204020203" pitchFamily="34" charset="0"/>
            </a:endParaRPr>
          </a:p>
          <a:p>
            <a:pPr algn="l" rtl="0" fontAlgn="base"/>
            <a:r>
              <a:rPr lang="en-US" sz="2000" b="0" i="0" dirty="0">
                <a:solidFill>
                  <a:srgbClr val="3B3E3D"/>
                </a:solidFill>
                <a:effectLst/>
                <a:latin typeface="Calibri" panose="020F0502020204030204" pitchFamily="34" charset="0"/>
              </a:rPr>
              <a:t>Each choice — long lines or short, organized stanza(s) or free-form, lots of enjambment or end-stopped lines — has an effect.  </a:t>
            </a:r>
            <a:endParaRPr lang="en-US" sz="1800" b="0" i="0" dirty="0">
              <a:solidFill>
                <a:srgbClr val="000000"/>
              </a:solidFill>
              <a:effectLst/>
              <a:latin typeface="Segoe UI" panose="020B0502040204020203" pitchFamily="34" charset="0"/>
            </a:endParaRPr>
          </a:p>
          <a:p>
            <a:pPr algn="l" rtl="0" fontAlgn="base"/>
            <a:r>
              <a:rPr lang="en-US" sz="2000" b="1" i="1" dirty="0">
                <a:solidFill>
                  <a:srgbClr val="3B3E3D"/>
                </a:solidFill>
                <a:effectLst/>
                <a:latin typeface="Calibri" panose="020F0502020204030204" pitchFamily="34" charset="0"/>
              </a:rPr>
              <a:t>Exercise #1:</a:t>
            </a:r>
            <a:r>
              <a:rPr lang="en-US" sz="2000" b="0" i="1" dirty="0">
                <a:solidFill>
                  <a:srgbClr val="3B3E3D"/>
                </a:solidFill>
                <a:effectLst/>
                <a:latin typeface="Calibri" panose="020F0502020204030204" pitchFamily="34" charset="0"/>
              </a:rPr>
              <a:t> Think about what effect enjambment and end-stopped lines are creating in the poem. It might help to list your end-stopped rhymes to see which images or ideas are being emphasized, and where you’re creating urgency, suspense, or tension through enjambment. Are your line breaks serving a purpose?</a:t>
            </a:r>
            <a:r>
              <a:rPr lang="en-US" sz="2000" b="0" i="0" dirty="0">
                <a:solidFill>
                  <a:srgbClr val="3B3E3D"/>
                </a:solidFill>
                <a:effectLst/>
                <a:latin typeface="Calibri" panose="020F0502020204030204" pitchFamily="34" charset="0"/>
              </a:rPr>
              <a:t> </a:t>
            </a:r>
            <a:endParaRPr lang="en-US" sz="1800" b="0" i="0" dirty="0">
              <a:solidFill>
                <a:srgbClr val="000000"/>
              </a:solidFill>
              <a:effectLst/>
              <a:latin typeface="Segoe UI" panose="020B0502040204020203" pitchFamily="34" charset="0"/>
            </a:endParaRPr>
          </a:p>
          <a:p>
            <a:pPr marL="0" indent="0" algn="l" rtl="0" fontAlgn="base">
              <a:buNone/>
            </a:pPr>
            <a:endParaRPr lang="en-US" sz="1800" b="0" i="0" dirty="0">
              <a:solidFill>
                <a:srgbClr val="000000"/>
              </a:solidFill>
              <a:effectLst/>
              <a:latin typeface="Segoe UI" panose="020B0502040204020203" pitchFamily="34" charset="0"/>
            </a:endParaRPr>
          </a:p>
          <a:p>
            <a:pPr algn="l" rtl="0" fontAlgn="base"/>
            <a:r>
              <a:rPr lang="en-US" sz="2000" b="1" i="1" dirty="0">
                <a:solidFill>
                  <a:srgbClr val="3B3E3D"/>
                </a:solidFill>
                <a:effectLst/>
                <a:latin typeface="Calibri" panose="020F0502020204030204" pitchFamily="34" charset="0"/>
              </a:rPr>
              <a:t>Exercise #2: </a:t>
            </a:r>
            <a:r>
              <a:rPr lang="en-US" sz="2000" b="0" i="1" dirty="0">
                <a:solidFill>
                  <a:srgbClr val="3B3E3D"/>
                </a:solidFill>
                <a:effectLst/>
                <a:latin typeface="Calibri" panose="020F0502020204030204" pitchFamily="34" charset="0"/>
              </a:rPr>
              <a:t>Turn the poem into a prose poem, deleting all line breaks. Then, break it down in three new ways. Experiment with spacing that you normally don’t use. Even if you don’t ultimately prefer it, or even like it, it’ll help you to see your words from a new perspective.</a:t>
            </a:r>
            <a:r>
              <a:rPr lang="en-US" sz="2000" b="0" i="0" dirty="0">
                <a:solidFill>
                  <a:srgbClr val="3B3E3D"/>
                </a:solidFill>
                <a:effectLst/>
                <a:latin typeface="Calibri" panose="020F0502020204030204" pitchFamily="34" charset="0"/>
              </a:rPr>
              <a:t> </a:t>
            </a:r>
            <a:endParaRPr lang="en-US" sz="18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14826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62407B-139B-F9C6-B53B-3032EF5A361A}"/>
              </a:ext>
            </a:extLst>
          </p:cNvPr>
          <p:cNvSpPr>
            <a:spLocks noGrp="1"/>
          </p:cNvSpPr>
          <p:nvPr>
            <p:ph type="title"/>
          </p:nvPr>
        </p:nvSpPr>
        <p:spPr>
          <a:xfrm>
            <a:off x="456688" y="450617"/>
            <a:ext cx="8735438" cy="1325563"/>
          </a:xfrm>
        </p:spPr>
        <p:txBody>
          <a:bodyPr>
            <a:normAutofit/>
          </a:bodyPr>
          <a:lstStyle/>
          <a:p>
            <a:r>
              <a:rPr lang="en-US" dirty="0"/>
              <a:t>Some Guidelines for Peer Feedback</a:t>
            </a: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A1409CF-E242-A5C1-5CBE-6D262E2A7F69}"/>
              </a:ext>
            </a:extLst>
          </p:cNvPr>
          <p:cNvSpPr>
            <a:spLocks noGrp="1"/>
          </p:cNvSpPr>
          <p:nvPr>
            <p:ph idx="1"/>
          </p:nvPr>
        </p:nvSpPr>
        <p:spPr>
          <a:xfrm>
            <a:off x="456688" y="1955567"/>
            <a:ext cx="5458838" cy="4192520"/>
          </a:xfrm>
        </p:spPr>
        <p:txBody>
          <a:bodyPr>
            <a:normAutofit/>
          </a:bodyPr>
          <a:lstStyle/>
          <a:p>
            <a:r>
              <a:rPr lang="en-US" sz="2200" dirty="0"/>
              <a:t>Balance the time. Establish a time limit per author based on the group size and time remaining. </a:t>
            </a:r>
          </a:p>
          <a:p>
            <a:r>
              <a:rPr lang="en-US" sz="2200" dirty="0"/>
              <a:t>The author begins by quickly establishing necessary context and the type/level of feedback desired.</a:t>
            </a:r>
          </a:p>
          <a:p>
            <a:r>
              <a:rPr lang="en-US" sz="2200" dirty="0"/>
              <a:t>The author reads their poem aloud to the group as the other group members listen and annotate/mark their copy of the poem.</a:t>
            </a:r>
          </a:p>
          <a:p>
            <a:r>
              <a:rPr lang="en-US" sz="2200" dirty="0"/>
              <a:t>After the author finishes reading, the group members give comments that align with the type/level of feedback the author desired:</a:t>
            </a:r>
          </a:p>
          <a:p>
            <a:pPr marL="0" indent="0">
              <a:buNone/>
            </a:pPr>
            <a:endParaRPr lang="en-US" sz="2200" dirty="0"/>
          </a:p>
        </p:txBody>
      </p:sp>
      <p:graphicFrame>
        <p:nvGraphicFramePr>
          <p:cNvPr id="4" name="Table 4">
            <a:extLst>
              <a:ext uri="{FF2B5EF4-FFF2-40B4-BE49-F238E27FC236}">
                <a16:creationId xmlns:a16="http://schemas.microsoft.com/office/drawing/2014/main" id="{F48E24BF-8778-7AEF-D7B6-C8CF3C99E06A}"/>
              </a:ext>
            </a:extLst>
          </p:cNvPr>
          <p:cNvGraphicFramePr>
            <a:graphicFrameLocks noGrp="1"/>
          </p:cNvGraphicFramePr>
          <p:nvPr>
            <p:extLst>
              <p:ext uri="{D42A27DB-BD31-4B8C-83A1-F6EECF244321}">
                <p14:modId xmlns:p14="http://schemas.microsoft.com/office/powerpoint/2010/main" val="342878718"/>
              </p:ext>
            </p:extLst>
          </p:nvPr>
        </p:nvGraphicFramePr>
        <p:xfrm>
          <a:off x="6145390" y="1771686"/>
          <a:ext cx="4777382" cy="4211715"/>
        </p:xfrm>
        <a:graphic>
          <a:graphicData uri="http://schemas.openxmlformats.org/drawingml/2006/table">
            <a:tbl>
              <a:tblPr firstRow="1" bandRow="1">
                <a:tableStyleId>{0E3FDE45-AF77-4B5C-9715-49D594BDF05E}</a:tableStyleId>
              </a:tblPr>
              <a:tblGrid>
                <a:gridCol w="2289123">
                  <a:extLst>
                    <a:ext uri="{9D8B030D-6E8A-4147-A177-3AD203B41FA5}">
                      <a16:colId xmlns:a16="http://schemas.microsoft.com/office/drawing/2014/main" val="2543201059"/>
                    </a:ext>
                  </a:extLst>
                </a:gridCol>
                <a:gridCol w="2488259">
                  <a:extLst>
                    <a:ext uri="{9D8B030D-6E8A-4147-A177-3AD203B41FA5}">
                      <a16:colId xmlns:a16="http://schemas.microsoft.com/office/drawing/2014/main" val="2416062427"/>
                    </a:ext>
                  </a:extLst>
                </a:gridCol>
              </a:tblGrid>
              <a:tr h="842343">
                <a:tc gridSpan="2">
                  <a:txBody>
                    <a:bodyPr/>
                    <a:lstStyle/>
                    <a:p>
                      <a:pPr algn="ctr"/>
                      <a:r>
                        <a:rPr lang="en-US" sz="2400" b="0" dirty="0"/>
                        <a:t>Possible Comments (not exhaustive)</a:t>
                      </a:r>
                    </a:p>
                  </a:txBody>
                  <a:tcPr marL="89611" marR="89611" marT="44805" marB="44805" anchor="ctr"/>
                </a:tc>
                <a:tc hMerge="1">
                  <a:txBody>
                    <a:bodyPr/>
                    <a:lstStyle/>
                    <a:p>
                      <a:r>
                        <a:rPr lang="en-US" sz="2400" b="0" dirty="0"/>
                        <a:t>Possible Comments (not exhaustive)</a:t>
                      </a:r>
                    </a:p>
                  </a:txBody>
                  <a:tcPr marL="89611" marR="89611" marT="44805" marB="44805"/>
                </a:tc>
                <a:extLst>
                  <a:ext uri="{0D108BD9-81ED-4DB2-BD59-A6C34878D82A}">
                    <a16:rowId xmlns:a16="http://schemas.microsoft.com/office/drawing/2014/main" val="1445019625"/>
                  </a:ext>
                </a:extLst>
              </a:tr>
              <a:tr h="842343">
                <a:tc>
                  <a:txBody>
                    <a:bodyPr/>
                    <a:lstStyle/>
                    <a:p>
                      <a:r>
                        <a:rPr lang="en-US" sz="2400" dirty="0"/>
                        <a:t>Questions that came to mind</a:t>
                      </a:r>
                    </a:p>
                  </a:txBody>
                  <a:tcPr marL="89611" marR="89611" marT="44805" marB="44805"/>
                </a:tc>
                <a:tc>
                  <a:txBody>
                    <a:bodyPr/>
                    <a:lstStyle/>
                    <a:p>
                      <a:r>
                        <a:rPr lang="en-US" sz="2400" dirty="0"/>
                        <a:t>Effective word choices</a:t>
                      </a:r>
                    </a:p>
                  </a:txBody>
                  <a:tcPr marL="89611" marR="89611" marT="44805" marB="44805"/>
                </a:tc>
                <a:extLst>
                  <a:ext uri="{0D108BD9-81ED-4DB2-BD59-A6C34878D82A}">
                    <a16:rowId xmlns:a16="http://schemas.microsoft.com/office/drawing/2014/main" val="2393602296"/>
                  </a:ext>
                </a:extLst>
              </a:tr>
              <a:tr h="842343">
                <a:tc>
                  <a:txBody>
                    <a:bodyPr/>
                    <a:lstStyle/>
                    <a:p>
                      <a:r>
                        <a:rPr lang="en-US" sz="2400" dirty="0"/>
                        <a:t>What you liked</a:t>
                      </a:r>
                    </a:p>
                  </a:txBody>
                  <a:tcPr marL="89611" marR="89611" marT="44805" marB="44805"/>
                </a:tc>
                <a:tc>
                  <a:txBody>
                    <a:bodyPr/>
                    <a:lstStyle/>
                    <a:p>
                      <a:r>
                        <a:rPr lang="en-US" sz="2400" dirty="0"/>
                        <a:t>Use of figurative language</a:t>
                      </a:r>
                    </a:p>
                  </a:txBody>
                  <a:tcPr marL="89611" marR="89611" marT="44805" marB="44805"/>
                </a:tc>
                <a:extLst>
                  <a:ext uri="{0D108BD9-81ED-4DB2-BD59-A6C34878D82A}">
                    <a16:rowId xmlns:a16="http://schemas.microsoft.com/office/drawing/2014/main" val="1557537287"/>
                  </a:ext>
                </a:extLst>
              </a:tr>
              <a:tr h="842343">
                <a:tc>
                  <a:txBody>
                    <a:bodyPr/>
                    <a:lstStyle/>
                    <a:p>
                      <a:r>
                        <a:rPr lang="en-US" sz="2400" dirty="0"/>
                        <a:t>Images that stood out</a:t>
                      </a:r>
                    </a:p>
                  </a:txBody>
                  <a:tcPr marL="89611" marR="89611" marT="44805" marB="44805"/>
                </a:tc>
                <a:tc>
                  <a:txBody>
                    <a:bodyPr/>
                    <a:lstStyle/>
                    <a:p>
                      <a:r>
                        <a:rPr lang="en-US" sz="2400" dirty="0"/>
                        <a:t>Connections you make</a:t>
                      </a:r>
                    </a:p>
                  </a:txBody>
                  <a:tcPr marL="89611" marR="89611" marT="44805" marB="44805"/>
                </a:tc>
                <a:extLst>
                  <a:ext uri="{0D108BD9-81ED-4DB2-BD59-A6C34878D82A}">
                    <a16:rowId xmlns:a16="http://schemas.microsoft.com/office/drawing/2014/main" val="181811077"/>
                  </a:ext>
                </a:extLst>
              </a:tr>
              <a:tr h="842343">
                <a:tc>
                  <a:txBody>
                    <a:bodyPr/>
                    <a:lstStyle/>
                    <a:p>
                      <a:r>
                        <a:rPr lang="en-US" sz="2400" dirty="0"/>
                        <a:t>Structural choices</a:t>
                      </a:r>
                    </a:p>
                  </a:txBody>
                  <a:tcPr marL="89611" marR="89611" marT="44805" marB="44805"/>
                </a:tc>
                <a:tc>
                  <a:txBody>
                    <a:bodyPr/>
                    <a:lstStyle/>
                    <a:p>
                      <a:r>
                        <a:rPr lang="en-US" sz="2400" dirty="0"/>
                        <a:t>Response to author questions</a:t>
                      </a:r>
                    </a:p>
                  </a:txBody>
                  <a:tcPr marL="89611" marR="89611" marT="44805" marB="44805"/>
                </a:tc>
                <a:extLst>
                  <a:ext uri="{0D108BD9-81ED-4DB2-BD59-A6C34878D82A}">
                    <a16:rowId xmlns:a16="http://schemas.microsoft.com/office/drawing/2014/main" val="4070796403"/>
                  </a:ext>
                </a:extLst>
              </a:tr>
            </a:tbl>
          </a:graphicData>
        </a:graphic>
      </p:graphicFrame>
    </p:spTree>
    <p:extLst>
      <p:ext uri="{BB962C8B-B14F-4D97-AF65-F5344CB8AC3E}">
        <p14:creationId xmlns:p14="http://schemas.microsoft.com/office/powerpoint/2010/main" val="38376333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443</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UI</vt:lpstr>
      <vt:lpstr>office theme</vt:lpstr>
      <vt:lpstr>Poetry Club - November </vt:lpstr>
      <vt:lpstr>Poems as Models for Inspiration</vt:lpstr>
      <vt:lpstr>Poetry based on mythology</vt:lpstr>
      <vt:lpstr>“Siren Song”</vt:lpstr>
      <vt:lpstr>“A Myth of Devotion”</vt:lpstr>
      <vt:lpstr>“Landscape with the Fall of Icarus” </vt:lpstr>
      <vt:lpstr>Poems as Models for Revision</vt:lpstr>
      <vt:lpstr>Experiment with line lengths &amp; line breaks </vt:lpstr>
      <vt:lpstr>Some Guidelines for Peer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 L. Coffman</cp:lastModifiedBy>
  <cp:revision>136</cp:revision>
  <dcterms:created xsi:type="dcterms:W3CDTF">2022-10-20T20:56:39Z</dcterms:created>
  <dcterms:modified xsi:type="dcterms:W3CDTF">2022-11-04T02:01:24Z</dcterms:modified>
</cp:coreProperties>
</file>