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D20BB0-76D5-6102-1C74-54C668762955}" v="6" dt="2022-03-27T21:31:37.4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78" y="20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0106-28F0-4C6D-BD9A-600D67E5EECF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98EA4B6-3F7E-49F8-87EE-FB8525455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0106-28F0-4C6D-BD9A-600D67E5EECF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A4B6-3F7E-49F8-87EE-FB8525455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0106-28F0-4C6D-BD9A-600D67E5EECF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A4B6-3F7E-49F8-87EE-FB8525455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0106-28F0-4C6D-BD9A-600D67E5EECF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98EA4B6-3F7E-49F8-87EE-FB8525455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0106-28F0-4C6D-BD9A-600D67E5EECF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A4B6-3F7E-49F8-87EE-FB8525455EB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0106-28F0-4C6D-BD9A-600D67E5EECF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A4B6-3F7E-49F8-87EE-FB8525455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0106-28F0-4C6D-BD9A-600D67E5EECF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98EA4B6-3F7E-49F8-87EE-FB8525455EB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0106-28F0-4C6D-BD9A-600D67E5EECF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A4B6-3F7E-49F8-87EE-FB8525455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0106-28F0-4C6D-BD9A-600D67E5EECF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A4B6-3F7E-49F8-87EE-FB8525455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0106-28F0-4C6D-BD9A-600D67E5EECF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A4B6-3F7E-49F8-87EE-FB8525455E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0106-28F0-4C6D-BD9A-600D67E5EECF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EA4B6-3F7E-49F8-87EE-FB8525455EB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EBB0106-28F0-4C6D-BD9A-600D67E5EECF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98EA4B6-3F7E-49F8-87EE-FB8525455EB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Medieval Ballads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Poetry of the People</a:t>
            </a:r>
          </a:p>
        </p:txBody>
      </p:sp>
    </p:spTree>
    <p:extLst>
      <p:ext uri="{BB962C8B-B14F-4D97-AF65-F5344CB8AC3E}">
        <p14:creationId xmlns:p14="http://schemas.microsoft.com/office/powerpoint/2010/main" val="3062953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Conventional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Understood by listeners to have meaning beyond their literal ones</a:t>
            </a:r>
          </a:p>
          <a:p>
            <a:r>
              <a:rPr lang="en-US" dirty="0"/>
              <a:t>“Make my bed soon.” = “I’m about to die.”</a:t>
            </a:r>
          </a:p>
        </p:txBody>
      </p:sp>
    </p:spTree>
    <p:extLst>
      <p:ext uri="{BB962C8B-B14F-4D97-AF65-F5344CB8AC3E}">
        <p14:creationId xmlns:p14="http://schemas.microsoft.com/office/powerpoint/2010/main" val="168285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an original ballad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pPr marL="0" indent="0">
              <a:buNone/>
            </a:pPr>
            <a:r>
              <a:rPr lang="en-US" dirty="0"/>
              <a:t>REQUIRED:</a:t>
            </a:r>
          </a:p>
          <a:p>
            <a:r>
              <a:rPr lang="en-US" dirty="0"/>
              <a:t>Four-line stanzas</a:t>
            </a:r>
          </a:p>
          <a:p>
            <a:r>
              <a:rPr lang="en-US" dirty="0"/>
              <a:t>Strong, simple beat</a:t>
            </a:r>
          </a:p>
          <a:p>
            <a:r>
              <a:rPr lang="en-US" dirty="0"/>
              <a:t>Tragic subject matter</a:t>
            </a:r>
          </a:p>
          <a:p>
            <a:r>
              <a:rPr lang="en-US" dirty="0"/>
              <a:t>Narrative (brief story)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at least THREE:</a:t>
            </a:r>
          </a:p>
          <a:p>
            <a:r>
              <a:rPr lang="en-US" dirty="0"/>
              <a:t>Supernatural events</a:t>
            </a:r>
          </a:p>
          <a:p>
            <a:r>
              <a:rPr lang="en-US" dirty="0"/>
              <a:t>Refrain</a:t>
            </a:r>
          </a:p>
          <a:p>
            <a:r>
              <a:rPr lang="en-US" dirty="0"/>
              <a:t>Question/answer format</a:t>
            </a:r>
          </a:p>
          <a:p>
            <a:r>
              <a:rPr lang="en-US" dirty="0"/>
              <a:t>Conventional phrases</a:t>
            </a:r>
          </a:p>
          <a:p>
            <a:r>
              <a:rPr lang="en-US" dirty="0"/>
              <a:t>Incremental repetition</a:t>
            </a:r>
          </a:p>
        </p:txBody>
      </p:sp>
    </p:spTree>
    <p:extLst>
      <p:ext uri="{BB962C8B-B14F-4D97-AF65-F5344CB8AC3E}">
        <p14:creationId xmlns:p14="http://schemas.microsoft.com/office/powerpoint/2010/main" val="1979232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Ballad</a:t>
            </a:r>
            <a:r>
              <a:rPr lang="en-US" dirty="0"/>
              <a:t> – derived from old French word meaning “dancing song”</a:t>
            </a:r>
          </a:p>
          <a:p>
            <a:r>
              <a:rPr lang="en-US" dirty="0"/>
              <a:t>Originally composed in 15</a:t>
            </a:r>
            <a:r>
              <a:rPr lang="en-US" baseline="30000" dirty="0"/>
              <a:t>th</a:t>
            </a:r>
            <a:r>
              <a:rPr lang="en-US" dirty="0"/>
              <a:t> century</a:t>
            </a:r>
          </a:p>
          <a:p>
            <a:r>
              <a:rPr lang="en-US" dirty="0"/>
              <a:t>Oral art passed from singer to singer</a:t>
            </a:r>
          </a:p>
          <a:p>
            <a:pPr lvl="1"/>
            <a:r>
              <a:rPr lang="en-US" dirty="0"/>
              <a:t>Minstrels – court singers</a:t>
            </a:r>
          </a:p>
          <a:p>
            <a:pPr lvl="1"/>
            <a:r>
              <a:rPr lang="en-US" dirty="0"/>
              <a:t>Troubadours – traveling singers</a:t>
            </a:r>
          </a:p>
          <a:p>
            <a:r>
              <a:rPr lang="en-US" dirty="0"/>
              <a:t>Not written down until about 300 years later</a:t>
            </a:r>
          </a:p>
        </p:txBody>
      </p:sp>
    </p:spTree>
    <p:extLst>
      <p:ext uri="{BB962C8B-B14F-4D97-AF65-F5344CB8AC3E}">
        <p14:creationId xmlns:p14="http://schemas.microsoft.com/office/powerpoint/2010/main" val="3304226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Subject Matter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Domestic tragedy</a:t>
            </a:r>
          </a:p>
          <a:p>
            <a:r>
              <a:rPr lang="en-US" dirty="0"/>
              <a:t>False love </a:t>
            </a:r>
          </a:p>
          <a:p>
            <a:r>
              <a:rPr lang="en-US" dirty="0"/>
              <a:t>True love</a:t>
            </a:r>
          </a:p>
          <a:p>
            <a:r>
              <a:rPr lang="en-US" dirty="0"/>
              <a:t>The absurdity of husband wife relationships</a:t>
            </a:r>
          </a:p>
          <a:p>
            <a:r>
              <a:rPr lang="en-US" dirty="0"/>
              <a:t>Supernatural events</a:t>
            </a:r>
          </a:p>
          <a:p>
            <a:r>
              <a:rPr lang="en-US" dirty="0"/>
              <a:t>Sensational, sordid, or tragic subject matter</a:t>
            </a:r>
          </a:p>
        </p:txBody>
      </p:sp>
    </p:spTree>
    <p:extLst>
      <p:ext uri="{BB962C8B-B14F-4D97-AF65-F5344CB8AC3E}">
        <p14:creationId xmlns:p14="http://schemas.microsoft.com/office/powerpoint/2010/main" val="1616881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beat</a:t>
            </a:r>
          </a:p>
          <a:p>
            <a:r>
              <a:rPr lang="en-US" dirty="0"/>
              <a:t>Refrain</a:t>
            </a:r>
          </a:p>
          <a:p>
            <a:r>
              <a:rPr lang="en-US" dirty="0"/>
              <a:t>Repetition</a:t>
            </a:r>
          </a:p>
          <a:p>
            <a:r>
              <a:rPr lang="en-US" dirty="0"/>
              <a:t>Omission of details</a:t>
            </a:r>
          </a:p>
          <a:p>
            <a:r>
              <a:rPr lang="en-US" dirty="0"/>
              <a:t>Question and answer format</a:t>
            </a:r>
          </a:p>
          <a:p>
            <a:r>
              <a:rPr lang="en-US" dirty="0"/>
              <a:t>Conventional phrases</a:t>
            </a:r>
          </a:p>
        </p:txBody>
      </p:sp>
    </p:spTree>
    <p:extLst>
      <p:ext uri="{BB962C8B-B14F-4D97-AF65-F5344CB8AC3E}">
        <p14:creationId xmlns:p14="http://schemas.microsoft.com/office/powerpoint/2010/main" val="924216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Beat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Strong beat though not necessarily strictly structured</a:t>
            </a:r>
          </a:p>
          <a:p>
            <a:pPr lvl="1"/>
            <a:r>
              <a:rPr lang="en-US" dirty="0"/>
              <a:t>O </a:t>
            </a:r>
            <a:r>
              <a:rPr lang="en-US" dirty="0">
                <a:solidFill>
                  <a:srgbClr val="FF0000"/>
                </a:solidFill>
              </a:rPr>
              <a:t>where</a:t>
            </a:r>
            <a:r>
              <a:rPr lang="en-US" dirty="0"/>
              <a:t> have you </a:t>
            </a:r>
            <a:r>
              <a:rPr lang="en-US" dirty="0">
                <a:solidFill>
                  <a:srgbClr val="FF0000"/>
                </a:solidFill>
              </a:rPr>
              <a:t>been</a:t>
            </a:r>
            <a:r>
              <a:rPr lang="en-US" dirty="0"/>
              <a:t>, Lord </a:t>
            </a:r>
            <a:r>
              <a:rPr lang="en-US" dirty="0">
                <a:solidFill>
                  <a:srgbClr val="FF0000"/>
                </a:solidFill>
              </a:rPr>
              <a:t>Ran</a:t>
            </a:r>
            <a:r>
              <a:rPr lang="en-US" dirty="0"/>
              <a:t>dall, my </a:t>
            </a:r>
            <a:r>
              <a:rPr lang="en-US" dirty="0">
                <a:solidFill>
                  <a:srgbClr val="FF0000"/>
                </a:solidFill>
              </a:rPr>
              <a:t>son</a:t>
            </a:r>
            <a:r>
              <a:rPr lang="en-US" dirty="0"/>
              <a:t>?</a:t>
            </a:r>
          </a:p>
          <a:p>
            <a:pPr marL="914400" lvl="1" indent="-457200"/>
            <a:r>
              <a:rPr lang="en-US" dirty="0"/>
              <a:t>My </a:t>
            </a:r>
            <a:r>
              <a:rPr lang="en-US" dirty="0">
                <a:solidFill>
                  <a:srgbClr val="FF0000"/>
                </a:solidFill>
              </a:rPr>
              <a:t>hand</a:t>
            </a:r>
            <a:r>
              <a:rPr lang="en-US" dirty="0"/>
              <a:t> is </a:t>
            </a:r>
            <a:r>
              <a:rPr lang="en-US" dirty="0">
                <a:solidFill>
                  <a:srgbClr val="FF0000"/>
                </a:solidFill>
              </a:rPr>
              <a:t>in</a:t>
            </a:r>
            <a:r>
              <a:rPr lang="en-US" dirty="0"/>
              <a:t> my </a:t>
            </a:r>
            <a:r>
              <a:rPr lang="en-US" dirty="0" err="1">
                <a:solidFill>
                  <a:srgbClr val="FF0000"/>
                </a:solidFill>
              </a:rPr>
              <a:t>hus</a:t>
            </a:r>
            <a:r>
              <a:rPr lang="en-US" dirty="0" err="1"/>
              <a:t>syfs</a:t>
            </a:r>
            <a:r>
              <a:rPr lang="en-US" dirty="0" err="1">
                <a:solidFill>
                  <a:srgbClr val="FF0000"/>
                </a:solidFill>
              </a:rPr>
              <a:t>kap</a:t>
            </a:r>
            <a:r>
              <a:rPr lang="en-US" dirty="0"/>
              <a:t> / Good</a:t>
            </a:r>
            <a:r>
              <a:rPr lang="en-US" dirty="0">
                <a:solidFill>
                  <a:srgbClr val="FF0000"/>
                </a:solidFill>
              </a:rPr>
              <a:t>man</a:t>
            </a:r>
            <a:r>
              <a:rPr lang="en-US" dirty="0"/>
              <a:t>, as </a:t>
            </a:r>
            <a:r>
              <a:rPr lang="en-US" dirty="0">
                <a:solidFill>
                  <a:srgbClr val="FF0000"/>
                </a:solidFill>
              </a:rPr>
              <a:t>you</a:t>
            </a:r>
            <a:r>
              <a:rPr lang="en-US" dirty="0"/>
              <a:t> may </a:t>
            </a:r>
            <a:r>
              <a:rPr lang="en-US" dirty="0">
                <a:solidFill>
                  <a:srgbClr val="FF0000"/>
                </a:solidFill>
              </a:rPr>
              <a:t>see</a:t>
            </a:r>
            <a:endParaRPr lang="en-US" dirty="0"/>
          </a:p>
          <a:p>
            <a:pPr marL="514350" indent="-457200"/>
            <a:r>
              <a:rPr lang="en-US" dirty="0"/>
              <a:t>Later, when “literary ballads” were written the rhyme scheme &amp; meter were more regimented – (</a:t>
            </a:r>
            <a:r>
              <a:rPr lang="en-US" dirty="0" err="1"/>
              <a:t>abcb</a:t>
            </a:r>
            <a:r>
              <a:rPr lang="en-US" dirty="0"/>
              <a:t>); alternating iambic tetrameter and </a:t>
            </a:r>
            <a:r>
              <a:rPr lang="en-US" dirty="0" err="1"/>
              <a:t>trimeter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851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Refrain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anchor="t">
            <a:normAutofit/>
          </a:bodyPr>
          <a:lstStyle/>
          <a:p>
            <a:r>
              <a:rPr lang="en-US" dirty="0"/>
              <a:t>Word, phrase line, or group of lines repeated at regular intervals</a:t>
            </a:r>
          </a:p>
          <a:p>
            <a:pPr lvl="0"/>
            <a:r>
              <a:rPr lang="en-US" dirty="0"/>
              <a:t>Contributed to the song’s rhythm</a:t>
            </a:r>
          </a:p>
          <a:p>
            <a:pPr lvl="0"/>
            <a:r>
              <a:rPr lang="en-US" dirty="0"/>
              <a:t>Reinforced theme</a:t>
            </a:r>
          </a:p>
          <a:p>
            <a:pPr lvl="0"/>
            <a:r>
              <a:rPr lang="en-US" dirty="0"/>
              <a:t>Allowed singer time to think of next verse</a:t>
            </a:r>
          </a:p>
          <a:p>
            <a:pPr lvl="1"/>
            <a:r>
              <a:rPr lang="en-US" dirty="0"/>
              <a:t>Ex: “For I’m weary with hunting and fain would lie down.” –Lord Randall (last line of every stanza)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18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Incremental Repetition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Phrase or sentence repeated with new element added each time until the climax is reached</a:t>
            </a:r>
          </a:p>
          <a:p>
            <a:r>
              <a:rPr lang="en-US" dirty="0"/>
              <a:t>Suspense</a:t>
            </a:r>
          </a:p>
          <a:p>
            <a:pPr lvl="1"/>
            <a:r>
              <a:rPr lang="en-US" dirty="0"/>
              <a:t>Various versions of the line “get up and bar the door” – Who will bar the door? What will happen?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21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Omission of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Adds mystery and suspense</a:t>
            </a:r>
          </a:p>
          <a:p>
            <a:pPr marL="400050" lvl="1" indent="0">
              <a:buNone/>
            </a:pPr>
            <a:r>
              <a:rPr lang="en-US" dirty="0"/>
              <a:t>“Lord Randall”</a:t>
            </a:r>
          </a:p>
          <a:p>
            <a:pPr lvl="1"/>
            <a:r>
              <a:rPr lang="en-US" dirty="0"/>
              <a:t>Did Lord Randall’s love kill him?</a:t>
            </a:r>
          </a:p>
          <a:p>
            <a:pPr lvl="1"/>
            <a:r>
              <a:rPr lang="en-US" dirty="0"/>
              <a:t>If so, why?</a:t>
            </a:r>
          </a:p>
          <a:p>
            <a:pPr marL="400050" lvl="1" indent="0">
              <a:buNone/>
            </a:pPr>
            <a:r>
              <a:rPr lang="en-US" dirty="0"/>
              <a:t>“Edward, Edward”</a:t>
            </a:r>
          </a:p>
          <a:p>
            <a:pPr lvl="1"/>
            <a:r>
              <a:rPr lang="en-US" dirty="0"/>
              <a:t>What did Edward’s mother do to lead him astray?</a:t>
            </a:r>
          </a:p>
          <a:p>
            <a:pPr lvl="1"/>
            <a:r>
              <a:rPr lang="en-US" dirty="0"/>
              <a:t>What did Edward’s father do that was so bad?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446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and Answer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Facts of the story are gleaned little by little from the answers to the questions posed</a:t>
            </a:r>
          </a:p>
          <a:p>
            <a:r>
              <a:rPr lang="en-US" dirty="0"/>
              <a:t>Suspense</a:t>
            </a:r>
          </a:p>
          <a:p>
            <a:pPr marL="0" indent="0">
              <a:buNone/>
            </a:pPr>
            <a:r>
              <a:rPr lang="en-US" dirty="0"/>
              <a:t>“Edward, Edward”</a:t>
            </a:r>
          </a:p>
          <a:p>
            <a:pPr marL="0" indent="0">
              <a:buNone/>
            </a:pPr>
            <a:r>
              <a:rPr lang="en-US" sz="2400" dirty="0"/>
              <a:t>Why is your sword bloody? What punishment will you bear? What will you leave to  your children? What will you leave to your mother?	</a:t>
            </a:r>
          </a:p>
          <a:p>
            <a:pPr marL="0" indent="0">
              <a:buNone/>
            </a:pPr>
            <a:r>
              <a:rPr lang="en-US" dirty="0"/>
              <a:t>“Lord Randall”</a:t>
            </a:r>
          </a:p>
          <a:p>
            <a:pPr marL="0" indent="0">
              <a:buNone/>
            </a:pPr>
            <a:r>
              <a:rPr lang="en-US" sz="2400" dirty="0"/>
              <a:t>Where have you been? Where did you eat? What did you eat? Where are your dogs?</a:t>
            </a:r>
          </a:p>
        </p:txBody>
      </p:sp>
    </p:spTree>
    <p:extLst>
      <p:ext uri="{BB962C8B-B14F-4D97-AF65-F5344CB8AC3E}">
        <p14:creationId xmlns:p14="http://schemas.microsoft.com/office/powerpoint/2010/main" val="3022657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</TotalTime>
  <Words>434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Medieval Ballads</vt:lpstr>
      <vt:lpstr>Background</vt:lpstr>
      <vt:lpstr>Common Subject Matter</vt:lpstr>
      <vt:lpstr>Style Characteristics</vt:lpstr>
      <vt:lpstr>Strong Beat</vt:lpstr>
      <vt:lpstr>Refrain</vt:lpstr>
      <vt:lpstr>Incremental Repetition</vt:lpstr>
      <vt:lpstr>Omission of Details</vt:lpstr>
      <vt:lpstr>Question and Answer Format</vt:lpstr>
      <vt:lpstr>Conventional Phrases</vt:lpstr>
      <vt:lpstr>Write an original ballad</vt:lpstr>
    </vt:vector>
  </TitlesOfParts>
  <Company>Jackson-Madison County School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Medieval Ballads</dc:title>
  <dc:creator>Molly L. Coffman</dc:creator>
  <cp:lastModifiedBy>Molly Coffman</cp:lastModifiedBy>
  <cp:revision>12</cp:revision>
  <dcterms:created xsi:type="dcterms:W3CDTF">2012-08-30T14:32:02Z</dcterms:created>
  <dcterms:modified xsi:type="dcterms:W3CDTF">2022-03-28T01:18:53Z</dcterms:modified>
</cp:coreProperties>
</file>