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60" r:id="rId5"/>
  </p:sldMasterIdLst>
  <p:notesMasterIdLst>
    <p:notesMasterId r:id="rId34"/>
  </p:notesMasterIdLst>
  <p:sldIdLst>
    <p:sldId id="256" r:id="rId6"/>
    <p:sldId id="265" r:id="rId7"/>
    <p:sldId id="263" r:id="rId8"/>
    <p:sldId id="267" r:id="rId9"/>
    <p:sldId id="259" r:id="rId10"/>
    <p:sldId id="258" r:id="rId11"/>
    <p:sldId id="262" r:id="rId12"/>
    <p:sldId id="261" r:id="rId13"/>
    <p:sldId id="269" r:id="rId14"/>
    <p:sldId id="272" r:id="rId15"/>
    <p:sldId id="273" r:id="rId16"/>
    <p:sldId id="270" r:id="rId17"/>
    <p:sldId id="257" r:id="rId18"/>
    <p:sldId id="271" r:id="rId19"/>
    <p:sldId id="266" r:id="rId20"/>
    <p:sldId id="264" r:id="rId21"/>
    <p:sldId id="260" r:id="rId22"/>
    <p:sldId id="278" r:id="rId23"/>
    <p:sldId id="279" r:id="rId24"/>
    <p:sldId id="280" r:id="rId25"/>
    <p:sldId id="282" r:id="rId26"/>
    <p:sldId id="275" r:id="rId27"/>
    <p:sldId id="276" r:id="rId28"/>
    <p:sldId id="277" r:id="rId29"/>
    <p:sldId id="283" r:id="rId30"/>
    <p:sldId id="281" r:id="rId31"/>
    <p:sldId id="285"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85CCD-D95C-C0AB-1B35-B94BB0EF288C}" v="4" dt="2022-03-07T05:32:41.775"/>
    <p1510:client id="{461E2FB2-83FB-47A5-BE99-58DBD3929575}" vWet="4" dt="2022-03-07T05:07:03.292"/>
    <p1510:client id="{599C656A-6B57-99A8-1E5E-689119124C5B}" v="31" dt="2022-03-07T05:09:32.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L. Coffman" userId="S::mlcoffman@jmcss.org::2ed183d1-ceb8-4be9-a4ba-1a0778a92ba5" providerId="AD" clId="Web-{599C656A-6B57-99A8-1E5E-689119124C5B}"/>
    <pc:docChg chg="addSld modSld sldOrd addMainMaster modMainMaster">
      <pc:chgData name="Molly L. Coffman" userId="S::mlcoffman@jmcss.org::2ed183d1-ceb8-4be9-a4ba-1a0778a92ba5" providerId="AD" clId="Web-{599C656A-6B57-99A8-1E5E-689119124C5B}" dt="2022-03-07T05:09:32.522" v="27"/>
      <pc:docMkLst>
        <pc:docMk/>
      </pc:docMkLst>
      <pc:sldChg chg="ord">
        <pc:chgData name="Molly L. Coffman" userId="S::mlcoffman@jmcss.org::2ed183d1-ceb8-4be9-a4ba-1a0778a92ba5" providerId="AD" clId="Web-{599C656A-6B57-99A8-1E5E-689119124C5B}" dt="2022-03-07T05:08:56.584" v="18"/>
        <pc:sldMkLst>
          <pc:docMk/>
          <pc:sldMk cId="1807160839" sldId="281"/>
        </pc:sldMkLst>
      </pc:sldChg>
      <pc:sldChg chg="delSp modSp add">
        <pc:chgData name="Molly L. Coffman" userId="S::mlcoffman@jmcss.org::2ed183d1-ceb8-4be9-a4ba-1a0778a92ba5" providerId="AD" clId="Web-{599C656A-6B57-99A8-1E5E-689119124C5B}" dt="2022-03-07T05:07:16.847" v="8"/>
        <pc:sldMkLst>
          <pc:docMk/>
          <pc:sldMk cId="213344511" sldId="283"/>
        </pc:sldMkLst>
        <pc:spChg chg="mod">
          <ac:chgData name="Molly L. Coffman" userId="S::mlcoffman@jmcss.org::2ed183d1-ceb8-4be9-a4ba-1a0778a92ba5" providerId="AD" clId="Web-{599C656A-6B57-99A8-1E5E-689119124C5B}" dt="2022-03-07T05:07:11.675" v="7" actId="20577"/>
          <ac:spMkLst>
            <pc:docMk/>
            <pc:sldMk cId="213344511" sldId="283"/>
            <ac:spMk id="2" creationId="{00000000-0000-0000-0000-000000000000}"/>
          </ac:spMkLst>
        </pc:spChg>
        <pc:spChg chg="del">
          <ac:chgData name="Molly L. Coffman" userId="S::mlcoffman@jmcss.org::2ed183d1-ceb8-4be9-a4ba-1a0778a92ba5" providerId="AD" clId="Web-{599C656A-6B57-99A8-1E5E-689119124C5B}" dt="2022-03-07T05:07:16.847" v="8"/>
          <ac:spMkLst>
            <pc:docMk/>
            <pc:sldMk cId="213344511" sldId="283"/>
            <ac:spMk id="13" creationId="{99FF1E33-F179-D543-8384-285BD3A7FDC4}"/>
          </ac:spMkLst>
        </pc:spChg>
      </pc:sldChg>
      <pc:sldChg chg="delSp add">
        <pc:chgData name="Molly L. Coffman" userId="S::mlcoffman@jmcss.org::2ed183d1-ceb8-4be9-a4ba-1a0778a92ba5" providerId="AD" clId="Web-{599C656A-6B57-99A8-1E5E-689119124C5B}" dt="2022-03-07T05:09:32.522" v="27"/>
        <pc:sldMkLst>
          <pc:docMk/>
          <pc:sldMk cId="3532035674" sldId="284"/>
        </pc:sldMkLst>
        <pc:spChg chg="del">
          <ac:chgData name="Molly L. Coffman" userId="S::mlcoffman@jmcss.org::2ed183d1-ceb8-4be9-a4ba-1a0778a92ba5" providerId="AD" clId="Web-{599C656A-6B57-99A8-1E5E-689119124C5B}" dt="2022-03-07T05:09:32.522" v="27"/>
          <ac:spMkLst>
            <pc:docMk/>
            <pc:sldMk cId="3532035674" sldId="284"/>
            <ac:spMk id="11" creationId="{9FA7AC94-EC74-7240-8441-0632942D0982}"/>
          </ac:spMkLst>
        </pc:spChg>
      </pc:sldChg>
      <pc:sldChg chg="delSp modSp add">
        <pc:chgData name="Molly L. Coffman" userId="S::mlcoffman@jmcss.org::2ed183d1-ceb8-4be9-a4ba-1a0778a92ba5" providerId="AD" clId="Web-{599C656A-6B57-99A8-1E5E-689119124C5B}" dt="2022-03-07T05:09:26.491" v="26"/>
        <pc:sldMkLst>
          <pc:docMk/>
          <pc:sldMk cId="1172778074" sldId="285"/>
        </pc:sldMkLst>
        <pc:spChg chg="mod">
          <ac:chgData name="Molly L. Coffman" userId="S::mlcoffman@jmcss.org::2ed183d1-ceb8-4be9-a4ba-1a0778a92ba5" providerId="AD" clId="Web-{599C656A-6B57-99A8-1E5E-689119124C5B}" dt="2022-03-07T05:09:19.037" v="25" actId="20577"/>
          <ac:spMkLst>
            <pc:docMk/>
            <pc:sldMk cId="1172778074" sldId="285"/>
            <ac:spMk id="3" creationId="{2C1AB816-E819-3847-808F-62C3808F23F3}"/>
          </ac:spMkLst>
        </pc:spChg>
        <pc:spChg chg="del">
          <ac:chgData name="Molly L. Coffman" userId="S::mlcoffman@jmcss.org::2ed183d1-ceb8-4be9-a4ba-1a0778a92ba5" providerId="AD" clId="Web-{599C656A-6B57-99A8-1E5E-689119124C5B}" dt="2022-03-07T05:09:26.491" v="26"/>
          <ac:spMkLst>
            <pc:docMk/>
            <pc:sldMk cId="1172778074" sldId="285"/>
            <ac:spMk id="13" creationId="{AF582C5F-A9C2-F147-88DF-9029FCD86280}"/>
          </ac:spMkLst>
        </pc:spChg>
      </pc:sldChg>
      <pc:sldMasterChg chg="add addSldLayout">
        <pc:chgData name="Molly L. Coffman" userId="S::mlcoffman@jmcss.org::2ed183d1-ceb8-4be9-a4ba-1a0778a92ba5" providerId="AD" clId="Web-{599C656A-6B57-99A8-1E5E-689119124C5B}" dt="2022-03-07T05:07:01.347" v="0"/>
        <pc:sldMasterMkLst>
          <pc:docMk/>
          <pc:sldMasterMk cId="877907166" sldId="2147483660"/>
        </pc:sldMasterMkLst>
        <pc:sldLayoutChg chg="add">
          <pc:chgData name="Molly L. Coffman" userId="S::mlcoffman@jmcss.org::2ed183d1-ceb8-4be9-a4ba-1a0778a92ba5" providerId="AD" clId="Web-{599C656A-6B57-99A8-1E5E-689119124C5B}" dt="2022-03-07T05:07:01.347" v="0"/>
          <pc:sldLayoutMkLst>
            <pc:docMk/>
            <pc:sldMasterMk cId="877907166" sldId="2147483660"/>
            <pc:sldLayoutMk cId="0" sldId="2147483673"/>
          </pc:sldLayoutMkLst>
        </pc:sldLayoutChg>
        <pc:sldLayoutChg chg="add">
          <pc:chgData name="Molly L. Coffman" userId="S::mlcoffman@jmcss.org::2ed183d1-ceb8-4be9-a4ba-1a0778a92ba5" providerId="AD" clId="Web-{599C656A-6B57-99A8-1E5E-689119124C5B}" dt="2022-03-07T05:07:01.347" v="0"/>
          <pc:sldLayoutMkLst>
            <pc:docMk/>
            <pc:sldMasterMk cId="877907166" sldId="2147483660"/>
            <pc:sldLayoutMk cId="0" sldId="2147483674"/>
          </pc:sldLayoutMkLst>
        </pc:sldLayoutChg>
        <pc:sldLayoutChg chg="add">
          <pc:chgData name="Molly L. Coffman" userId="S::mlcoffman@jmcss.org::2ed183d1-ceb8-4be9-a4ba-1a0778a92ba5" providerId="AD" clId="Web-{599C656A-6B57-99A8-1E5E-689119124C5B}" dt="2022-03-07T05:07:01.347" v="0"/>
          <pc:sldLayoutMkLst>
            <pc:docMk/>
            <pc:sldMasterMk cId="877907166" sldId="2147483660"/>
            <pc:sldLayoutMk cId="0" sldId="2147483675"/>
          </pc:sldLayoutMkLst>
        </pc:sldLayoutChg>
        <pc:sldLayoutChg chg="add">
          <pc:chgData name="Molly L. Coffman" userId="S::mlcoffman@jmcss.org::2ed183d1-ceb8-4be9-a4ba-1a0778a92ba5" providerId="AD" clId="Web-{599C656A-6B57-99A8-1E5E-689119124C5B}" dt="2022-03-07T05:07:01.347" v="0"/>
          <pc:sldLayoutMkLst>
            <pc:docMk/>
            <pc:sldMasterMk cId="877907166" sldId="2147483660"/>
            <pc:sldLayoutMk cId="0" sldId="2147483676"/>
          </pc:sldLayoutMkLst>
        </pc:sldLayoutChg>
        <pc:sldLayoutChg chg="add">
          <pc:chgData name="Molly L. Coffman" userId="S::mlcoffman@jmcss.org::2ed183d1-ceb8-4be9-a4ba-1a0778a92ba5" providerId="AD" clId="Web-{599C656A-6B57-99A8-1E5E-689119124C5B}" dt="2022-03-07T05:07:01.347" v="0"/>
          <pc:sldLayoutMkLst>
            <pc:docMk/>
            <pc:sldMasterMk cId="877907166" sldId="2147483660"/>
            <pc:sldLayoutMk cId="0" sldId="2147483677"/>
          </pc:sldLayoutMkLst>
        </pc:sldLayoutChg>
        <pc:sldLayoutChg chg="add">
          <pc:chgData name="Molly L. Coffman" userId="S::mlcoffman@jmcss.org::2ed183d1-ceb8-4be9-a4ba-1a0778a92ba5" providerId="AD" clId="Web-{599C656A-6B57-99A8-1E5E-689119124C5B}" dt="2022-03-07T05:07:01.347" v="0"/>
          <pc:sldLayoutMkLst>
            <pc:docMk/>
            <pc:sldMasterMk cId="877907166" sldId="2147483660"/>
            <pc:sldLayoutMk cId="0" sldId="2147483678"/>
          </pc:sldLayoutMkLst>
        </pc:sldLayoutChg>
        <pc:sldLayoutChg chg="add">
          <pc:chgData name="Molly L. Coffman" userId="S::mlcoffman@jmcss.org::2ed183d1-ceb8-4be9-a4ba-1a0778a92ba5" providerId="AD" clId="Web-{599C656A-6B57-99A8-1E5E-689119124C5B}" dt="2022-03-07T05:07:01.347" v="0"/>
          <pc:sldLayoutMkLst>
            <pc:docMk/>
            <pc:sldMasterMk cId="877907166" sldId="2147483660"/>
            <pc:sldLayoutMk cId="0" sldId="2147483679"/>
          </pc:sldLayoutMkLst>
        </pc:sldLayoutChg>
        <pc:sldLayoutChg chg="add">
          <pc:chgData name="Molly L. Coffman" userId="S::mlcoffman@jmcss.org::2ed183d1-ceb8-4be9-a4ba-1a0778a92ba5" providerId="AD" clId="Web-{599C656A-6B57-99A8-1E5E-689119124C5B}" dt="2022-03-07T05:07:01.347" v="0"/>
          <pc:sldLayoutMkLst>
            <pc:docMk/>
            <pc:sldMasterMk cId="877907166" sldId="2147483660"/>
            <pc:sldLayoutMk cId="0" sldId="2147483680"/>
          </pc:sldLayoutMkLst>
        </pc:sldLayoutChg>
        <pc:sldLayoutChg chg="add">
          <pc:chgData name="Molly L. Coffman" userId="S::mlcoffman@jmcss.org::2ed183d1-ceb8-4be9-a4ba-1a0778a92ba5" providerId="AD" clId="Web-{599C656A-6B57-99A8-1E5E-689119124C5B}" dt="2022-03-07T05:07:01.347" v="0"/>
          <pc:sldLayoutMkLst>
            <pc:docMk/>
            <pc:sldMasterMk cId="877907166" sldId="2147483660"/>
            <pc:sldLayoutMk cId="0" sldId="2147483681"/>
          </pc:sldLayoutMkLst>
        </pc:sldLayoutChg>
        <pc:sldLayoutChg chg="add">
          <pc:chgData name="Molly L. Coffman" userId="S::mlcoffman@jmcss.org::2ed183d1-ceb8-4be9-a4ba-1a0778a92ba5" providerId="AD" clId="Web-{599C656A-6B57-99A8-1E5E-689119124C5B}" dt="2022-03-07T05:07:01.347" v="0"/>
          <pc:sldLayoutMkLst>
            <pc:docMk/>
            <pc:sldMasterMk cId="877907166" sldId="2147483660"/>
            <pc:sldLayoutMk cId="0" sldId="2147483682"/>
          </pc:sldLayoutMkLst>
        </pc:sldLayoutChg>
        <pc:sldLayoutChg chg="add">
          <pc:chgData name="Molly L. Coffman" userId="S::mlcoffman@jmcss.org::2ed183d1-ceb8-4be9-a4ba-1a0778a92ba5" providerId="AD" clId="Web-{599C656A-6B57-99A8-1E5E-689119124C5B}" dt="2022-03-07T05:07:01.347" v="0"/>
          <pc:sldLayoutMkLst>
            <pc:docMk/>
            <pc:sldMasterMk cId="877907166" sldId="2147483660"/>
            <pc:sldLayoutMk cId="0" sldId="2147483683"/>
          </pc:sldLayoutMkLst>
        </pc:sldLayoutChg>
      </pc:sldMasterChg>
      <pc:sldMasterChg chg="replId">
        <pc:chgData name="Molly L. Coffman" userId="S::mlcoffman@jmcss.org::2ed183d1-ceb8-4be9-a4ba-1a0778a92ba5" providerId="AD" clId="Web-{599C656A-6B57-99A8-1E5E-689119124C5B}" dt="2022-03-07T05:07:01.347" v="0"/>
        <pc:sldMasterMkLst>
          <pc:docMk/>
          <pc:sldMasterMk cId="484508610" sldId="2147483672"/>
        </pc:sldMasterMkLst>
      </pc:sldMasterChg>
    </pc:docChg>
  </pc:docChgLst>
  <pc:docChgLst>
    <pc:chgData clId="Web-{16E85CCD-D95C-C0AB-1B35-B94BB0EF288C}"/>
    <pc:docChg chg="modSld">
      <pc:chgData name="" userId="" providerId="" clId="Web-{16E85CCD-D95C-C0AB-1B35-B94BB0EF288C}" dt="2022-03-07T05:32:37.947" v="1" actId="20577"/>
      <pc:docMkLst>
        <pc:docMk/>
      </pc:docMkLst>
      <pc:sldChg chg="modSp">
        <pc:chgData name="" userId="" providerId="" clId="Web-{16E85CCD-D95C-C0AB-1B35-B94BB0EF288C}" dt="2022-03-07T05:32:37.947" v="1" actId="20577"/>
        <pc:sldMkLst>
          <pc:docMk/>
          <pc:sldMk cId="1169611439" sldId="256"/>
        </pc:sldMkLst>
        <pc:spChg chg="mod">
          <ac:chgData name="" userId="" providerId="" clId="Web-{16E85CCD-D95C-C0AB-1B35-B94BB0EF288C}" dt="2022-03-07T05:32:37.947" v="1" actId="20577"/>
          <ac:spMkLst>
            <pc:docMk/>
            <pc:sldMk cId="1169611439" sldId="256"/>
            <ac:spMk id="3" creationId="{00000000-0000-0000-0000-000000000000}"/>
          </ac:spMkLst>
        </pc:spChg>
      </pc:sldChg>
    </pc:docChg>
  </pc:docChgLst>
  <pc:docChgLst>
    <pc:chgData name="Molly L. Coffman" userId="S::mlcoffman@jmcss.org::2ed183d1-ceb8-4be9-a4ba-1a0778a92ba5" providerId="AD" clId="Web-{16E85CCD-D95C-C0AB-1B35-B94BB0EF288C}"/>
    <pc:docChg chg="modSld">
      <pc:chgData name="Molly L. Coffman" userId="S::mlcoffman@jmcss.org::2ed183d1-ceb8-4be9-a4ba-1a0778a92ba5" providerId="AD" clId="Web-{16E85CCD-D95C-C0AB-1B35-B94BB0EF288C}" dt="2022-03-07T05:32:39.744" v="0" actId="20577"/>
      <pc:docMkLst>
        <pc:docMk/>
      </pc:docMkLst>
      <pc:sldChg chg="modSp">
        <pc:chgData name="Molly L. Coffman" userId="S::mlcoffman@jmcss.org::2ed183d1-ceb8-4be9-a4ba-1a0778a92ba5" providerId="AD" clId="Web-{16E85CCD-D95C-C0AB-1B35-B94BB0EF288C}" dt="2022-03-07T05:32:39.744" v="0" actId="20577"/>
        <pc:sldMkLst>
          <pc:docMk/>
          <pc:sldMk cId="1169611439" sldId="256"/>
        </pc:sldMkLst>
        <pc:spChg chg="mod">
          <ac:chgData name="Molly L. Coffman" userId="S::mlcoffman@jmcss.org::2ed183d1-ceb8-4be9-a4ba-1a0778a92ba5" providerId="AD" clId="Web-{16E85CCD-D95C-C0AB-1B35-B94BB0EF288C}" dt="2022-03-07T05:32:39.744" v="0" actId="20577"/>
          <ac:spMkLst>
            <pc:docMk/>
            <pc:sldMk cId="1169611439" sldId="256"/>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71B12-0D0D-4B47-89B7-E357C91B9C6A}"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73BE55ED-CF66-42C4-9C36-194E43EF2288}">
      <dgm:prSet custT="1"/>
      <dgm:spPr/>
      <dgm:t>
        <a:bodyPr/>
        <a:lstStyle/>
        <a:p>
          <a:r>
            <a:rPr lang="en-US" sz="1800"/>
            <a:t>Victor’s mother dies</a:t>
          </a:r>
        </a:p>
      </dgm:t>
    </dgm:pt>
    <dgm:pt modelId="{784F4818-CBB3-4DCD-93D7-C1B038D475DF}" type="parTrans" cxnId="{EA48286F-2F68-4A4B-9C00-20E4BAD0D9D2}">
      <dgm:prSet/>
      <dgm:spPr/>
      <dgm:t>
        <a:bodyPr/>
        <a:lstStyle/>
        <a:p>
          <a:endParaRPr lang="en-US"/>
        </a:p>
      </dgm:t>
    </dgm:pt>
    <dgm:pt modelId="{43FEA42E-BA1C-4393-B55D-7FD410623A94}" type="sibTrans" cxnId="{EA48286F-2F68-4A4B-9C00-20E4BAD0D9D2}">
      <dgm:prSet/>
      <dgm:spPr/>
      <dgm:t>
        <a:bodyPr/>
        <a:lstStyle/>
        <a:p>
          <a:endParaRPr lang="en-US"/>
        </a:p>
      </dgm:t>
    </dgm:pt>
    <dgm:pt modelId="{E0C3DDAA-2B47-4B29-9922-F11EB6DC7D2F}">
      <dgm:prSet custT="1"/>
      <dgm:spPr/>
      <dgm:t>
        <a:bodyPr/>
        <a:lstStyle/>
        <a:p>
          <a:r>
            <a:rPr lang="en-US" sz="1800"/>
            <a:t>Victor sacrifices his health in order to reach his scientific goals</a:t>
          </a:r>
        </a:p>
      </dgm:t>
    </dgm:pt>
    <dgm:pt modelId="{35337D25-676B-4F0E-AB0A-1A12E2D42725}" type="parTrans" cxnId="{E1E305A7-38FC-4472-9F39-ABED309A7F0E}">
      <dgm:prSet/>
      <dgm:spPr/>
      <dgm:t>
        <a:bodyPr/>
        <a:lstStyle/>
        <a:p>
          <a:endParaRPr lang="en-US"/>
        </a:p>
      </dgm:t>
    </dgm:pt>
    <dgm:pt modelId="{A0D5339D-0A19-4A51-8677-E5887B876A1E}" type="sibTrans" cxnId="{E1E305A7-38FC-4472-9F39-ABED309A7F0E}">
      <dgm:prSet/>
      <dgm:spPr/>
      <dgm:t>
        <a:bodyPr/>
        <a:lstStyle/>
        <a:p>
          <a:endParaRPr lang="en-US"/>
        </a:p>
      </dgm:t>
    </dgm:pt>
    <dgm:pt modelId="{23EDB5F0-C181-4D1B-9440-DE7C571096F3}">
      <dgm:prSet custT="1"/>
      <dgm:spPr/>
      <dgm:t>
        <a:bodyPr/>
        <a:lstStyle/>
        <a:p>
          <a:r>
            <a:rPr lang="en-US" sz="1400"/>
            <a:t>Victor succeeds in reanimating a dead body, but is horrified by his creation. He abandons it and doesn’t see it for two years.</a:t>
          </a:r>
        </a:p>
      </dgm:t>
    </dgm:pt>
    <dgm:pt modelId="{C633365A-D6E0-4886-B22B-FFBFE26AD9E5}" type="parTrans" cxnId="{1647C8EF-062A-4E0B-867B-6510A8191168}">
      <dgm:prSet/>
      <dgm:spPr/>
      <dgm:t>
        <a:bodyPr/>
        <a:lstStyle/>
        <a:p>
          <a:endParaRPr lang="en-US"/>
        </a:p>
      </dgm:t>
    </dgm:pt>
    <dgm:pt modelId="{A711B283-00E6-4709-8391-915EFF4A36F7}" type="sibTrans" cxnId="{1647C8EF-062A-4E0B-867B-6510A8191168}">
      <dgm:prSet/>
      <dgm:spPr/>
      <dgm:t>
        <a:bodyPr/>
        <a:lstStyle/>
        <a:p>
          <a:endParaRPr lang="en-US"/>
        </a:p>
      </dgm:t>
    </dgm:pt>
    <dgm:pt modelId="{4938C357-6A3F-4A85-807F-E8405CB84C37}">
      <dgm:prSet custT="1"/>
      <dgm:spPr/>
      <dgm:t>
        <a:bodyPr/>
        <a:lstStyle/>
        <a:p>
          <a:r>
            <a:rPr lang="en-US" sz="1600"/>
            <a:t>Victor learns that his youngest brother has died and his friend Justine is being charged with his murder. </a:t>
          </a:r>
        </a:p>
      </dgm:t>
    </dgm:pt>
    <dgm:pt modelId="{8FCB6401-0B2E-4379-927A-984DD2DACD8A}" type="parTrans" cxnId="{4DA43FA2-0754-4553-A4BA-FB9B0EEE506F}">
      <dgm:prSet/>
      <dgm:spPr/>
      <dgm:t>
        <a:bodyPr/>
        <a:lstStyle/>
        <a:p>
          <a:endParaRPr lang="en-US"/>
        </a:p>
      </dgm:t>
    </dgm:pt>
    <dgm:pt modelId="{96142E87-5F7D-49AF-A7A5-C067881719AA}" type="sibTrans" cxnId="{4DA43FA2-0754-4553-A4BA-FB9B0EEE506F}">
      <dgm:prSet/>
      <dgm:spPr/>
      <dgm:t>
        <a:bodyPr/>
        <a:lstStyle/>
        <a:p>
          <a:endParaRPr lang="en-US"/>
        </a:p>
      </dgm:t>
    </dgm:pt>
    <dgm:pt modelId="{B9466CCB-3D9A-4D61-85DB-E45B55F4243A}">
      <dgm:prSet custT="1"/>
      <dgm:spPr/>
      <dgm:t>
        <a:bodyPr/>
        <a:lstStyle/>
        <a:p>
          <a:r>
            <a:rPr lang="en-US" sz="1400"/>
            <a:t>Victor struggles with his guilt over the deaths of William and Justine, and for allowing his creature to go free.</a:t>
          </a:r>
        </a:p>
      </dgm:t>
    </dgm:pt>
    <dgm:pt modelId="{BAFEE889-DFA3-4589-A0DA-C980C620D51A}" type="parTrans" cxnId="{1C48CE39-6A71-4E3F-ABC6-33105C2BF9C6}">
      <dgm:prSet/>
      <dgm:spPr/>
      <dgm:t>
        <a:bodyPr/>
        <a:lstStyle/>
        <a:p>
          <a:endParaRPr lang="en-US"/>
        </a:p>
      </dgm:t>
    </dgm:pt>
    <dgm:pt modelId="{D3358F33-A4E8-486A-9CE8-91795566EA30}" type="sibTrans" cxnId="{1C48CE39-6A71-4E3F-ABC6-33105C2BF9C6}">
      <dgm:prSet/>
      <dgm:spPr/>
      <dgm:t>
        <a:bodyPr/>
        <a:lstStyle/>
        <a:p>
          <a:endParaRPr lang="en-US"/>
        </a:p>
      </dgm:t>
    </dgm:pt>
    <dgm:pt modelId="{5DA29F68-3F53-4DD4-8964-18FEDE5B3B9A}">
      <dgm:prSet custT="1"/>
      <dgm:spPr/>
      <dgm:t>
        <a:bodyPr/>
        <a:lstStyle/>
        <a:p>
          <a:r>
            <a:rPr lang="en-US" sz="1600"/>
            <a:t>Victor accuses his creature and wishes to kill him, but cannot stand to look at him either.</a:t>
          </a:r>
        </a:p>
      </dgm:t>
    </dgm:pt>
    <dgm:pt modelId="{DE035DC0-F503-4D82-8B68-91ECE5758C69}" type="parTrans" cxnId="{B6A477BC-D8D8-4BC5-B1B4-3940C00223E6}">
      <dgm:prSet/>
      <dgm:spPr/>
      <dgm:t>
        <a:bodyPr/>
        <a:lstStyle/>
        <a:p>
          <a:endParaRPr lang="en-US"/>
        </a:p>
      </dgm:t>
    </dgm:pt>
    <dgm:pt modelId="{FECCE117-8927-4C87-8B5A-59F4337F7FDA}" type="sibTrans" cxnId="{B6A477BC-D8D8-4BC5-B1B4-3940C00223E6}">
      <dgm:prSet/>
      <dgm:spPr/>
      <dgm:t>
        <a:bodyPr/>
        <a:lstStyle/>
        <a:p>
          <a:endParaRPr lang="en-US"/>
        </a:p>
      </dgm:t>
    </dgm:pt>
    <dgm:pt modelId="{D9C16F01-9E51-4F6C-AE3C-3C9764331433}">
      <dgm:prSet custT="1"/>
      <dgm:spPr/>
      <dgm:t>
        <a:bodyPr/>
        <a:lstStyle/>
        <a:p>
          <a:r>
            <a:rPr lang="en-US" sz="1300"/>
            <a:t>Victor is repulsed by the creature’s demands for a mate but also wishes to keep others safe. The Creature assumes his agreement and disappears. </a:t>
          </a:r>
        </a:p>
      </dgm:t>
    </dgm:pt>
    <dgm:pt modelId="{2E470145-4F95-45F3-B085-D0566ADC1833}" type="parTrans" cxnId="{3092EDCB-D17A-4130-903B-733BA802CB4F}">
      <dgm:prSet/>
      <dgm:spPr/>
      <dgm:t>
        <a:bodyPr/>
        <a:lstStyle/>
        <a:p>
          <a:endParaRPr lang="en-US"/>
        </a:p>
      </dgm:t>
    </dgm:pt>
    <dgm:pt modelId="{686C2820-C5C2-4F2E-87B5-48A82971AD87}" type="sibTrans" cxnId="{3092EDCB-D17A-4130-903B-733BA802CB4F}">
      <dgm:prSet/>
      <dgm:spPr/>
      <dgm:t>
        <a:bodyPr/>
        <a:lstStyle/>
        <a:p>
          <a:endParaRPr lang="en-US"/>
        </a:p>
      </dgm:t>
    </dgm:pt>
    <dgm:pt modelId="{76C7333F-1B78-49AB-8F6B-8A7DD599A10B}">
      <dgm:prSet/>
      <dgm:spPr/>
      <dgm:t>
        <a:bodyPr/>
        <a:lstStyle/>
        <a:p>
          <a:r>
            <a:rPr lang="en-US"/>
            <a:t>Victor is unable to marry Elizabeth or enjoy the company of Henry Clerval because of the weight of the Creature’s demands.</a:t>
          </a:r>
        </a:p>
      </dgm:t>
    </dgm:pt>
    <dgm:pt modelId="{DB8B5555-EB43-4E77-A989-2483CFE41D6F}" type="parTrans" cxnId="{42453C3C-87A2-409A-B6C5-80F36BA4D77B}">
      <dgm:prSet/>
      <dgm:spPr/>
      <dgm:t>
        <a:bodyPr/>
        <a:lstStyle/>
        <a:p>
          <a:endParaRPr lang="en-US"/>
        </a:p>
      </dgm:t>
    </dgm:pt>
    <dgm:pt modelId="{02E34555-5CC7-4D7E-9752-819A79A22C72}" type="sibTrans" cxnId="{42453C3C-87A2-409A-B6C5-80F36BA4D77B}">
      <dgm:prSet/>
      <dgm:spPr/>
      <dgm:t>
        <a:bodyPr/>
        <a:lstStyle/>
        <a:p>
          <a:endParaRPr lang="en-US"/>
        </a:p>
      </dgm:t>
    </dgm:pt>
    <dgm:pt modelId="{8607D03A-B279-A548-A8B1-72194DA5E46C}" type="pres">
      <dgm:prSet presAssocID="{A9F71B12-0D0D-4B47-89B7-E357C91B9C6A}" presName="Name0" presStyleCnt="0">
        <dgm:presLayoutVars>
          <dgm:dir/>
          <dgm:resizeHandles val="exact"/>
        </dgm:presLayoutVars>
      </dgm:prSet>
      <dgm:spPr/>
    </dgm:pt>
    <dgm:pt modelId="{0BE4B49B-2A23-B64A-85D7-1FD27F5FB71B}" type="pres">
      <dgm:prSet presAssocID="{73BE55ED-CF66-42C4-9C36-194E43EF2288}" presName="node" presStyleLbl="node1" presStyleIdx="0" presStyleCnt="8">
        <dgm:presLayoutVars>
          <dgm:bulletEnabled val="1"/>
        </dgm:presLayoutVars>
      </dgm:prSet>
      <dgm:spPr/>
    </dgm:pt>
    <dgm:pt modelId="{25A8C0B7-1D4E-F749-8C92-06DACF46C614}" type="pres">
      <dgm:prSet presAssocID="{43FEA42E-BA1C-4393-B55D-7FD410623A94}" presName="sibTrans" presStyleLbl="sibTrans1D1" presStyleIdx="0" presStyleCnt="7"/>
      <dgm:spPr/>
    </dgm:pt>
    <dgm:pt modelId="{E3F11289-2D83-3346-A76C-41209D01D999}" type="pres">
      <dgm:prSet presAssocID="{43FEA42E-BA1C-4393-B55D-7FD410623A94}" presName="connectorText" presStyleLbl="sibTrans1D1" presStyleIdx="0" presStyleCnt="7"/>
      <dgm:spPr/>
    </dgm:pt>
    <dgm:pt modelId="{423D1670-56C6-8E4B-B9A9-CA4BEB0DAA76}" type="pres">
      <dgm:prSet presAssocID="{E0C3DDAA-2B47-4B29-9922-F11EB6DC7D2F}" presName="node" presStyleLbl="node1" presStyleIdx="1" presStyleCnt="8">
        <dgm:presLayoutVars>
          <dgm:bulletEnabled val="1"/>
        </dgm:presLayoutVars>
      </dgm:prSet>
      <dgm:spPr/>
    </dgm:pt>
    <dgm:pt modelId="{BE762F6C-1E38-8F49-A7BF-DF49CAE55295}" type="pres">
      <dgm:prSet presAssocID="{A0D5339D-0A19-4A51-8677-E5887B876A1E}" presName="sibTrans" presStyleLbl="sibTrans1D1" presStyleIdx="1" presStyleCnt="7"/>
      <dgm:spPr/>
    </dgm:pt>
    <dgm:pt modelId="{38A62E3E-0262-8142-A176-692DB67C8160}" type="pres">
      <dgm:prSet presAssocID="{A0D5339D-0A19-4A51-8677-E5887B876A1E}" presName="connectorText" presStyleLbl="sibTrans1D1" presStyleIdx="1" presStyleCnt="7"/>
      <dgm:spPr/>
    </dgm:pt>
    <dgm:pt modelId="{82371004-0C26-DC44-8C72-EE69FE13E1BE}" type="pres">
      <dgm:prSet presAssocID="{23EDB5F0-C181-4D1B-9440-DE7C571096F3}" presName="node" presStyleLbl="node1" presStyleIdx="2" presStyleCnt="8">
        <dgm:presLayoutVars>
          <dgm:bulletEnabled val="1"/>
        </dgm:presLayoutVars>
      </dgm:prSet>
      <dgm:spPr/>
    </dgm:pt>
    <dgm:pt modelId="{18A5230D-B4C1-7944-9986-356E83FD29C6}" type="pres">
      <dgm:prSet presAssocID="{A711B283-00E6-4709-8391-915EFF4A36F7}" presName="sibTrans" presStyleLbl="sibTrans1D1" presStyleIdx="2" presStyleCnt="7"/>
      <dgm:spPr/>
    </dgm:pt>
    <dgm:pt modelId="{3BE098FC-F53A-6045-A3B6-0AC90260DC6C}" type="pres">
      <dgm:prSet presAssocID="{A711B283-00E6-4709-8391-915EFF4A36F7}" presName="connectorText" presStyleLbl="sibTrans1D1" presStyleIdx="2" presStyleCnt="7"/>
      <dgm:spPr/>
    </dgm:pt>
    <dgm:pt modelId="{0943A37B-710D-D645-B2D4-A65DBD613B86}" type="pres">
      <dgm:prSet presAssocID="{4938C357-6A3F-4A85-807F-E8405CB84C37}" presName="node" presStyleLbl="node1" presStyleIdx="3" presStyleCnt="8">
        <dgm:presLayoutVars>
          <dgm:bulletEnabled val="1"/>
        </dgm:presLayoutVars>
      </dgm:prSet>
      <dgm:spPr/>
    </dgm:pt>
    <dgm:pt modelId="{629041F5-0AC1-B142-8B1B-837A1347C40C}" type="pres">
      <dgm:prSet presAssocID="{96142E87-5F7D-49AF-A7A5-C067881719AA}" presName="sibTrans" presStyleLbl="sibTrans1D1" presStyleIdx="3" presStyleCnt="7"/>
      <dgm:spPr/>
    </dgm:pt>
    <dgm:pt modelId="{65C43E95-FA0A-AE42-9F56-62A9A7B2A506}" type="pres">
      <dgm:prSet presAssocID="{96142E87-5F7D-49AF-A7A5-C067881719AA}" presName="connectorText" presStyleLbl="sibTrans1D1" presStyleIdx="3" presStyleCnt="7"/>
      <dgm:spPr/>
    </dgm:pt>
    <dgm:pt modelId="{7D8005BA-C164-AC43-A251-01C88118D58D}" type="pres">
      <dgm:prSet presAssocID="{B9466CCB-3D9A-4D61-85DB-E45B55F4243A}" presName="node" presStyleLbl="node1" presStyleIdx="4" presStyleCnt="8">
        <dgm:presLayoutVars>
          <dgm:bulletEnabled val="1"/>
        </dgm:presLayoutVars>
      </dgm:prSet>
      <dgm:spPr/>
    </dgm:pt>
    <dgm:pt modelId="{4D41BA34-DCB8-924A-9A0F-3FAE03F145E3}" type="pres">
      <dgm:prSet presAssocID="{D3358F33-A4E8-486A-9CE8-91795566EA30}" presName="sibTrans" presStyleLbl="sibTrans1D1" presStyleIdx="4" presStyleCnt="7"/>
      <dgm:spPr/>
    </dgm:pt>
    <dgm:pt modelId="{B72FA6FE-9B24-B94F-BB47-DB2F6A8781E9}" type="pres">
      <dgm:prSet presAssocID="{D3358F33-A4E8-486A-9CE8-91795566EA30}" presName="connectorText" presStyleLbl="sibTrans1D1" presStyleIdx="4" presStyleCnt="7"/>
      <dgm:spPr/>
    </dgm:pt>
    <dgm:pt modelId="{7272BA6F-50EE-F04D-9CD5-532802AF2667}" type="pres">
      <dgm:prSet presAssocID="{5DA29F68-3F53-4DD4-8964-18FEDE5B3B9A}" presName="node" presStyleLbl="node1" presStyleIdx="5" presStyleCnt="8">
        <dgm:presLayoutVars>
          <dgm:bulletEnabled val="1"/>
        </dgm:presLayoutVars>
      </dgm:prSet>
      <dgm:spPr/>
    </dgm:pt>
    <dgm:pt modelId="{252174DA-BA39-EB49-AB9F-7651F440FDB1}" type="pres">
      <dgm:prSet presAssocID="{FECCE117-8927-4C87-8B5A-59F4337F7FDA}" presName="sibTrans" presStyleLbl="sibTrans1D1" presStyleIdx="5" presStyleCnt="7"/>
      <dgm:spPr/>
    </dgm:pt>
    <dgm:pt modelId="{23CB5F62-3BA1-354E-83DE-49F58138ED62}" type="pres">
      <dgm:prSet presAssocID="{FECCE117-8927-4C87-8B5A-59F4337F7FDA}" presName="connectorText" presStyleLbl="sibTrans1D1" presStyleIdx="5" presStyleCnt="7"/>
      <dgm:spPr/>
    </dgm:pt>
    <dgm:pt modelId="{18456D3B-018E-3D4F-BF15-02A6502002FC}" type="pres">
      <dgm:prSet presAssocID="{D9C16F01-9E51-4F6C-AE3C-3C9764331433}" presName="node" presStyleLbl="node1" presStyleIdx="6" presStyleCnt="8">
        <dgm:presLayoutVars>
          <dgm:bulletEnabled val="1"/>
        </dgm:presLayoutVars>
      </dgm:prSet>
      <dgm:spPr/>
    </dgm:pt>
    <dgm:pt modelId="{E2EAF047-569B-834B-B985-F637E4EB176A}" type="pres">
      <dgm:prSet presAssocID="{686C2820-C5C2-4F2E-87B5-48A82971AD87}" presName="sibTrans" presStyleLbl="sibTrans1D1" presStyleIdx="6" presStyleCnt="7"/>
      <dgm:spPr/>
    </dgm:pt>
    <dgm:pt modelId="{D5CD97FE-C0D6-9940-A7ED-52861A92B5A6}" type="pres">
      <dgm:prSet presAssocID="{686C2820-C5C2-4F2E-87B5-48A82971AD87}" presName="connectorText" presStyleLbl="sibTrans1D1" presStyleIdx="6" presStyleCnt="7"/>
      <dgm:spPr/>
    </dgm:pt>
    <dgm:pt modelId="{F147F7DC-27C0-3D49-A376-ED602E6557B2}" type="pres">
      <dgm:prSet presAssocID="{76C7333F-1B78-49AB-8F6B-8A7DD599A10B}" presName="node" presStyleLbl="node1" presStyleIdx="7" presStyleCnt="8">
        <dgm:presLayoutVars>
          <dgm:bulletEnabled val="1"/>
        </dgm:presLayoutVars>
      </dgm:prSet>
      <dgm:spPr/>
    </dgm:pt>
  </dgm:ptLst>
  <dgm:cxnLst>
    <dgm:cxn modelId="{E1D18303-80EC-0340-ADC4-F7C8FBA06CAA}" type="presOf" srcId="{A0D5339D-0A19-4A51-8677-E5887B876A1E}" destId="{BE762F6C-1E38-8F49-A7BF-DF49CAE55295}" srcOrd="0" destOrd="0" presId="urn:microsoft.com/office/officeart/2016/7/layout/RepeatingBendingProcessNew"/>
    <dgm:cxn modelId="{AF98C20D-D951-D54C-A4E9-43A7DE1876CE}" type="presOf" srcId="{FECCE117-8927-4C87-8B5A-59F4337F7FDA}" destId="{252174DA-BA39-EB49-AB9F-7651F440FDB1}" srcOrd="0" destOrd="0" presId="urn:microsoft.com/office/officeart/2016/7/layout/RepeatingBendingProcessNew"/>
    <dgm:cxn modelId="{6977DD19-819B-A241-A7FF-435894165CF3}" type="presOf" srcId="{43FEA42E-BA1C-4393-B55D-7FD410623A94}" destId="{E3F11289-2D83-3346-A76C-41209D01D999}" srcOrd="1" destOrd="0" presId="urn:microsoft.com/office/officeart/2016/7/layout/RepeatingBendingProcessNew"/>
    <dgm:cxn modelId="{9F333D29-E444-5B4B-92E4-EC3939887356}" type="presOf" srcId="{A0D5339D-0A19-4A51-8677-E5887B876A1E}" destId="{38A62E3E-0262-8142-A176-692DB67C8160}" srcOrd="1" destOrd="0" presId="urn:microsoft.com/office/officeart/2016/7/layout/RepeatingBendingProcessNew"/>
    <dgm:cxn modelId="{1C48CE39-6A71-4E3F-ABC6-33105C2BF9C6}" srcId="{A9F71B12-0D0D-4B47-89B7-E357C91B9C6A}" destId="{B9466CCB-3D9A-4D61-85DB-E45B55F4243A}" srcOrd="4" destOrd="0" parTransId="{BAFEE889-DFA3-4589-A0DA-C980C620D51A}" sibTransId="{D3358F33-A4E8-486A-9CE8-91795566EA30}"/>
    <dgm:cxn modelId="{42453C3C-87A2-409A-B6C5-80F36BA4D77B}" srcId="{A9F71B12-0D0D-4B47-89B7-E357C91B9C6A}" destId="{76C7333F-1B78-49AB-8F6B-8A7DD599A10B}" srcOrd="7" destOrd="0" parTransId="{DB8B5555-EB43-4E77-A989-2483CFE41D6F}" sibTransId="{02E34555-5CC7-4D7E-9752-819A79A22C72}"/>
    <dgm:cxn modelId="{209D0365-BAAF-DA47-8E2F-6132C41F4AEB}" type="presOf" srcId="{FECCE117-8927-4C87-8B5A-59F4337F7FDA}" destId="{23CB5F62-3BA1-354E-83DE-49F58138ED62}" srcOrd="1" destOrd="0" presId="urn:microsoft.com/office/officeart/2016/7/layout/RepeatingBendingProcessNew"/>
    <dgm:cxn modelId="{DE76EF6C-C16E-0D4A-B939-9152C0DDD4DA}" type="presOf" srcId="{4938C357-6A3F-4A85-807F-E8405CB84C37}" destId="{0943A37B-710D-D645-B2D4-A65DBD613B86}" srcOrd="0" destOrd="0" presId="urn:microsoft.com/office/officeart/2016/7/layout/RepeatingBendingProcessNew"/>
    <dgm:cxn modelId="{6189AE4D-E461-7D4D-9FFD-9E4396036EC4}" type="presOf" srcId="{73BE55ED-CF66-42C4-9C36-194E43EF2288}" destId="{0BE4B49B-2A23-B64A-85D7-1FD27F5FB71B}" srcOrd="0" destOrd="0" presId="urn:microsoft.com/office/officeart/2016/7/layout/RepeatingBendingProcessNew"/>
    <dgm:cxn modelId="{EA48286F-2F68-4A4B-9C00-20E4BAD0D9D2}" srcId="{A9F71B12-0D0D-4B47-89B7-E357C91B9C6A}" destId="{73BE55ED-CF66-42C4-9C36-194E43EF2288}" srcOrd="0" destOrd="0" parTransId="{784F4818-CBB3-4DCD-93D7-C1B038D475DF}" sibTransId="{43FEA42E-BA1C-4393-B55D-7FD410623A94}"/>
    <dgm:cxn modelId="{2F511372-04D8-1645-BEA1-ECAB8A54E19E}" type="presOf" srcId="{B9466CCB-3D9A-4D61-85DB-E45B55F4243A}" destId="{7D8005BA-C164-AC43-A251-01C88118D58D}" srcOrd="0" destOrd="0" presId="urn:microsoft.com/office/officeart/2016/7/layout/RepeatingBendingProcessNew"/>
    <dgm:cxn modelId="{B8515873-31B2-2840-9A22-6BD1692489F8}" type="presOf" srcId="{D9C16F01-9E51-4F6C-AE3C-3C9764331433}" destId="{18456D3B-018E-3D4F-BF15-02A6502002FC}" srcOrd="0" destOrd="0" presId="urn:microsoft.com/office/officeart/2016/7/layout/RepeatingBendingProcessNew"/>
    <dgm:cxn modelId="{B0FA7158-2512-ED4F-9F9E-CABA0970DA8B}" type="presOf" srcId="{5DA29F68-3F53-4DD4-8964-18FEDE5B3B9A}" destId="{7272BA6F-50EE-F04D-9CD5-532802AF2667}" srcOrd="0" destOrd="0" presId="urn:microsoft.com/office/officeart/2016/7/layout/RepeatingBendingProcessNew"/>
    <dgm:cxn modelId="{09BEDF59-FBE4-974A-8CAF-2C009862AC46}" type="presOf" srcId="{43FEA42E-BA1C-4393-B55D-7FD410623A94}" destId="{25A8C0B7-1D4E-F749-8C92-06DACF46C614}" srcOrd="0" destOrd="0" presId="urn:microsoft.com/office/officeart/2016/7/layout/RepeatingBendingProcessNew"/>
    <dgm:cxn modelId="{EFC1697F-3C85-4647-88DA-A4C11A8069F4}" type="presOf" srcId="{96142E87-5F7D-49AF-A7A5-C067881719AA}" destId="{629041F5-0AC1-B142-8B1B-837A1347C40C}" srcOrd="0" destOrd="0" presId="urn:microsoft.com/office/officeart/2016/7/layout/RepeatingBendingProcessNew"/>
    <dgm:cxn modelId="{B6DC5489-6737-BD4F-8050-38B355E961F2}" type="presOf" srcId="{686C2820-C5C2-4F2E-87B5-48A82971AD87}" destId="{E2EAF047-569B-834B-B985-F637E4EB176A}" srcOrd="0" destOrd="0" presId="urn:microsoft.com/office/officeart/2016/7/layout/RepeatingBendingProcessNew"/>
    <dgm:cxn modelId="{03F8AB8B-6F27-6140-84EF-EF740C0DE849}" type="presOf" srcId="{76C7333F-1B78-49AB-8F6B-8A7DD599A10B}" destId="{F147F7DC-27C0-3D49-A376-ED602E6557B2}" srcOrd="0" destOrd="0" presId="urn:microsoft.com/office/officeart/2016/7/layout/RepeatingBendingProcessNew"/>
    <dgm:cxn modelId="{5D4C9991-CD47-5C49-9CDE-AE39D7CC6E73}" type="presOf" srcId="{A9F71B12-0D0D-4B47-89B7-E357C91B9C6A}" destId="{8607D03A-B279-A548-A8B1-72194DA5E46C}" srcOrd="0" destOrd="0" presId="urn:microsoft.com/office/officeart/2016/7/layout/RepeatingBendingProcessNew"/>
    <dgm:cxn modelId="{71871E96-BD4B-AA4A-BDF5-7AF260DAA023}" type="presOf" srcId="{686C2820-C5C2-4F2E-87B5-48A82971AD87}" destId="{D5CD97FE-C0D6-9940-A7ED-52861A92B5A6}" srcOrd="1" destOrd="0" presId="urn:microsoft.com/office/officeart/2016/7/layout/RepeatingBendingProcessNew"/>
    <dgm:cxn modelId="{6B8C2196-379E-FE4F-B9FE-C8C420448E76}" type="presOf" srcId="{96142E87-5F7D-49AF-A7A5-C067881719AA}" destId="{65C43E95-FA0A-AE42-9F56-62A9A7B2A506}" srcOrd="1" destOrd="0" presId="urn:microsoft.com/office/officeart/2016/7/layout/RepeatingBendingProcessNew"/>
    <dgm:cxn modelId="{C0F3C39C-E8C1-CC4E-932F-D93D3AEFA099}" type="presOf" srcId="{D3358F33-A4E8-486A-9CE8-91795566EA30}" destId="{4D41BA34-DCB8-924A-9A0F-3FAE03F145E3}" srcOrd="0" destOrd="0" presId="urn:microsoft.com/office/officeart/2016/7/layout/RepeatingBendingProcessNew"/>
    <dgm:cxn modelId="{4DA43FA2-0754-4553-A4BA-FB9B0EEE506F}" srcId="{A9F71B12-0D0D-4B47-89B7-E357C91B9C6A}" destId="{4938C357-6A3F-4A85-807F-E8405CB84C37}" srcOrd="3" destOrd="0" parTransId="{8FCB6401-0B2E-4379-927A-984DD2DACD8A}" sibTransId="{96142E87-5F7D-49AF-A7A5-C067881719AA}"/>
    <dgm:cxn modelId="{5B26ECA6-1B89-8244-98B2-FC570D0F5AFD}" type="presOf" srcId="{23EDB5F0-C181-4D1B-9440-DE7C571096F3}" destId="{82371004-0C26-DC44-8C72-EE69FE13E1BE}" srcOrd="0" destOrd="0" presId="urn:microsoft.com/office/officeart/2016/7/layout/RepeatingBendingProcessNew"/>
    <dgm:cxn modelId="{E1E305A7-38FC-4472-9F39-ABED309A7F0E}" srcId="{A9F71B12-0D0D-4B47-89B7-E357C91B9C6A}" destId="{E0C3DDAA-2B47-4B29-9922-F11EB6DC7D2F}" srcOrd="1" destOrd="0" parTransId="{35337D25-676B-4F0E-AB0A-1A12E2D42725}" sibTransId="{A0D5339D-0A19-4A51-8677-E5887B876A1E}"/>
    <dgm:cxn modelId="{B6A477BC-D8D8-4BC5-B1B4-3940C00223E6}" srcId="{A9F71B12-0D0D-4B47-89B7-E357C91B9C6A}" destId="{5DA29F68-3F53-4DD4-8964-18FEDE5B3B9A}" srcOrd="5" destOrd="0" parTransId="{DE035DC0-F503-4D82-8B68-91ECE5758C69}" sibTransId="{FECCE117-8927-4C87-8B5A-59F4337F7FDA}"/>
    <dgm:cxn modelId="{44396FBF-B23F-834A-97C3-F7D12C62057C}" type="presOf" srcId="{D3358F33-A4E8-486A-9CE8-91795566EA30}" destId="{B72FA6FE-9B24-B94F-BB47-DB2F6A8781E9}" srcOrd="1" destOrd="0" presId="urn:microsoft.com/office/officeart/2016/7/layout/RepeatingBendingProcessNew"/>
    <dgm:cxn modelId="{3092EDCB-D17A-4130-903B-733BA802CB4F}" srcId="{A9F71B12-0D0D-4B47-89B7-E357C91B9C6A}" destId="{D9C16F01-9E51-4F6C-AE3C-3C9764331433}" srcOrd="6" destOrd="0" parTransId="{2E470145-4F95-45F3-B085-D0566ADC1833}" sibTransId="{686C2820-C5C2-4F2E-87B5-48A82971AD87}"/>
    <dgm:cxn modelId="{FDDE4CCC-D5DD-134A-9947-856BCEE805A2}" type="presOf" srcId="{A711B283-00E6-4709-8391-915EFF4A36F7}" destId="{18A5230D-B4C1-7944-9986-356E83FD29C6}" srcOrd="0" destOrd="0" presId="urn:microsoft.com/office/officeart/2016/7/layout/RepeatingBendingProcessNew"/>
    <dgm:cxn modelId="{54AE2DD9-675A-664B-871E-80637842CA3A}" type="presOf" srcId="{E0C3DDAA-2B47-4B29-9922-F11EB6DC7D2F}" destId="{423D1670-56C6-8E4B-B9A9-CA4BEB0DAA76}" srcOrd="0" destOrd="0" presId="urn:microsoft.com/office/officeart/2016/7/layout/RepeatingBendingProcessNew"/>
    <dgm:cxn modelId="{1647C8EF-062A-4E0B-867B-6510A8191168}" srcId="{A9F71B12-0D0D-4B47-89B7-E357C91B9C6A}" destId="{23EDB5F0-C181-4D1B-9440-DE7C571096F3}" srcOrd="2" destOrd="0" parTransId="{C633365A-D6E0-4886-B22B-FFBFE26AD9E5}" sibTransId="{A711B283-00E6-4709-8391-915EFF4A36F7}"/>
    <dgm:cxn modelId="{651B4AF7-1996-0A45-BC49-80408D7064FB}" type="presOf" srcId="{A711B283-00E6-4709-8391-915EFF4A36F7}" destId="{3BE098FC-F53A-6045-A3B6-0AC90260DC6C}" srcOrd="1" destOrd="0" presId="urn:microsoft.com/office/officeart/2016/7/layout/RepeatingBendingProcessNew"/>
    <dgm:cxn modelId="{E31F3FAC-605B-EF4C-84AB-01C3110DDE5A}" type="presParOf" srcId="{8607D03A-B279-A548-A8B1-72194DA5E46C}" destId="{0BE4B49B-2A23-B64A-85D7-1FD27F5FB71B}" srcOrd="0" destOrd="0" presId="urn:microsoft.com/office/officeart/2016/7/layout/RepeatingBendingProcessNew"/>
    <dgm:cxn modelId="{882FC95A-75E8-B44E-A9B3-24E2869FFDCD}" type="presParOf" srcId="{8607D03A-B279-A548-A8B1-72194DA5E46C}" destId="{25A8C0B7-1D4E-F749-8C92-06DACF46C614}" srcOrd="1" destOrd="0" presId="urn:microsoft.com/office/officeart/2016/7/layout/RepeatingBendingProcessNew"/>
    <dgm:cxn modelId="{AEFF3566-0C3F-894F-B4D8-AA22DD6E56FB}" type="presParOf" srcId="{25A8C0B7-1D4E-F749-8C92-06DACF46C614}" destId="{E3F11289-2D83-3346-A76C-41209D01D999}" srcOrd="0" destOrd="0" presId="urn:microsoft.com/office/officeart/2016/7/layout/RepeatingBendingProcessNew"/>
    <dgm:cxn modelId="{10986CDA-3411-6240-96D8-FCE38F1BEDD8}" type="presParOf" srcId="{8607D03A-B279-A548-A8B1-72194DA5E46C}" destId="{423D1670-56C6-8E4B-B9A9-CA4BEB0DAA76}" srcOrd="2" destOrd="0" presId="urn:microsoft.com/office/officeart/2016/7/layout/RepeatingBendingProcessNew"/>
    <dgm:cxn modelId="{10A90963-E2F8-CD46-B21A-53B4F7244839}" type="presParOf" srcId="{8607D03A-B279-A548-A8B1-72194DA5E46C}" destId="{BE762F6C-1E38-8F49-A7BF-DF49CAE55295}" srcOrd="3" destOrd="0" presId="urn:microsoft.com/office/officeart/2016/7/layout/RepeatingBendingProcessNew"/>
    <dgm:cxn modelId="{6F514C52-8854-AE47-A18C-EACAD8D97254}" type="presParOf" srcId="{BE762F6C-1E38-8F49-A7BF-DF49CAE55295}" destId="{38A62E3E-0262-8142-A176-692DB67C8160}" srcOrd="0" destOrd="0" presId="urn:microsoft.com/office/officeart/2016/7/layout/RepeatingBendingProcessNew"/>
    <dgm:cxn modelId="{55DE4A26-0093-B247-8C9B-CE73023F192B}" type="presParOf" srcId="{8607D03A-B279-A548-A8B1-72194DA5E46C}" destId="{82371004-0C26-DC44-8C72-EE69FE13E1BE}" srcOrd="4" destOrd="0" presId="urn:microsoft.com/office/officeart/2016/7/layout/RepeatingBendingProcessNew"/>
    <dgm:cxn modelId="{43DC1FC4-358D-6C4F-BE90-8098C00B3162}" type="presParOf" srcId="{8607D03A-B279-A548-A8B1-72194DA5E46C}" destId="{18A5230D-B4C1-7944-9986-356E83FD29C6}" srcOrd="5" destOrd="0" presId="urn:microsoft.com/office/officeart/2016/7/layout/RepeatingBendingProcessNew"/>
    <dgm:cxn modelId="{DC11E586-2E4F-4243-AB2E-2645DEC676A0}" type="presParOf" srcId="{18A5230D-B4C1-7944-9986-356E83FD29C6}" destId="{3BE098FC-F53A-6045-A3B6-0AC90260DC6C}" srcOrd="0" destOrd="0" presId="urn:microsoft.com/office/officeart/2016/7/layout/RepeatingBendingProcessNew"/>
    <dgm:cxn modelId="{AE33F9CF-D95B-C947-BC7C-8FE96B3F58C7}" type="presParOf" srcId="{8607D03A-B279-A548-A8B1-72194DA5E46C}" destId="{0943A37B-710D-D645-B2D4-A65DBD613B86}" srcOrd="6" destOrd="0" presId="urn:microsoft.com/office/officeart/2016/7/layout/RepeatingBendingProcessNew"/>
    <dgm:cxn modelId="{7A427CB8-70AF-5142-A771-3F876DBCD1F4}" type="presParOf" srcId="{8607D03A-B279-A548-A8B1-72194DA5E46C}" destId="{629041F5-0AC1-B142-8B1B-837A1347C40C}" srcOrd="7" destOrd="0" presId="urn:microsoft.com/office/officeart/2016/7/layout/RepeatingBendingProcessNew"/>
    <dgm:cxn modelId="{4C6A21C4-4E38-2345-B62B-FF4B9AB8F338}" type="presParOf" srcId="{629041F5-0AC1-B142-8B1B-837A1347C40C}" destId="{65C43E95-FA0A-AE42-9F56-62A9A7B2A506}" srcOrd="0" destOrd="0" presId="urn:microsoft.com/office/officeart/2016/7/layout/RepeatingBendingProcessNew"/>
    <dgm:cxn modelId="{32AAEFDF-2F6C-A04F-A974-647E6C7A45C8}" type="presParOf" srcId="{8607D03A-B279-A548-A8B1-72194DA5E46C}" destId="{7D8005BA-C164-AC43-A251-01C88118D58D}" srcOrd="8" destOrd="0" presId="urn:microsoft.com/office/officeart/2016/7/layout/RepeatingBendingProcessNew"/>
    <dgm:cxn modelId="{B9374621-76C8-2F44-A172-A452F42103C3}" type="presParOf" srcId="{8607D03A-B279-A548-A8B1-72194DA5E46C}" destId="{4D41BA34-DCB8-924A-9A0F-3FAE03F145E3}" srcOrd="9" destOrd="0" presId="urn:microsoft.com/office/officeart/2016/7/layout/RepeatingBendingProcessNew"/>
    <dgm:cxn modelId="{3F26B126-8C1D-3E40-9D3D-99B0FD449A9A}" type="presParOf" srcId="{4D41BA34-DCB8-924A-9A0F-3FAE03F145E3}" destId="{B72FA6FE-9B24-B94F-BB47-DB2F6A8781E9}" srcOrd="0" destOrd="0" presId="urn:microsoft.com/office/officeart/2016/7/layout/RepeatingBendingProcessNew"/>
    <dgm:cxn modelId="{4DD091F1-4B9C-CB4F-8F1A-CF9C31A3B691}" type="presParOf" srcId="{8607D03A-B279-A548-A8B1-72194DA5E46C}" destId="{7272BA6F-50EE-F04D-9CD5-532802AF2667}" srcOrd="10" destOrd="0" presId="urn:microsoft.com/office/officeart/2016/7/layout/RepeatingBendingProcessNew"/>
    <dgm:cxn modelId="{81402923-B5FF-9F47-8BFE-83F59394DC59}" type="presParOf" srcId="{8607D03A-B279-A548-A8B1-72194DA5E46C}" destId="{252174DA-BA39-EB49-AB9F-7651F440FDB1}" srcOrd="11" destOrd="0" presId="urn:microsoft.com/office/officeart/2016/7/layout/RepeatingBendingProcessNew"/>
    <dgm:cxn modelId="{2C554A9D-D258-FA4D-8071-D3F1FA97B47A}" type="presParOf" srcId="{252174DA-BA39-EB49-AB9F-7651F440FDB1}" destId="{23CB5F62-3BA1-354E-83DE-49F58138ED62}" srcOrd="0" destOrd="0" presId="urn:microsoft.com/office/officeart/2016/7/layout/RepeatingBendingProcessNew"/>
    <dgm:cxn modelId="{D6946F1E-C3D8-8B4E-BE2A-F1764F40E31E}" type="presParOf" srcId="{8607D03A-B279-A548-A8B1-72194DA5E46C}" destId="{18456D3B-018E-3D4F-BF15-02A6502002FC}" srcOrd="12" destOrd="0" presId="urn:microsoft.com/office/officeart/2016/7/layout/RepeatingBendingProcessNew"/>
    <dgm:cxn modelId="{963248C1-8AC9-304D-A68B-8B3C008D5B21}" type="presParOf" srcId="{8607D03A-B279-A548-A8B1-72194DA5E46C}" destId="{E2EAF047-569B-834B-B985-F637E4EB176A}" srcOrd="13" destOrd="0" presId="urn:microsoft.com/office/officeart/2016/7/layout/RepeatingBendingProcessNew"/>
    <dgm:cxn modelId="{68B91EB5-8F13-C842-B491-08AEB2A13855}" type="presParOf" srcId="{E2EAF047-569B-834B-B985-F637E4EB176A}" destId="{D5CD97FE-C0D6-9940-A7ED-52861A92B5A6}" srcOrd="0" destOrd="0" presId="urn:microsoft.com/office/officeart/2016/7/layout/RepeatingBendingProcessNew"/>
    <dgm:cxn modelId="{CCC76374-9129-C147-AE5F-C74ED1CB1A34}" type="presParOf" srcId="{8607D03A-B279-A548-A8B1-72194DA5E46C}" destId="{F147F7DC-27C0-3D49-A376-ED602E6557B2}"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DF989-5C54-4900-B152-A8FC08440BE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052AF35-0477-4515-B663-0F94A5269DD0}">
      <dgm:prSet/>
      <dgm:spPr/>
      <dgm:t>
        <a:bodyPr/>
        <a:lstStyle/>
        <a:p>
          <a:r>
            <a:rPr lang="en-US" b="1"/>
            <a:t>Stop</a:t>
          </a:r>
          <a:r>
            <a:rPr lang="en-US"/>
            <a:t> at “I shall be with you on your wedding-night.”</a:t>
          </a:r>
        </a:p>
      </dgm:t>
    </dgm:pt>
    <dgm:pt modelId="{504618B2-D45A-43BA-9A05-0460942E9763}" type="parTrans" cxnId="{872B6A71-2CC7-404C-AD1C-FEA1EEB48307}">
      <dgm:prSet/>
      <dgm:spPr/>
      <dgm:t>
        <a:bodyPr/>
        <a:lstStyle/>
        <a:p>
          <a:endParaRPr lang="en-US"/>
        </a:p>
      </dgm:t>
    </dgm:pt>
    <dgm:pt modelId="{623C5533-AECE-4F32-A481-D5163E67CE7B}" type="sibTrans" cxnId="{872B6A71-2CC7-404C-AD1C-FEA1EEB48307}">
      <dgm:prSet/>
      <dgm:spPr/>
      <dgm:t>
        <a:bodyPr/>
        <a:lstStyle/>
        <a:p>
          <a:endParaRPr lang="en-US"/>
        </a:p>
      </dgm:t>
    </dgm:pt>
    <dgm:pt modelId="{AA0AA5BE-026A-4272-B514-0D639F8029B5}">
      <dgm:prSet/>
      <dgm:spPr/>
      <dgm:t>
        <a:bodyPr/>
        <a:lstStyle/>
        <a:p>
          <a:r>
            <a:rPr lang="en-US" b="0"/>
            <a:t>How does this new conflict also provide catharsis or emotional release, either for the reader or for Victor? </a:t>
          </a:r>
        </a:p>
      </dgm:t>
    </dgm:pt>
    <dgm:pt modelId="{C443A599-6269-449B-8156-92FD81B55864}" type="parTrans" cxnId="{5B350E23-0352-4979-8CCD-DB02619FA0D8}">
      <dgm:prSet/>
      <dgm:spPr/>
      <dgm:t>
        <a:bodyPr/>
        <a:lstStyle/>
        <a:p>
          <a:endParaRPr lang="en-US"/>
        </a:p>
      </dgm:t>
    </dgm:pt>
    <dgm:pt modelId="{FB07529C-2E1F-4EFB-8440-75A5C7B4DDEB}" type="sibTrans" cxnId="{5B350E23-0352-4979-8CCD-DB02619FA0D8}">
      <dgm:prSet/>
      <dgm:spPr/>
      <dgm:t>
        <a:bodyPr/>
        <a:lstStyle/>
        <a:p>
          <a:endParaRPr lang="en-US"/>
        </a:p>
      </dgm:t>
    </dgm:pt>
    <dgm:pt modelId="{DE329D86-E751-4C46-AAB7-B5828ADF56E4}">
      <dgm:prSet/>
      <dgm:spPr/>
      <dgm:t>
        <a:bodyPr/>
        <a:lstStyle/>
        <a:p>
          <a:r>
            <a:rPr lang="en-US"/>
            <a:t>As you read, record five realizations Victor has that persuade him against completing the female creature.</a:t>
          </a:r>
        </a:p>
      </dgm:t>
    </dgm:pt>
    <dgm:pt modelId="{C4F7895E-78D0-4428-9BE8-D311A7F3E715}" type="parTrans" cxnId="{E43766F5-88F2-4955-A873-9A698C771115}">
      <dgm:prSet/>
      <dgm:spPr/>
      <dgm:t>
        <a:bodyPr/>
        <a:lstStyle/>
        <a:p>
          <a:endParaRPr lang="en-US"/>
        </a:p>
      </dgm:t>
    </dgm:pt>
    <dgm:pt modelId="{D1546829-8065-4CC7-BA56-38F184FDA8C4}" type="sibTrans" cxnId="{E43766F5-88F2-4955-A873-9A698C771115}">
      <dgm:prSet/>
      <dgm:spPr/>
      <dgm:t>
        <a:bodyPr/>
        <a:lstStyle/>
        <a:p>
          <a:endParaRPr lang="en-US"/>
        </a:p>
      </dgm:t>
    </dgm:pt>
    <dgm:pt modelId="{24513BF2-6CC7-DD49-86AC-F9702F1782EC}" type="pres">
      <dgm:prSet presAssocID="{F43DF989-5C54-4900-B152-A8FC08440BEE}" presName="hierChild1" presStyleCnt="0">
        <dgm:presLayoutVars>
          <dgm:chPref val="1"/>
          <dgm:dir/>
          <dgm:animOne val="branch"/>
          <dgm:animLvl val="lvl"/>
          <dgm:resizeHandles/>
        </dgm:presLayoutVars>
      </dgm:prSet>
      <dgm:spPr/>
    </dgm:pt>
    <dgm:pt modelId="{61DEE1DC-6775-C04F-8857-468D2C1D35F7}" type="pres">
      <dgm:prSet presAssocID="{C052AF35-0477-4515-B663-0F94A5269DD0}" presName="hierRoot1" presStyleCnt="0"/>
      <dgm:spPr/>
    </dgm:pt>
    <dgm:pt modelId="{3DAB65B9-738F-9245-AA20-8762A44A85F7}" type="pres">
      <dgm:prSet presAssocID="{C052AF35-0477-4515-B663-0F94A5269DD0}" presName="composite" presStyleCnt="0"/>
      <dgm:spPr/>
    </dgm:pt>
    <dgm:pt modelId="{B46F67C4-1ADA-7E47-9F54-23A3E287E376}" type="pres">
      <dgm:prSet presAssocID="{C052AF35-0477-4515-B663-0F94A5269DD0}" presName="background" presStyleLbl="node0" presStyleIdx="0" presStyleCnt="3"/>
      <dgm:spPr/>
    </dgm:pt>
    <dgm:pt modelId="{100699BD-56D2-5D43-B143-F3A38DBB2469}" type="pres">
      <dgm:prSet presAssocID="{C052AF35-0477-4515-B663-0F94A5269DD0}" presName="text" presStyleLbl="fgAcc0" presStyleIdx="0" presStyleCnt="3">
        <dgm:presLayoutVars>
          <dgm:chPref val="3"/>
        </dgm:presLayoutVars>
      </dgm:prSet>
      <dgm:spPr/>
    </dgm:pt>
    <dgm:pt modelId="{5A240C76-FE8E-194D-AC92-D152A17D8832}" type="pres">
      <dgm:prSet presAssocID="{C052AF35-0477-4515-B663-0F94A5269DD0}" presName="hierChild2" presStyleCnt="0"/>
      <dgm:spPr/>
    </dgm:pt>
    <dgm:pt modelId="{8762D8BD-9C43-414C-83BD-2999F7D499FC}" type="pres">
      <dgm:prSet presAssocID="{DE329D86-E751-4C46-AAB7-B5828ADF56E4}" presName="hierRoot1" presStyleCnt="0"/>
      <dgm:spPr/>
    </dgm:pt>
    <dgm:pt modelId="{D06C0C68-5DAC-4E40-A521-D95EA4201C44}" type="pres">
      <dgm:prSet presAssocID="{DE329D86-E751-4C46-AAB7-B5828ADF56E4}" presName="composite" presStyleCnt="0"/>
      <dgm:spPr/>
    </dgm:pt>
    <dgm:pt modelId="{4F1D8BA3-1F48-42F8-80FF-B9BF23E030EE}" type="pres">
      <dgm:prSet presAssocID="{DE329D86-E751-4C46-AAB7-B5828ADF56E4}" presName="background" presStyleLbl="node0" presStyleIdx="1" presStyleCnt="3"/>
      <dgm:spPr/>
    </dgm:pt>
    <dgm:pt modelId="{FB4BD2C8-14AA-404D-9525-8B41DC6C4B43}" type="pres">
      <dgm:prSet presAssocID="{DE329D86-E751-4C46-AAB7-B5828ADF56E4}" presName="text" presStyleLbl="fgAcc0" presStyleIdx="1" presStyleCnt="3">
        <dgm:presLayoutVars>
          <dgm:chPref val="3"/>
        </dgm:presLayoutVars>
      </dgm:prSet>
      <dgm:spPr/>
    </dgm:pt>
    <dgm:pt modelId="{268CB925-50AB-4F94-84BE-3232BDCD61F2}" type="pres">
      <dgm:prSet presAssocID="{DE329D86-E751-4C46-AAB7-B5828ADF56E4}" presName="hierChild2" presStyleCnt="0"/>
      <dgm:spPr/>
    </dgm:pt>
    <dgm:pt modelId="{4E978418-5A22-2945-AF70-9203A4FC2FD6}" type="pres">
      <dgm:prSet presAssocID="{AA0AA5BE-026A-4272-B514-0D639F8029B5}" presName="hierRoot1" presStyleCnt="0"/>
      <dgm:spPr/>
    </dgm:pt>
    <dgm:pt modelId="{355921A8-E929-D74B-866B-157A026015A6}" type="pres">
      <dgm:prSet presAssocID="{AA0AA5BE-026A-4272-B514-0D639F8029B5}" presName="composite" presStyleCnt="0"/>
      <dgm:spPr/>
    </dgm:pt>
    <dgm:pt modelId="{42C045EC-1629-5746-8FB5-261189ADD4B0}" type="pres">
      <dgm:prSet presAssocID="{AA0AA5BE-026A-4272-B514-0D639F8029B5}" presName="background" presStyleLbl="node0" presStyleIdx="2" presStyleCnt="3"/>
      <dgm:spPr/>
    </dgm:pt>
    <dgm:pt modelId="{475C2C09-1853-D048-8783-BA6CDA0E3F85}" type="pres">
      <dgm:prSet presAssocID="{AA0AA5BE-026A-4272-B514-0D639F8029B5}" presName="text" presStyleLbl="fgAcc0" presStyleIdx="2" presStyleCnt="3">
        <dgm:presLayoutVars>
          <dgm:chPref val="3"/>
        </dgm:presLayoutVars>
      </dgm:prSet>
      <dgm:spPr/>
    </dgm:pt>
    <dgm:pt modelId="{00CC2057-4C08-034E-88B3-FC205F9417C1}" type="pres">
      <dgm:prSet presAssocID="{AA0AA5BE-026A-4272-B514-0D639F8029B5}" presName="hierChild2" presStyleCnt="0"/>
      <dgm:spPr/>
    </dgm:pt>
  </dgm:ptLst>
  <dgm:cxnLst>
    <dgm:cxn modelId="{5B350E23-0352-4979-8CCD-DB02619FA0D8}" srcId="{F43DF989-5C54-4900-B152-A8FC08440BEE}" destId="{AA0AA5BE-026A-4272-B514-0D639F8029B5}" srcOrd="2" destOrd="0" parTransId="{C443A599-6269-449B-8156-92FD81B55864}" sibTransId="{FB07529C-2E1F-4EFB-8440-75A5C7B4DDEB}"/>
    <dgm:cxn modelId="{3AF49B2B-F36A-4F27-90D1-13C04077EA86}" type="presOf" srcId="{DE329D86-E751-4C46-AAB7-B5828ADF56E4}" destId="{FB4BD2C8-14AA-404D-9525-8B41DC6C4B43}" srcOrd="0" destOrd="0" presId="urn:microsoft.com/office/officeart/2005/8/layout/hierarchy1"/>
    <dgm:cxn modelId="{C9D1802D-BBAA-3C42-AFF8-936D30399566}" type="presOf" srcId="{C052AF35-0477-4515-B663-0F94A5269DD0}" destId="{100699BD-56D2-5D43-B143-F3A38DBB2469}" srcOrd="0" destOrd="0" presId="urn:microsoft.com/office/officeart/2005/8/layout/hierarchy1"/>
    <dgm:cxn modelId="{872B6A71-2CC7-404C-AD1C-FEA1EEB48307}" srcId="{F43DF989-5C54-4900-B152-A8FC08440BEE}" destId="{C052AF35-0477-4515-B663-0F94A5269DD0}" srcOrd="0" destOrd="0" parTransId="{504618B2-D45A-43BA-9A05-0460942E9763}" sibTransId="{623C5533-AECE-4F32-A481-D5163E67CE7B}"/>
    <dgm:cxn modelId="{5694E87E-3BF1-2641-8F9E-EEC39A6D64EE}" type="presOf" srcId="{F43DF989-5C54-4900-B152-A8FC08440BEE}" destId="{24513BF2-6CC7-DD49-86AC-F9702F1782EC}" srcOrd="0" destOrd="0" presId="urn:microsoft.com/office/officeart/2005/8/layout/hierarchy1"/>
    <dgm:cxn modelId="{E43766F5-88F2-4955-A873-9A698C771115}" srcId="{F43DF989-5C54-4900-B152-A8FC08440BEE}" destId="{DE329D86-E751-4C46-AAB7-B5828ADF56E4}" srcOrd="1" destOrd="0" parTransId="{C4F7895E-78D0-4428-9BE8-D311A7F3E715}" sibTransId="{D1546829-8065-4CC7-BA56-38F184FDA8C4}"/>
    <dgm:cxn modelId="{DBB531FC-A046-8344-B8A6-5C7E90BBAEF7}" type="presOf" srcId="{AA0AA5BE-026A-4272-B514-0D639F8029B5}" destId="{475C2C09-1853-D048-8783-BA6CDA0E3F85}" srcOrd="0" destOrd="0" presId="urn:microsoft.com/office/officeart/2005/8/layout/hierarchy1"/>
    <dgm:cxn modelId="{7FABEA9E-15BE-0346-8D02-83BF060F825D}" type="presParOf" srcId="{24513BF2-6CC7-DD49-86AC-F9702F1782EC}" destId="{61DEE1DC-6775-C04F-8857-468D2C1D35F7}" srcOrd="0" destOrd="0" presId="urn:microsoft.com/office/officeart/2005/8/layout/hierarchy1"/>
    <dgm:cxn modelId="{0238DB2A-1595-7A4F-B147-E1B011FE7049}" type="presParOf" srcId="{61DEE1DC-6775-C04F-8857-468D2C1D35F7}" destId="{3DAB65B9-738F-9245-AA20-8762A44A85F7}" srcOrd="0" destOrd="0" presId="urn:microsoft.com/office/officeart/2005/8/layout/hierarchy1"/>
    <dgm:cxn modelId="{000DE646-43D0-634D-9DE5-FEBB11C560B5}" type="presParOf" srcId="{3DAB65B9-738F-9245-AA20-8762A44A85F7}" destId="{B46F67C4-1ADA-7E47-9F54-23A3E287E376}" srcOrd="0" destOrd="0" presId="urn:microsoft.com/office/officeart/2005/8/layout/hierarchy1"/>
    <dgm:cxn modelId="{FBF60274-317C-034B-822C-94D9963EC6C7}" type="presParOf" srcId="{3DAB65B9-738F-9245-AA20-8762A44A85F7}" destId="{100699BD-56D2-5D43-B143-F3A38DBB2469}" srcOrd="1" destOrd="0" presId="urn:microsoft.com/office/officeart/2005/8/layout/hierarchy1"/>
    <dgm:cxn modelId="{00C13D48-389F-9749-A54D-4C91C3DFE668}" type="presParOf" srcId="{61DEE1DC-6775-C04F-8857-468D2C1D35F7}" destId="{5A240C76-FE8E-194D-AC92-D152A17D8832}" srcOrd="1" destOrd="0" presId="urn:microsoft.com/office/officeart/2005/8/layout/hierarchy1"/>
    <dgm:cxn modelId="{4196AB3A-1159-480A-84F0-91431CB7C427}" type="presParOf" srcId="{24513BF2-6CC7-DD49-86AC-F9702F1782EC}" destId="{8762D8BD-9C43-414C-83BD-2999F7D499FC}" srcOrd="1" destOrd="0" presId="urn:microsoft.com/office/officeart/2005/8/layout/hierarchy1"/>
    <dgm:cxn modelId="{EA2DE446-9F71-47D0-96AF-53DD3F4040B3}" type="presParOf" srcId="{8762D8BD-9C43-414C-83BD-2999F7D499FC}" destId="{D06C0C68-5DAC-4E40-A521-D95EA4201C44}" srcOrd="0" destOrd="0" presId="urn:microsoft.com/office/officeart/2005/8/layout/hierarchy1"/>
    <dgm:cxn modelId="{DB595186-8C9C-4F7D-9945-B5ABC878350B}" type="presParOf" srcId="{D06C0C68-5DAC-4E40-A521-D95EA4201C44}" destId="{4F1D8BA3-1F48-42F8-80FF-B9BF23E030EE}" srcOrd="0" destOrd="0" presId="urn:microsoft.com/office/officeart/2005/8/layout/hierarchy1"/>
    <dgm:cxn modelId="{469FCB14-9CF3-482F-9F34-6A9937C639DE}" type="presParOf" srcId="{D06C0C68-5DAC-4E40-A521-D95EA4201C44}" destId="{FB4BD2C8-14AA-404D-9525-8B41DC6C4B43}" srcOrd="1" destOrd="0" presId="urn:microsoft.com/office/officeart/2005/8/layout/hierarchy1"/>
    <dgm:cxn modelId="{3A694C84-4B92-4BEE-8ACC-006C56B87381}" type="presParOf" srcId="{8762D8BD-9C43-414C-83BD-2999F7D499FC}" destId="{268CB925-50AB-4F94-84BE-3232BDCD61F2}" srcOrd="1" destOrd="0" presId="urn:microsoft.com/office/officeart/2005/8/layout/hierarchy1"/>
    <dgm:cxn modelId="{8EEF0C2B-5AB7-3849-ADD5-2B98DFA196EC}" type="presParOf" srcId="{24513BF2-6CC7-DD49-86AC-F9702F1782EC}" destId="{4E978418-5A22-2945-AF70-9203A4FC2FD6}" srcOrd="2" destOrd="0" presId="urn:microsoft.com/office/officeart/2005/8/layout/hierarchy1"/>
    <dgm:cxn modelId="{3FB28C0B-2BD6-5747-AD57-3CA077C5B6B8}" type="presParOf" srcId="{4E978418-5A22-2945-AF70-9203A4FC2FD6}" destId="{355921A8-E929-D74B-866B-157A026015A6}" srcOrd="0" destOrd="0" presId="urn:microsoft.com/office/officeart/2005/8/layout/hierarchy1"/>
    <dgm:cxn modelId="{F3BC46E4-ACC7-B747-A513-10855504F09B}" type="presParOf" srcId="{355921A8-E929-D74B-866B-157A026015A6}" destId="{42C045EC-1629-5746-8FB5-261189ADD4B0}" srcOrd="0" destOrd="0" presId="urn:microsoft.com/office/officeart/2005/8/layout/hierarchy1"/>
    <dgm:cxn modelId="{5131C56C-445B-CE4F-8B44-0145DCB2B4F9}" type="presParOf" srcId="{355921A8-E929-D74B-866B-157A026015A6}" destId="{475C2C09-1853-D048-8783-BA6CDA0E3F85}" srcOrd="1" destOrd="0" presId="urn:microsoft.com/office/officeart/2005/8/layout/hierarchy1"/>
    <dgm:cxn modelId="{272A54D5-F2C6-0A46-A8C6-444983ADC5BD}" type="presParOf" srcId="{4E978418-5A22-2945-AF70-9203A4FC2FD6}" destId="{00CC2057-4C08-034E-88B3-FC205F9417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8C0B7-1D4E-F749-8C92-06DACF46C614}">
      <dsp:nvSpPr>
        <dsp:cNvPr id="0" name=""/>
        <dsp:cNvSpPr/>
      </dsp:nvSpPr>
      <dsp:spPr>
        <a:xfrm>
          <a:off x="2146811" y="874396"/>
          <a:ext cx="461991" cy="91440"/>
        </a:xfrm>
        <a:custGeom>
          <a:avLst/>
          <a:gdLst/>
          <a:ahLst/>
          <a:cxnLst/>
          <a:rect l="0" t="0" r="0" b="0"/>
          <a:pathLst>
            <a:path>
              <a:moveTo>
                <a:pt x="0" y="45720"/>
              </a:moveTo>
              <a:lnTo>
                <a:pt x="461991"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5492" y="917651"/>
        <a:ext cx="24629" cy="4930"/>
      </dsp:txXfrm>
    </dsp:sp>
    <dsp:sp modelId="{0BE4B49B-2A23-B64A-85D7-1FD27F5FB71B}">
      <dsp:nvSpPr>
        <dsp:cNvPr id="0" name=""/>
        <dsp:cNvSpPr/>
      </dsp:nvSpPr>
      <dsp:spPr>
        <a:xfrm>
          <a:off x="6910" y="277606"/>
          <a:ext cx="2141701" cy="12850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945" tIns="110158" rIns="104945" bIns="110158" numCol="1" spcCol="1270" anchor="ctr" anchorCtr="0">
          <a:noAutofit/>
        </a:bodyPr>
        <a:lstStyle/>
        <a:p>
          <a:pPr marL="0" lvl="0" indent="0" algn="ctr" defTabSz="800100">
            <a:lnSpc>
              <a:spcPct val="90000"/>
            </a:lnSpc>
            <a:spcBef>
              <a:spcPct val="0"/>
            </a:spcBef>
            <a:spcAft>
              <a:spcPct val="35000"/>
            </a:spcAft>
            <a:buNone/>
          </a:pPr>
          <a:r>
            <a:rPr lang="en-US" sz="1800" kern="1200"/>
            <a:t>Victor’s mother dies</a:t>
          </a:r>
        </a:p>
      </dsp:txBody>
      <dsp:txXfrm>
        <a:off x="6910" y="277606"/>
        <a:ext cx="2141701" cy="1285020"/>
      </dsp:txXfrm>
    </dsp:sp>
    <dsp:sp modelId="{BE762F6C-1E38-8F49-A7BF-DF49CAE55295}">
      <dsp:nvSpPr>
        <dsp:cNvPr id="0" name=""/>
        <dsp:cNvSpPr/>
      </dsp:nvSpPr>
      <dsp:spPr>
        <a:xfrm>
          <a:off x="4781104" y="874396"/>
          <a:ext cx="461991" cy="91440"/>
        </a:xfrm>
        <a:custGeom>
          <a:avLst/>
          <a:gdLst/>
          <a:ahLst/>
          <a:cxnLst/>
          <a:rect l="0" t="0" r="0" b="0"/>
          <a:pathLst>
            <a:path>
              <a:moveTo>
                <a:pt x="0" y="45720"/>
              </a:moveTo>
              <a:lnTo>
                <a:pt x="461991"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9785" y="917651"/>
        <a:ext cx="24629" cy="4930"/>
      </dsp:txXfrm>
    </dsp:sp>
    <dsp:sp modelId="{423D1670-56C6-8E4B-B9A9-CA4BEB0DAA76}">
      <dsp:nvSpPr>
        <dsp:cNvPr id="0" name=""/>
        <dsp:cNvSpPr/>
      </dsp:nvSpPr>
      <dsp:spPr>
        <a:xfrm>
          <a:off x="2641203" y="277606"/>
          <a:ext cx="2141701" cy="12850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945" tIns="110158" rIns="104945" bIns="110158" numCol="1" spcCol="1270" anchor="ctr" anchorCtr="0">
          <a:noAutofit/>
        </a:bodyPr>
        <a:lstStyle/>
        <a:p>
          <a:pPr marL="0" lvl="0" indent="0" algn="ctr" defTabSz="800100">
            <a:lnSpc>
              <a:spcPct val="90000"/>
            </a:lnSpc>
            <a:spcBef>
              <a:spcPct val="0"/>
            </a:spcBef>
            <a:spcAft>
              <a:spcPct val="35000"/>
            </a:spcAft>
            <a:buNone/>
          </a:pPr>
          <a:r>
            <a:rPr lang="en-US" sz="1800" kern="1200"/>
            <a:t>Victor sacrifices his health in order to reach his scientific goals</a:t>
          </a:r>
        </a:p>
      </dsp:txBody>
      <dsp:txXfrm>
        <a:off x="2641203" y="277606"/>
        <a:ext cx="2141701" cy="1285020"/>
      </dsp:txXfrm>
    </dsp:sp>
    <dsp:sp modelId="{18A5230D-B4C1-7944-9986-356E83FD29C6}">
      <dsp:nvSpPr>
        <dsp:cNvPr id="0" name=""/>
        <dsp:cNvSpPr/>
      </dsp:nvSpPr>
      <dsp:spPr>
        <a:xfrm>
          <a:off x="7415396" y="874396"/>
          <a:ext cx="461991" cy="91440"/>
        </a:xfrm>
        <a:custGeom>
          <a:avLst/>
          <a:gdLst/>
          <a:ahLst/>
          <a:cxnLst/>
          <a:rect l="0" t="0" r="0" b="0"/>
          <a:pathLst>
            <a:path>
              <a:moveTo>
                <a:pt x="0" y="45720"/>
              </a:moveTo>
              <a:lnTo>
                <a:pt x="461991"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4077" y="917651"/>
        <a:ext cx="24629" cy="4930"/>
      </dsp:txXfrm>
    </dsp:sp>
    <dsp:sp modelId="{82371004-0C26-DC44-8C72-EE69FE13E1BE}">
      <dsp:nvSpPr>
        <dsp:cNvPr id="0" name=""/>
        <dsp:cNvSpPr/>
      </dsp:nvSpPr>
      <dsp:spPr>
        <a:xfrm>
          <a:off x="5275495" y="277606"/>
          <a:ext cx="2141701" cy="12850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945" tIns="110158" rIns="104945" bIns="110158" numCol="1" spcCol="1270" anchor="ctr" anchorCtr="0">
          <a:noAutofit/>
        </a:bodyPr>
        <a:lstStyle/>
        <a:p>
          <a:pPr marL="0" lvl="0" indent="0" algn="ctr" defTabSz="622300">
            <a:lnSpc>
              <a:spcPct val="90000"/>
            </a:lnSpc>
            <a:spcBef>
              <a:spcPct val="0"/>
            </a:spcBef>
            <a:spcAft>
              <a:spcPct val="35000"/>
            </a:spcAft>
            <a:buNone/>
          </a:pPr>
          <a:r>
            <a:rPr lang="en-US" sz="1400" kern="1200"/>
            <a:t>Victor succeeds in reanimating a dead body, but is horrified by his creation. He abandons it and doesn’t see it for two years.</a:t>
          </a:r>
        </a:p>
      </dsp:txBody>
      <dsp:txXfrm>
        <a:off x="5275495" y="277606"/>
        <a:ext cx="2141701" cy="1285020"/>
      </dsp:txXfrm>
    </dsp:sp>
    <dsp:sp modelId="{629041F5-0AC1-B142-8B1B-837A1347C40C}">
      <dsp:nvSpPr>
        <dsp:cNvPr id="0" name=""/>
        <dsp:cNvSpPr/>
      </dsp:nvSpPr>
      <dsp:spPr>
        <a:xfrm>
          <a:off x="1077761" y="1560826"/>
          <a:ext cx="7902877" cy="461991"/>
        </a:xfrm>
        <a:custGeom>
          <a:avLst/>
          <a:gdLst/>
          <a:ahLst/>
          <a:cxnLst/>
          <a:rect l="0" t="0" r="0" b="0"/>
          <a:pathLst>
            <a:path>
              <a:moveTo>
                <a:pt x="7902877" y="0"/>
              </a:moveTo>
              <a:lnTo>
                <a:pt x="7902877" y="248095"/>
              </a:lnTo>
              <a:lnTo>
                <a:pt x="0" y="248095"/>
              </a:lnTo>
              <a:lnTo>
                <a:pt x="0" y="461991"/>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1244" y="1789357"/>
        <a:ext cx="395910" cy="4930"/>
      </dsp:txXfrm>
    </dsp:sp>
    <dsp:sp modelId="{0943A37B-710D-D645-B2D4-A65DBD613B86}">
      <dsp:nvSpPr>
        <dsp:cNvPr id="0" name=""/>
        <dsp:cNvSpPr/>
      </dsp:nvSpPr>
      <dsp:spPr>
        <a:xfrm>
          <a:off x="7909788" y="277606"/>
          <a:ext cx="2141701" cy="12850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945" tIns="110158" rIns="104945" bIns="110158" numCol="1" spcCol="1270" anchor="ctr" anchorCtr="0">
          <a:noAutofit/>
        </a:bodyPr>
        <a:lstStyle/>
        <a:p>
          <a:pPr marL="0" lvl="0" indent="0" algn="ctr" defTabSz="711200">
            <a:lnSpc>
              <a:spcPct val="90000"/>
            </a:lnSpc>
            <a:spcBef>
              <a:spcPct val="0"/>
            </a:spcBef>
            <a:spcAft>
              <a:spcPct val="35000"/>
            </a:spcAft>
            <a:buNone/>
          </a:pPr>
          <a:r>
            <a:rPr lang="en-US" sz="1600" kern="1200"/>
            <a:t>Victor learns that his youngest brother has died and his friend Justine is being charged with his murder. </a:t>
          </a:r>
        </a:p>
      </dsp:txBody>
      <dsp:txXfrm>
        <a:off x="7909788" y="277606"/>
        <a:ext cx="2141701" cy="1285020"/>
      </dsp:txXfrm>
    </dsp:sp>
    <dsp:sp modelId="{4D41BA34-DCB8-924A-9A0F-3FAE03F145E3}">
      <dsp:nvSpPr>
        <dsp:cNvPr id="0" name=""/>
        <dsp:cNvSpPr/>
      </dsp:nvSpPr>
      <dsp:spPr>
        <a:xfrm>
          <a:off x="2146811" y="2652008"/>
          <a:ext cx="461991" cy="91440"/>
        </a:xfrm>
        <a:custGeom>
          <a:avLst/>
          <a:gdLst/>
          <a:ahLst/>
          <a:cxnLst/>
          <a:rect l="0" t="0" r="0" b="0"/>
          <a:pathLst>
            <a:path>
              <a:moveTo>
                <a:pt x="0" y="45720"/>
              </a:moveTo>
              <a:lnTo>
                <a:pt x="461991"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5492" y="2695263"/>
        <a:ext cx="24629" cy="4930"/>
      </dsp:txXfrm>
    </dsp:sp>
    <dsp:sp modelId="{7D8005BA-C164-AC43-A251-01C88118D58D}">
      <dsp:nvSpPr>
        <dsp:cNvPr id="0" name=""/>
        <dsp:cNvSpPr/>
      </dsp:nvSpPr>
      <dsp:spPr>
        <a:xfrm>
          <a:off x="6910" y="2055218"/>
          <a:ext cx="2141701" cy="128502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945" tIns="110158" rIns="104945" bIns="110158" numCol="1" spcCol="1270" anchor="ctr" anchorCtr="0">
          <a:noAutofit/>
        </a:bodyPr>
        <a:lstStyle/>
        <a:p>
          <a:pPr marL="0" lvl="0" indent="0" algn="ctr" defTabSz="622300">
            <a:lnSpc>
              <a:spcPct val="90000"/>
            </a:lnSpc>
            <a:spcBef>
              <a:spcPct val="0"/>
            </a:spcBef>
            <a:spcAft>
              <a:spcPct val="35000"/>
            </a:spcAft>
            <a:buNone/>
          </a:pPr>
          <a:r>
            <a:rPr lang="en-US" sz="1400" kern="1200"/>
            <a:t>Victor struggles with his guilt over the deaths of William and Justine, and for allowing his creature to go free.</a:t>
          </a:r>
        </a:p>
      </dsp:txBody>
      <dsp:txXfrm>
        <a:off x="6910" y="2055218"/>
        <a:ext cx="2141701" cy="1285020"/>
      </dsp:txXfrm>
    </dsp:sp>
    <dsp:sp modelId="{252174DA-BA39-EB49-AB9F-7651F440FDB1}">
      <dsp:nvSpPr>
        <dsp:cNvPr id="0" name=""/>
        <dsp:cNvSpPr/>
      </dsp:nvSpPr>
      <dsp:spPr>
        <a:xfrm>
          <a:off x="4781104" y="2652008"/>
          <a:ext cx="461991" cy="91440"/>
        </a:xfrm>
        <a:custGeom>
          <a:avLst/>
          <a:gdLst/>
          <a:ahLst/>
          <a:cxnLst/>
          <a:rect l="0" t="0" r="0" b="0"/>
          <a:pathLst>
            <a:path>
              <a:moveTo>
                <a:pt x="0" y="45720"/>
              </a:moveTo>
              <a:lnTo>
                <a:pt x="461991"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9785" y="2695263"/>
        <a:ext cx="24629" cy="4930"/>
      </dsp:txXfrm>
    </dsp:sp>
    <dsp:sp modelId="{7272BA6F-50EE-F04D-9CD5-532802AF2667}">
      <dsp:nvSpPr>
        <dsp:cNvPr id="0" name=""/>
        <dsp:cNvSpPr/>
      </dsp:nvSpPr>
      <dsp:spPr>
        <a:xfrm>
          <a:off x="2641203" y="2055218"/>
          <a:ext cx="2141701" cy="12850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945" tIns="110158" rIns="104945" bIns="110158" numCol="1" spcCol="1270" anchor="ctr" anchorCtr="0">
          <a:noAutofit/>
        </a:bodyPr>
        <a:lstStyle/>
        <a:p>
          <a:pPr marL="0" lvl="0" indent="0" algn="ctr" defTabSz="711200">
            <a:lnSpc>
              <a:spcPct val="90000"/>
            </a:lnSpc>
            <a:spcBef>
              <a:spcPct val="0"/>
            </a:spcBef>
            <a:spcAft>
              <a:spcPct val="35000"/>
            </a:spcAft>
            <a:buNone/>
          </a:pPr>
          <a:r>
            <a:rPr lang="en-US" sz="1600" kern="1200"/>
            <a:t>Victor accuses his creature and wishes to kill him, but cannot stand to look at him either.</a:t>
          </a:r>
        </a:p>
      </dsp:txBody>
      <dsp:txXfrm>
        <a:off x="2641203" y="2055218"/>
        <a:ext cx="2141701" cy="1285020"/>
      </dsp:txXfrm>
    </dsp:sp>
    <dsp:sp modelId="{E2EAF047-569B-834B-B985-F637E4EB176A}">
      <dsp:nvSpPr>
        <dsp:cNvPr id="0" name=""/>
        <dsp:cNvSpPr/>
      </dsp:nvSpPr>
      <dsp:spPr>
        <a:xfrm>
          <a:off x="7415396" y="2652008"/>
          <a:ext cx="461991" cy="91440"/>
        </a:xfrm>
        <a:custGeom>
          <a:avLst/>
          <a:gdLst/>
          <a:ahLst/>
          <a:cxnLst/>
          <a:rect l="0" t="0" r="0" b="0"/>
          <a:pathLst>
            <a:path>
              <a:moveTo>
                <a:pt x="0" y="45720"/>
              </a:moveTo>
              <a:lnTo>
                <a:pt x="461991"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4077" y="2695263"/>
        <a:ext cx="24629" cy="4930"/>
      </dsp:txXfrm>
    </dsp:sp>
    <dsp:sp modelId="{18456D3B-018E-3D4F-BF15-02A6502002FC}">
      <dsp:nvSpPr>
        <dsp:cNvPr id="0" name=""/>
        <dsp:cNvSpPr/>
      </dsp:nvSpPr>
      <dsp:spPr>
        <a:xfrm>
          <a:off x="5275495" y="2055218"/>
          <a:ext cx="2141701" cy="12850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945" tIns="110158" rIns="104945" bIns="110158" numCol="1" spcCol="1270" anchor="ctr" anchorCtr="0">
          <a:noAutofit/>
        </a:bodyPr>
        <a:lstStyle/>
        <a:p>
          <a:pPr marL="0" lvl="0" indent="0" algn="ctr" defTabSz="577850">
            <a:lnSpc>
              <a:spcPct val="90000"/>
            </a:lnSpc>
            <a:spcBef>
              <a:spcPct val="0"/>
            </a:spcBef>
            <a:spcAft>
              <a:spcPct val="35000"/>
            </a:spcAft>
            <a:buNone/>
          </a:pPr>
          <a:r>
            <a:rPr lang="en-US" sz="1300" kern="1200"/>
            <a:t>Victor is repulsed by the creature’s demands for a mate but also wishes to keep others safe. The Creature assumes his agreement and disappears. </a:t>
          </a:r>
        </a:p>
      </dsp:txBody>
      <dsp:txXfrm>
        <a:off x="5275495" y="2055218"/>
        <a:ext cx="2141701" cy="1285020"/>
      </dsp:txXfrm>
    </dsp:sp>
    <dsp:sp modelId="{F147F7DC-27C0-3D49-A376-ED602E6557B2}">
      <dsp:nvSpPr>
        <dsp:cNvPr id="0" name=""/>
        <dsp:cNvSpPr/>
      </dsp:nvSpPr>
      <dsp:spPr>
        <a:xfrm>
          <a:off x="7909788" y="2055218"/>
          <a:ext cx="2141701" cy="12850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945" tIns="110158" rIns="104945" bIns="110158" numCol="1" spcCol="1270" anchor="ctr" anchorCtr="0">
          <a:noAutofit/>
        </a:bodyPr>
        <a:lstStyle/>
        <a:p>
          <a:pPr marL="0" lvl="0" indent="0" algn="ctr" defTabSz="622300">
            <a:lnSpc>
              <a:spcPct val="90000"/>
            </a:lnSpc>
            <a:spcBef>
              <a:spcPct val="0"/>
            </a:spcBef>
            <a:spcAft>
              <a:spcPct val="35000"/>
            </a:spcAft>
            <a:buNone/>
          </a:pPr>
          <a:r>
            <a:rPr lang="en-US" sz="1400" kern="1200"/>
            <a:t>Victor is unable to marry Elizabeth or enjoy the company of Henry Clerval because of the weight of the Creature’s demands.</a:t>
          </a:r>
        </a:p>
      </dsp:txBody>
      <dsp:txXfrm>
        <a:off x="7909788" y="2055218"/>
        <a:ext cx="2141701" cy="1285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F67C4-1ADA-7E47-9F54-23A3E287E376}">
      <dsp:nvSpPr>
        <dsp:cNvPr id="0" name=""/>
        <dsp:cNvSpPr/>
      </dsp:nvSpPr>
      <dsp:spPr>
        <a:xfrm>
          <a:off x="0" y="761434"/>
          <a:ext cx="2828924" cy="17963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699BD-56D2-5D43-B143-F3A38DBB2469}">
      <dsp:nvSpPr>
        <dsp:cNvPr id="0" name=""/>
        <dsp:cNvSpPr/>
      </dsp:nvSpPr>
      <dsp:spPr>
        <a:xfrm>
          <a:off x="314325" y="1060043"/>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Stop</a:t>
          </a:r>
          <a:r>
            <a:rPr lang="en-US" sz="2100" kern="1200"/>
            <a:t> at “I shall be with you on your wedding-night.”</a:t>
          </a:r>
        </a:p>
      </dsp:txBody>
      <dsp:txXfrm>
        <a:off x="366939" y="1112657"/>
        <a:ext cx="2723696" cy="1691139"/>
      </dsp:txXfrm>
    </dsp:sp>
    <dsp:sp modelId="{4F1D8BA3-1F48-42F8-80FF-B9BF23E030EE}">
      <dsp:nvSpPr>
        <dsp:cNvPr id="0" name=""/>
        <dsp:cNvSpPr/>
      </dsp:nvSpPr>
      <dsp:spPr>
        <a:xfrm>
          <a:off x="3457574" y="761434"/>
          <a:ext cx="2828924" cy="17963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4BD2C8-14AA-404D-9525-8B41DC6C4B43}">
      <dsp:nvSpPr>
        <dsp:cNvPr id="0" name=""/>
        <dsp:cNvSpPr/>
      </dsp:nvSpPr>
      <dsp:spPr>
        <a:xfrm>
          <a:off x="3771899" y="1060043"/>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As you read, record five realizations Victor has that persuade him against completing the female creature.</a:t>
          </a:r>
        </a:p>
      </dsp:txBody>
      <dsp:txXfrm>
        <a:off x="3824513" y="1112657"/>
        <a:ext cx="2723696" cy="1691139"/>
      </dsp:txXfrm>
    </dsp:sp>
    <dsp:sp modelId="{42C045EC-1629-5746-8FB5-261189ADD4B0}">
      <dsp:nvSpPr>
        <dsp:cNvPr id="0" name=""/>
        <dsp:cNvSpPr/>
      </dsp:nvSpPr>
      <dsp:spPr>
        <a:xfrm>
          <a:off x="6915149" y="761434"/>
          <a:ext cx="2828924" cy="17963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5C2C09-1853-D048-8783-BA6CDA0E3F85}">
      <dsp:nvSpPr>
        <dsp:cNvPr id="0" name=""/>
        <dsp:cNvSpPr/>
      </dsp:nvSpPr>
      <dsp:spPr>
        <a:xfrm>
          <a:off x="7229475" y="1060043"/>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a:t>How does this new conflict also provide catharsis or emotional release, either for the reader or for Victor? </a:t>
          </a:r>
        </a:p>
      </dsp:txBody>
      <dsp:txXfrm>
        <a:off x="7282089" y="1112657"/>
        <a:ext cx="2723696" cy="169113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8F3F6-9C64-2D42-A9D4-3A4A517336A5}" type="datetimeFigureOut">
              <a:rPr lang="en-US" smtClean="0"/>
              <a:t>3/6/2022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7EFCB-5C12-464B-9AFC-061346BDE8E0}" type="slidenum">
              <a:rPr lang="en-US" smtClean="0"/>
              <a:t>‹#›</a:t>
            </a:fld>
            <a:endParaRPr lang="en-US"/>
          </a:p>
        </p:txBody>
      </p:sp>
    </p:spTree>
    <p:extLst>
      <p:ext uri="{BB962C8B-B14F-4D97-AF65-F5344CB8AC3E}">
        <p14:creationId xmlns:p14="http://schemas.microsoft.com/office/powerpoint/2010/main" val="131010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76BF7E4-D4D0-1741-998B-B6B3605CC330}"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133C6AA-E847-AB48-8D2B-C1A5C556C7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BF7E4-D4D0-1741-998B-B6B3605CC330}"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C6AA-E847-AB48-8D2B-C1A5C556C7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BF7E4-D4D0-1741-998B-B6B3605CC330}"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C6AA-E847-AB48-8D2B-C1A5C556C7B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01D5F92-E4A5-EE47-942A-5B5C3033041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9F6928D-B885-0F42-B32A-28BAAC707AD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D5F92-E4A5-EE47-942A-5B5C3033041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6928D-B885-0F42-B32A-28BAAC707AD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01D5F92-E4A5-EE47-942A-5B5C3033041C}" type="datetimeFigureOut">
              <a:rPr lang="en-US" smtClean="0"/>
              <a:t>3/6/2022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9F6928D-B885-0F42-B32A-28BAAC707AD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1D5F92-E4A5-EE47-942A-5B5C3033041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6928D-B885-0F42-B32A-28BAAC707AD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1D5F92-E4A5-EE47-942A-5B5C3033041C}"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6928D-B885-0F42-B32A-28BAAC707AD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1D5F92-E4A5-EE47-942A-5B5C3033041C}"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6928D-B885-0F42-B32A-28BAAC707AD1}"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D5F92-E4A5-EE47-942A-5B5C3033041C}"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6928D-B885-0F42-B32A-28BAAC707AD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1D5F92-E4A5-EE47-942A-5B5C3033041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39F6928D-B885-0F42-B32A-28BAAC707A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BF7E4-D4D0-1741-998B-B6B3605CC330}"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C6AA-E847-AB48-8D2B-C1A5C556C7B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1D5F92-E4A5-EE47-942A-5B5C3033041C}" type="datetimeFigureOut">
              <a:rPr lang="en-US" smtClean="0"/>
              <a:t>3/6/2022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39F6928D-B885-0F42-B32A-28BAAC707AD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D5F92-E4A5-EE47-942A-5B5C3033041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6928D-B885-0F42-B32A-28BAAC707AD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D5F92-E4A5-EE47-942A-5B5C3033041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6928D-B885-0F42-B32A-28BAAC707A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A76BF7E4-D4D0-1741-998B-B6B3605CC330}" type="datetimeFigureOut">
              <a:rPr lang="en-US" smtClean="0"/>
              <a:t>3/6/2022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133C6AA-E847-AB48-8D2B-C1A5C556C7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6BF7E4-D4D0-1741-998B-B6B3605CC330}"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C6AA-E847-AB48-8D2B-C1A5C556C7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6BF7E4-D4D0-1741-998B-B6B3605CC330}"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C6AA-E847-AB48-8D2B-C1A5C556C7B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6BF7E4-D4D0-1741-998B-B6B3605CC330}"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C6AA-E847-AB48-8D2B-C1A5C556C7BF}"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BF7E4-D4D0-1741-998B-B6B3605CC330}"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C6AA-E847-AB48-8D2B-C1A5C556C7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6BF7E4-D4D0-1741-998B-B6B3605CC330}"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133C6AA-E847-AB48-8D2B-C1A5C556C7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6BF7E4-D4D0-1741-998B-B6B3605CC330}" type="datetimeFigureOut">
              <a:rPr lang="en-US" smtClean="0"/>
              <a:t>3/6/2022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133C6AA-E847-AB48-8D2B-C1A5C556C7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76BF7E4-D4D0-1741-998B-B6B3605CC330}" type="datetimeFigureOut">
              <a:rPr lang="en-US" smtClean="0"/>
              <a:t>3/6/2022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133C6AA-E847-AB48-8D2B-C1A5C556C7BF}" type="slidenum">
              <a:rPr lang="en-US" smtClean="0"/>
              <a:t>‹#›</a:t>
            </a:fld>
            <a:endParaRPr lang="en-US"/>
          </a:p>
        </p:txBody>
      </p:sp>
    </p:spTree>
    <p:extLst>
      <p:ext uri="{BB962C8B-B14F-4D97-AF65-F5344CB8AC3E}">
        <p14:creationId xmlns:p14="http://schemas.microsoft.com/office/powerpoint/2010/main" val="484508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01D5F92-E4A5-EE47-942A-5B5C3033041C}" type="datetimeFigureOut">
              <a:rPr lang="en-US" smtClean="0"/>
              <a:t>3/6/2022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9F6928D-B885-0F42-B32A-28BAAC707AD1}" type="slidenum">
              <a:rPr lang="en-US" smtClean="0"/>
              <a:t>‹#›</a:t>
            </a:fld>
            <a:endParaRPr lang="en-US"/>
          </a:p>
        </p:txBody>
      </p:sp>
    </p:spTree>
    <p:extLst>
      <p:ext uri="{BB962C8B-B14F-4D97-AF65-F5344CB8AC3E}">
        <p14:creationId xmlns:p14="http://schemas.microsoft.com/office/powerpoint/2010/main" val="877907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Frankenstein</a:t>
            </a:r>
          </a:p>
        </p:txBody>
      </p:sp>
      <p:sp>
        <p:nvSpPr>
          <p:cNvPr id="3" name="Subtitle 2"/>
          <p:cNvSpPr>
            <a:spLocks noGrp="1"/>
          </p:cNvSpPr>
          <p:nvPr>
            <p:ph type="subTitle" idx="1"/>
          </p:nvPr>
        </p:nvSpPr>
        <p:spPr/>
        <p:txBody>
          <a:bodyPr vert="horz" lIns="91440" tIns="45720" rIns="91440" bIns="45720" rtlCol="0" anchor="t">
            <a:normAutofit/>
          </a:bodyPr>
          <a:lstStyle/>
          <a:p>
            <a:r>
              <a:rPr lang="en-US"/>
              <a:t>Chapters 13-21 </a:t>
            </a:r>
          </a:p>
        </p:txBody>
      </p:sp>
    </p:spTree>
    <p:extLst>
      <p:ext uri="{BB962C8B-B14F-4D97-AF65-F5344CB8AC3E}">
        <p14:creationId xmlns:p14="http://schemas.microsoft.com/office/powerpoint/2010/main" val="116961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16" name="Rectangle 15">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Title 4"/>
          <p:cNvSpPr>
            <a:spLocks noGrp="1"/>
          </p:cNvSpPr>
          <p:nvPr>
            <p:ph type="title"/>
          </p:nvPr>
        </p:nvSpPr>
        <p:spPr>
          <a:xfrm>
            <a:off x="6587544" y="401980"/>
            <a:ext cx="4869179" cy="1517984"/>
          </a:xfrm>
        </p:spPr>
        <p:txBody>
          <a:bodyPr vert="horz" lIns="91440" tIns="45720" rIns="91440" bIns="45720" rtlCol="0" anchor="ctr">
            <a:normAutofit/>
          </a:bodyPr>
          <a:lstStyle/>
          <a:p>
            <a:r>
              <a:rPr lang="en-US" sz="4800" i="1">
                <a:solidFill>
                  <a:schemeClr val="tx1"/>
                </a:solidFill>
              </a:rPr>
              <a:t>Paradise Lost</a:t>
            </a:r>
          </a:p>
        </p:txBody>
      </p:sp>
      <p:sp>
        <p:nvSpPr>
          <p:cNvPr id="18" name="Freeform: Shape 17">
            <a:extLst>
              <a:ext uri="{FF2B5EF4-FFF2-40B4-BE49-F238E27FC236}">
                <a16:creationId xmlns:a16="http://schemas.microsoft.com/office/drawing/2014/main" id="{7EC0D68F-F813-4414-800D-F8D4F0AB8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7" name="Content Placeholder 6" descr="A person standing in front of a large rock&#10;&#10;Description automatically generated"/>
          <p:cNvPicPr>
            <a:picLocks noGrp="1" noChangeAspect="1"/>
          </p:cNvPicPr>
          <p:nvPr>
            <p:ph sz="half" idx="2"/>
          </p:nvPr>
        </p:nvPicPr>
        <p:blipFill>
          <a:blip r:embed="rId4"/>
          <a:stretch>
            <a:fillRect/>
          </a:stretch>
        </p:blipFill>
        <p:spPr>
          <a:xfrm>
            <a:off x="735275" y="2015659"/>
            <a:ext cx="3542527" cy="4021810"/>
          </a:xfrm>
          <a:prstGeom prst="rect">
            <a:avLst/>
          </a:prstGeom>
        </p:spPr>
      </p:pic>
      <p:sp>
        <p:nvSpPr>
          <p:cNvPr id="3" name="Content Placeholder 2"/>
          <p:cNvSpPr>
            <a:spLocks noGrp="1"/>
          </p:cNvSpPr>
          <p:nvPr>
            <p:ph sz="half" idx="1"/>
          </p:nvPr>
        </p:nvSpPr>
        <p:spPr>
          <a:xfrm>
            <a:off x="6587545" y="1919964"/>
            <a:ext cx="4869179" cy="4536055"/>
          </a:xfrm>
        </p:spPr>
        <p:txBody>
          <a:bodyPr vert="horz" lIns="91440" tIns="45720" rIns="91440" bIns="45720" rtlCol="0" anchor="t">
            <a:normAutofit fontScale="92500"/>
          </a:bodyPr>
          <a:lstStyle/>
          <a:p>
            <a:r>
              <a:rPr lang="en-US" sz="2400"/>
              <a:t>An epic poem about the fall of man</a:t>
            </a:r>
          </a:p>
          <a:p>
            <a:r>
              <a:rPr lang="en-US" sz="2400"/>
              <a:t>The creature empathizes with both Adam and Satan</a:t>
            </a:r>
          </a:p>
          <a:p>
            <a:r>
              <a:rPr lang="en-US" sz="2400"/>
              <a:t>Adam is new and alone in the world, but loves those around him</a:t>
            </a:r>
          </a:p>
          <a:p>
            <a:r>
              <a:rPr lang="en-US" sz="2400"/>
              <a:t>Satan was created good and pure, but fell from good graces from his creator</a:t>
            </a:r>
          </a:p>
          <a:p>
            <a:r>
              <a:rPr lang="en-US" sz="2400"/>
              <a:t>“I ought to be thy Adam, but I am rather the fallen angel, whom thou </a:t>
            </a:r>
            <a:r>
              <a:rPr lang="en-US" sz="2400" err="1"/>
              <a:t>drivest</a:t>
            </a:r>
            <a:r>
              <a:rPr lang="en-US" sz="2400"/>
              <a:t> from joy for no misdeed.” </a:t>
            </a:r>
          </a:p>
          <a:p>
            <a:endParaRPr lang="en-US" sz="1700"/>
          </a:p>
        </p:txBody>
      </p:sp>
      <p:grpSp>
        <p:nvGrpSpPr>
          <p:cNvPr id="20" name="Group 19">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2" name="Oval 21">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349778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le 1">
            <a:extLst>
              <a:ext uri="{FF2B5EF4-FFF2-40B4-BE49-F238E27FC236}">
                <a16:creationId xmlns:a16="http://schemas.microsoft.com/office/drawing/2014/main" id="{004A4E9F-4FBC-D241-9AF7-478536D3A738}"/>
              </a:ext>
            </a:extLst>
          </p:cNvPr>
          <p:cNvSpPr>
            <a:spLocks noGrp="1"/>
          </p:cNvSpPr>
          <p:nvPr>
            <p:ph type="title"/>
          </p:nvPr>
        </p:nvSpPr>
        <p:spPr>
          <a:xfrm>
            <a:off x="643468" y="643466"/>
            <a:ext cx="3686312" cy="5528734"/>
          </a:xfrm>
        </p:spPr>
        <p:txBody>
          <a:bodyPr>
            <a:normAutofit/>
          </a:bodyPr>
          <a:lstStyle/>
          <a:p>
            <a:pPr algn="r"/>
            <a:r>
              <a:rPr lang="en-US" sz="4800" i="1">
                <a:solidFill>
                  <a:srgbClr val="FFFFFF"/>
                </a:solidFill>
              </a:rPr>
              <a:t>Paradise Lost</a:t>
            </a:r>
            <a:br>
              <a:rPr lang="en-US" sz="4800">
                <a:solidFill>
                  <a:srgbClr val="FFFFFF"/>
                </a:solidFill>
              </a:rPr>
            </a:br>
            <a:br>
              <a:rPr lang="en-US" sz="4800">
                <a:solidFill>
                  <a:srgbClr val="FFFFFF"/>
                </a:solidFill>
              </a:rPr>
            </a:br>
            <a:endParaRPr lang="en-US" sz="3100" i="1">
              <a:solidFill>
                <a:schemeClr val="bg1"/>
              </a:solidFill>
            </a:endParaRPr>
          </a:p>
        </p:txBody>
      </p:sp>
      <p:sp>
        <p:nvSpPr>
          <p:cNvPr id="3" name="Content Placeholder 2">
            <a:extLst>
              <a:ext uri="{FF2B5EF4-FFF2-40B4-BE49-F238E27FC236}">
                <a16:creationId xmlns:a16="http://schemas.microsoft.com/office/drawing/2014/main" id="{3945CE2B-EE88-5B46-94DB-A69203F039FD}"/>
              </a:ext>
            </a:extLst>
          </p:cNvPr>
          <p:cNvSpPr>
            <a:spLocks noGrp="1"/>
          </p:cNvSpPr>
          <p:nvPr>
            <p:ph idx="1"/>
          </p:nvPr>
        </p:nvSpPr>
        <p:spPr>
          <a:xfrm>
            <a:off x="5053780" y="599768"/>
            <a:ext cx="6074467" cy="5572432"/>
          </a:xfrm>
        </p:spPr>
        <p:txBody>
          <a:bodyPr anchor="ctr">
            <a:noAutofit/>
          </a:bodyPr>
          <a:lstStyle/>
          <a:p>
            <a:r>
              <a:rPr lang="en-US" sz="3200"/>
              <a:t>Read the excerpt from </a:t>
            </a:r>
            <a:r>
              <a:rPr lang="en-US" sz="3200" i="1"/>
              <a:t>Paradise Lost </a:t>
            </a:r>
            <a:r>
              <a:rPr lang="en-US" sz="3200"/>
              <a:t>on your handout. </a:t>
            </a:r>
          </a:p>
          <a:p>
            <a:r>
              <a:rPr lang="en-US" sz="3200"/>
              <a:t>Consider how both the Creature and Victor share similarities with Satan, Adam, and God from this narrative. </a:t>
            </a:r>
          </a:p>
          <a:p>
            <a:r>
              <a:rPr lang="en-US" sz="3200"/>
              <a:t>Finally, spend a few minutes responding to the questions posed on your handout. </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5746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256" y="91865"/>
            <a:ext cx="10058400" cy="1609344"/>
          </a:xfrm>
        </p:spPr>
        <p:txBody>
          <a:bodyPr>
            <a:normAutofit/>
          </a:bodyPr>
          <a:lstStyle/>
          <a:p>
            <a:r>
              <a:rPr lang="en-US"/>
              <a:t>Quotes to Consider</a:t>
            </a:r>
          </a:p>
        </p:txBody>
      </p:sp>
      <p:sp>
        <p:nvSpPr>
          <p:cNvPr id="3" name="Content Placeholder 2"/>
          <p:cNvSpPr>
            <a:spLocks noGrp="1"/>
          </p:cNvSpPr>
          <p:nvPr>
            <p:ph idx="1"/>
          </p:nvPr>
        </p:nvSpPr>
        <p:spPr>
          <a:xfrm>
            <a:off x="914399" y="1701209"/>
            <a:ext cx="10524745" cy="4756681"/>
          </a:xfrm>
        </p:spPr>
        <p:txBody>
          <a:bodyPr>
            <a:normAutofit/>
          </a:bodyPr>
          <a:lstStyle/>
          <a:p>
            <a:r>
              <a:rPr lang="en-US" sz="2800" b="1"/>
              <a:t>“God, in pity, made man beautiful and alluring, after his own image; but my form is a filthy type of yours,  more horrid even from the very resemblance. Satan had his companions, fellow devils, to admire and  encourage him, but I am solitary and abhorred.” (</a:t>
            </a:r>
            <a:r>
              <a:rPr lang="en-US" sz="2800" b="1" err="1"/>
              <a:t>ch.</a:t>
            </a:r>
            <a:r>
              <a:rPr lang="en-US" sz="2800" b="1"/>
              <a:t> 15)</a:t>
            </a:r>
          </a:p>
          <a:p>
            <a:r>
              <a:rPr lang="en-US" sz="2800" b="1"/>
              <a:t>“For the first time the feelings of revenge and hatred filled my bosom, and I did not strive to control  them, but allowing myself to be borne away by the stream, I bent my mind towards injury and death.”  (</a:t>
            </a:r>
            <a:r>
              <a:rPr lang="en-US" sz="2800" b="1" err="1"/>
              <a:t>ch.</a:t>
            </a:r>
            <a:r>
              <a:rPr lang="en-US" sz="2800" b="1"/>
              <a:t> 16)</a:t>
            </a:r>
          </a:p>
        </p:txBody>
      </p:sp>
    </p:spTree>
    <p:extLst>
      <p:ext uri="{BB962C8B-B14F-4D97-AF65-F5344CB8AC3E}">
        <p14:creationId xmlns:p14="http://schemas.microsoft.com/office/powerpoint/2010/main" val="338361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977" y="868681"/>
            <a:ext cx="11546958" cy="5589210"/>
          </a:xfrm>
        </p:spPr>
        <p:txBody>
          <a:bodyPr>
            <a:normAutofit/>
          </a:bodyPr>
          <a:lstStyle/>
          <a:p>
            <a:r>
              <a:rPr lang="en-US" sz="2400" b="1"/>
              <a:t>“God, in pity, made man beautiful and alluring, after his own image; but my form is a filthy type of yours,  more horrid even from the very resemblance. Satan had his companions, fellow devils, to admire and  encourage him, but I am solitary and abhorred.”</a:t>
            </a:r>
          </a:p>
          <a:p>
            <a:pPr lvl="1"/>
            <a:r>
              <a:rPr lang="en-US" sz="2400"/>
              <a:t>The creature envies even Satan, who has a league of demons to keep him company. The creature’s  main source of anger stems from his loneliness, which contributes to his threat against Victor.</a:t>
            </a:r>
          </a:p>
          <a:p>
            <a:r>
              <a:rPr lang="en-US" sz="2400" b="1"/>
              <a:t>“For the first time the feelings of revenge and hatred filled my bosom, and I did not strive to control  them, but allowing myself to be borne away by the stream, I bent my mind towards injury and death.” </a:t>
            </a:r>
          </a:p>
          <a:p>
            <a:pPr lvl="1"/>
            <a:r>
              <a:rPr lang="en-US" sz="2400"/>
              <a:t>After hearing Felix describe their encounter, the creature experiences his first motivation to hurt and destroy. However, it is still not his instinct.</a:t>
            </a:r>
          </a:p>
          <a:p>
            <a:endParaRPr lang="en-US"/>
          </a:p>
        </p:txBody>
      </p:sp>
    </p:spTree>
    <p:extLst>
      <p:ext uri="{BB962C8B-B14F-4D97-AF65-F5344CB8AC3E}">
        <p14:creationId xmlns:p14="http://schemas.microsoft.com/office/powerpoint/2010/main" val="192643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172" y="1679944"/>
            <a:ext cx="11121655" cy="4501498"/>
          </a:xfrm>
        </p:spPr>
        <p:txBody>
          <a:bodyPr>
            <a:normAutofit/>
          </a:bodyPr>
          <a:lstStyle/>
          <a:p>
            <a:r>
              <a:rPr lang="en-US" sz="2800" b="1"/>
              <a:t>“The wind fanned the fire, and the cottage was quickly enveloped by the flames which clung to it and licked it with their forked and destroying tongues.” (</a:t>
            </a:r>
            <a:r>
              <a:rPr lang="en-US" sz="2800" b="1" err="1"/>
              <a:t>ch.</a:t>
            </a:r>
            <a:r>
              <a:rPr lang="en-US" sz="2800" b="1"/>
              <a:t> 16)</a:t>
            </a:r>
          </a:p>
          <a:p>
            <a:r>
              <a:rPr lang="en-US" sz="2800" b="1"/>
              <a:t>“This was then the reward of my benevolence! I had saved a human being from destruction, and as a recompense  I now writhed under the miserable pain of a wound which shattered the flesh and bone. The feelings of kindness  and gentleness which I had entertained but a few moments before gave place to hellish rage and gnashing of  teeth. Inflamed by pain, I vowed eternal hatred and vengeance to all mankind.” (</a:t>
            </a:r>
            <a:r>
              <a:rPr lang="en-US" sz="2800" b="1" err="1"/>
              <a:t>ch.</a:t>
            </a:r>
            <a:r>
              <a:rPr lang="en-US" sz="2800" b="1"/>
              <a:t> 16)</a:t>
            </a:r>
          </a:p>
        </p:txBody>
      </p:sp>
      <p:sp>
        <p:nvSpPr>
          <p:cNvPr id="8" name="Title 1">
            <a:extLst>
              <a:ext uri="{FF2B5EF4-FFF2-40B4-BE49-F238E27FC236}">
                <a16:creationId xmlns:a16="http://schemas.microsoft.com/office/drawing/2014/main" id="{F0867855-68F9-41A0-A5A1-0CB7E0B2D006}"/>
              </a:ext>
            </a:extLst>
          </p:cNvPr>
          <p:cNvSpPr>
            <a:spLocks noGrp="1"/>
          </p:cNvSpPr>
          <p:nvPr>
            <p:ph type="title"/>
          </p:nvPr>
        </p:nvSpPr>
        <p:spPr>
          <a:xfrm>
            <a:off x="1066799" y="88063"/>
            <a:ext cx="10058400" cy="1609725"/>
          </a:xfrm>
        </p:spPr>
        <p:txBody>
          <a:bodyPr>
            <a:normAutofit/>
          </a:bodyPr>
          <a:lstStyle/>
          <a:p>
            <a:r>
              <a:rPr lang="en-US"/>
              <a:t>Quotes to Consider</a:t>
            </a:r>
          </a:p>
        </p:txBody>
      </p:sp>
    </p:spTree>
    <p:extLst>
      <p:ext uri="{BB962C8B-B14F-4D97-AF65-F5344CB8AC3E}">
        <p14:creationId xmlns:p14="http://schemas.microsoft.com/office/powerpoint/2010/main" val="16032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893" y="868680"/>
            <a:ext cx="11121655" cy="5589209"/>
          </a:xfrm>
        </p:spPr>
        <p:txBody>
          <a:bodyPr>
            <a:normAutofit/>
          </a:bodyPr>
          <a:lstStyle/>
          <a:p>
            <a:r>
              <a:rPr lang="en-US" sz="2200" b="1"/>
              <a:t>“The wind fanned the fire, and the cottage was quickly enveloped by the flames which clung to it and licked it with their forked and destroying tongues.”</a:t>
            </a:r>
          </a:p>
          <a:p>
            <a:pPr lvl="1"/>
            <a:r>
              <a:rPr lang="en-US" sz="2000"/>
              <a:t>Fire, a common symbol in literature, has two properties. It can help (by creating light and heat) or hurt (by  destruction). The creature has only experienced its destructive properties, and he uses it to destroy his  memories of the </a:t>
            </a:r>
            <a:r>
              <a:rPr lang="en-US" sz="2000" err="1"/>
              <a:t>DeLaceys</a:t>
            </a:r>
            <a:r>
              <a:rPr lang="en-US" sz="2000"/>
              <a:t>.</a:t>
            </a:r>
          </a:p>
          <a:p>
            <a:r>
              <a:rPr lang="en-US" sz="2200" b="1"/>
              <a:t>“This was then the reward of my benevolence! I had saved a human being from destruction, and as a recompense  I now writhed under the miserable pain of a wound which shattered the flesh and bone. The feelings of kindness  and gentleness which I had entertained but a few moments before gave place to hellish rage and gnashing of  teeth. Inflamed by pain, I vowed eternal hatred and vengeance to all mankind.”</a:t>
            </a:r>
          </a:p>
          <a:p>
            <a:pPr lvl="1"/>
            <a:r>
              <a:rPr lang="en-US" sz="2000"/>
              <a:t>After saving the girl from the stream (showing the creature’s instinctive goodness), he is punished once again. This is the last straw that turns his actions toward evil.</a:t>
            </a:r>
          </a:p>
        </p:txBody>
      </p:sp>
    </p:spTree>
    <p:extLst>
      <p:ext uri="{BB962C8B-B14F-4D97-AF65-F5344CB8AC3E}">
        <p14:creationId xmlns:p14="http://schemas.microsoft.com/office/powerpoint/2010/main" val="84669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AEF28683-FCE7-B440-BACC-7298EA7D9564}"/>
              </a:ext>
            </a:extLst>
          </p:cNvPr>
          <p:cNvSpPr>
            <a:spLocks noGrp="1"/>
          </p:cNvSpPr>
          <p:nvPr>
            <p:ph type="title"/>
          </p:nvPr>
        </p:nvSpPr>
        <p:spPr>
          <a:xfrm>
            <a:off x="382280" y="484632"/>
            <a:ext cx="6743844" cy="1609344"/>
          </a:xfrm>
        </p:spPr>
        <p:txBody>
          <a:bodyPr>
            <a:normAutofit/>
          </a:bodyPr>
          <a:lstStyle/>
          <a:p>
            <a:r>
              <a:rPr lang="en-US" sz="4800"/>
              <a:t>Nature versus nurture</a:t>
            </a:r>
          </a:p>
        </p:txBody>
      </p:sp>
      <p:sp>
        <p:nvSpPr>
          <p:cNvPr id="3" name="Content Placeholder 2">
            <a:extLst>
              <a:ext uri="{FF2B5EF4-FFF2-40B4-BE49-F238E27FC236}">
                <a16:creationId xmlns:a16="http://schemas.microsoft.com/office/drawing/2014/main" id="{8D1365BB-E9DC-7E4D-855A-B6278C503749}"/>
              </a:ext>
            </a:extLst>
          </p:cNvPr>
          <p:cNvSpPr>
            <a:spLocks noGrp="1"/>
          </p:cNvSpPr>
          <p:nvPr>
            <p:ph idx="1"/>
          </p:nvPr>
        </p:nvSpPr>
        <p:spPr>
          <a:xfrm>
            <a:off x="382279" y="2121408"/>
            <a:ext cx="6743845" cy="4050792"/>
          </a:xfrm>
        </p:spPr>
        <p:txBody>
          <a:bodyPr>
            <a:normAutofit/>
          </a:bodyPr>
          <a:lstStyle/>
          <a:p>
            <a:r>
              <a:rPr lang="en-US" sz="2400"/>
              <a:t>An ongoing debate among psychologists is whether our personality and instincts are inherited (nature) or learned (nurture). </a:t>
            </a:r>
          </a:p>
          <a:p>
            <a:r>
              <a:rPr lang="en-US" sz="2400"/>
              <a:t>The Creature has shown himself capable of violent and even evil actions. However, the text has shown that he is not evil or violent by nature. Rather, it is a result of his nurture, or lack of nurture, that he lashes out in this way. </a:t>
            </a:r>
          </a:p>
          <a:p>
            <a:r>
              <a:rPr lang="en-US" sz="2400" b="1"/>
              <a:t>What examples can you think of to show that the creature does not have an inherently violent nature? </a:t>
            </a:r>
          </a:p>
        </p:txBody>
      </p:sp>
      <p:pic>
        <p:nvPicPr>
          <p:cNvPr id="7" name="Picture 6" descr="A picture containing object, sitting, small&#10;&#10;Description automatically generated">
            <a:extLst>
              <a:ext uri="{FF2B5EF4-FFF2-40B4-BE49-F238E27FC236}">
                <a16:creationId xmlns:a16="http://schemas.microsoft.com/office/drawing/2014/main" id="{C6B95298-CE60-D745-AF54-3EDE5945E28F}"/>
              </a:ext>
            </a:extLst>
          </p:cNvPr>
          <p:cNvPicPr>
            <a:picLocks noChangeAspect="1"/>
          </p:cNvPicPr>
          <p:nvPr/>
        </p:nvPicPr>
        <p:blipFill>
          <a:blip r:embed="rId4"/>
          <a:stretch>
            <a:fillRect/>
          </a:stretch>
        </p:blipFill>
        <p:spPr>
          <a:xfrm>
            <a:off x="8203460" y="1034197"/>
            <a:ext cx="3369177" cy="4492236"/>
          </a:xfrm>
          <a:prstGeom prst="rect">
            <a:avLst/>
          </a:prstGeom>
        </p:spPr>
      </p:pic>
      <p:grpSp>
        <p:nvGrpSpPr>
          <p:cNvPr id="26" name="Group 20">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4107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le 1"/>
          <p:cNvSpPr>
            <a:spLocks noGrp="1"/>
          </p:cNvSpPr>
          <p:nvPr>
            <p:ph type="title"/>
          </p:nvPr>
        </p:nvSpPr>
        <p:spPr>
          <a:xfrm>
            <a:off x="643468" y="643466"/>
            <a:ext cx="3686312" cy="5528734"/>
          </a:xfrm>
        </p:spPr>
        <p:txBody>
          <a:bodyPr>
            <a:normAutofit/>
          </a:bodyPr>
          <a:lstStyle/>
          <a:p>
            <a:pPr algn="r"/>
            <a:r>
              <a:rPr lang="en-US" sz="4800">
                <a:solidFill>
                  <a:srgbClr val="FFFFFF"/>
                </a:solidFill>
              </a:rPr>
              <a:t>Discussion Questions</a:t>
            </a:r>
          </a:p>
        </p:txBody>
      </p:sp>
      <p:sp>
        <p:nvSpPr>
          <p:cNvPr id="3" name="Content Placeholder 2"/>
          <p:cNvSpPr>
            <a:spLocks noGrp="1"/>
          </p:cNvSpPr>
          <p:nvPr>
            <p:ph idx="1"/>
          </p:nvPr>
        </p:nvSpPr>
        <p:spPr>
          <a:xfrm>
            <a:off x="5053780" y="599767"/>
            <a:ext cx="6318751" cy="5822297"/>
          </a:xfrm>
        </p:spPr>
        <p:txBody>
          <a:bodyPr anchor="ctr">
            <a:normAutofit fontScale="92500" lnSpcReduction="10000"/>
          </a:bodyPr>
          <a:lstStyle/>
          <a:p>
            <a:pPr marL="514350" indent="-514350">
              <a:buFont typeface="+mj-lt"/>
              <a:buAutoNum type="arabicPeriod"/>
            </a:pPr>
            <a:r>
              <a:rPr lang="en-US" sz="2800"/>
              <a:t>Were you surprised by the DeLacey’s rejection of the creature? Why or why not?</a:t>
            </a:r>
          </a:p>
          <a:p>
            <a:pPr marL="514350" indent="-514350">
              <a:buFont typeface="+mj-lt"/>
              <a:buAutoNum type="arabicPeriod"/>
            </a:pPr>
            <a:r>
              <a:rPr lang="en-US" sz="2800"/>
              <a:t>The creature did not give up after he was run out of the DeLacey cottage. What is it that makes him give up forever?</a:t>
            </a:r>
          </a:p>
          <a:p>
            <a:pPr marL="514350" indent="-514350">
              <a:buFont typeface="+mj-lt"/>
              <a:buAutoNum type="arabicPeriod"/>
            </a:pPr>
            <a:r>
              <a:rPr lang="en-US" sz="2800"/>
              <a:t>What was the creature’s original intention for William, before he discovered his name? How does this contribute to the Creature’s characterization? </a:t>
            </a:r>
          </a:p>
          <a:p>
            <a:pPr marL="514350" indent="-514350">
              <a:buFont typeface="+mj-lt"/>
              <a:buAutoNum type="arabicPeriod"/>
            </a:pPr>
            <a:r>
              <a:rPr lang="en-US" sz="2800"/>
              <a:t>If you were Frankenstein, what would your answer be to the Creature’s demands? What are the pros and cons of each decision?</a:t>
            </a:r>
          </a:p>
          <a:p>
            <a:endParaRPr lang="en-US"/>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9647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Quotes to Consider</a:t>
            </a:r>
          </a:p>
        </p:txBody>
      </p:sp>
      <p:sp>
        <p:nvSpPr>
          <p:cNvPr id="3" name="Content Placeholder 2"/>
          <p:cNvSpPr>
            <a:spLocks noGrp="1"/>
          </p:cNvSpPr>
          <p:nvPr>
            <p:ph idx="1"/>
          </p:nvPr>
        </p:nvSpPr>
        <p:spPr>
          <a:xfrm>
            <a:off x="1069848" y="2093976"/>
            <a:ext cx="10058400" cy="4078224"/>
          </a:xfrm>
        </p:spPr>
        <p:txBody>
          <a:bodyPr>
            <a:normAutofit fontScale="92500" lnSpcReduction="10000"/>
          </a:bodyPr>
          <a:lstStyle/>
          <a:p>
            <a:r>
              <a:rPr lang="en-US" sz="2800" b="1"/>
              <a:t>“His words had a strange effect on me. I compassionated him and sometimes felt a wish to console him, but when I looked upon him, when I saw the filthy mass that moved and  talked, my heart sickened and my feelings were altered to those of horror and hatred… I  thought that as I could not sympathize with him, I had no right to withhold from him the  small portion of happiness which was yet in my power to bestow.” (</a:t>
            </a:r>
            <a:r>
              <a:rPr lang="en-US" sz="2800" b="1" err="1"/>
              <a:t>ch.</a:t>
            </a:r>
            <a:r>
              <a:rPr lang="en-US" sz="2800" b="1"/>
              <a:t> 17)</a:t>
            </a:r>
          </a:p>
          <a:p>
            <a:r>
              <a:rPr lang="en-US" sz="2800" b="1"/>
              <a:t>“But I am a blasted tree; the bold has entered my soul; and I felt that I should survive to exhibit what I shall soon cease to be—a miserable spectacle of wrecked humanity,  pitiable to others and intolerable to myself.” (</a:t>
            </a:r>
            <a:r>
              <a:rPr lang="en-US" sz="2800" b="1" err="1"/>
              <a:t>ch.</a:t>
            </a:r>
            <a:r>
              <a:rPr lang="en-US" sz="2800" b="1"/>
              <a:t> 19)</a:t>
            </a:r>
          </a:p>
          <a:p>
            <a:endParaRPr lang="en-US"/>
          </a:p>
        </p:txBody>
      </p:sp>
    </p:spTree>
    <p:extLst>
      <p:ext uri="{BB962C8B-B14F-4D97-AF65-F5344CB8AC3E}">
        <p14:creationId xmlns:p14="http://schemas.microsoft.com/office/powerpoint/2010/main" val="2328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Quotes to Know – in your notes, consider the importance of each quote below before we discuss them.</a:t>
            </a:r>
          </a:p>
        </p:txBody>
      </p:sp>
      <p:sp>
        <p:nvSpPr>
          <p:cNvPr id="3" name="Content Placeholder 2"/>
          <p:cNvSpPr>
            <a:spLocks noGrp="1"/>
          </p:cNvSpPr>
          <p:nvPr>
            <p:ph idx="1"/>
          </p:nvPr>
        </p:nvSpPr>
        <p:spPr>
          <a:xfrm>
            <a:off x="1069848" y="2093976"/>
            <a:ext cx="10058400" cy="4078224"/>
          </a:xfrm>
        </p:spPr>
        <p:txBody>
          <a:bodyPr>
            <a:normAutofit lnSpcReduction="10000"/>
          </a:bodyPr>
          <a:lstStyle/>
          <a:p>
            <a:r>
              <a:rPr lang="en-US" b="1"/>
              <a:t>“His words had a strange effect on me. I compassionated him and sometimes felt a wish to console him, but when I looked upon him, when I saw the filthy mass that moved and  talked, my heart sickened and my feelings were altered to those of horror and hatred… I  thought that as I could not sympathize with him, I had no right to withhold from him the  small portion of happiness which was yet in my power to bestow.” p. 126</a:t>
            </a:r>
          </a:p>
          <a:p>
            <a:pPr lvl="1"/>
            <a:r>
              <a:rPr lang="en-US" sz="2000"/>
              <a:t>Victor wants to help the creature, but every time he looks at him he is reminded of  his unnatural appearance, and possibly, nature. He cannot be a part of this, and  boldly refuses.</a:t>
            </a:r>
          </a:p>
          <a:p>
            <a:r>
              <a:rPr lang="en-US" b="1"/>
              <a:t>“But I am a blasted tree; the bold has entered my soul; and I felt that I should survive to exhibit what I shall soon cease to be—a miserable spectacle of wrecked humanity,  pitiable to others and intolerable to myself.” p. 139</a:t>
            </a:r>
          </a:p>
          <a:p>
            <a:pPr lvl="1"/>
            <a:r>
              <a:rPr lang="en-US" sz="2000"/>
              <a:t>Throughout the novel, Shelley equate light with knowledge. Victor now believes he has been destroyed by knowledge. He is the blasted tree that he saw in childhood.</a:t>
            </a:r>
          </a:p>
          <a:p>
            <a:endParaRPr lang="en-US"/>
          </a:p>
        </p:txBody>
      </p:sp>
    </p:spTree>
    <p:extLst>
      <p:ext uri="{BB962C8B-B14F-4D97-AF65-F5344CB8AC3E}">
        <p14:creationId xmlns:p14="http://schemas.microsoft.com/office/powerpoint/2010/main" val="246780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6ACBAB1-91E7-064F-BADC-BF526030B6EB}"/>
              </a:ext>
            </a:extLst>
          </p:cNvPr>
          <p:cNvSpPr>
            <a:spLocks noGrp="1"/>
          </p:cNvSpPr>
          <p:nvPr>
            <p:ph type="title"/>
          </p:nvPr>
        </p:nvSpPr>
        <p:spPr>
          <a:xfrm>
            <a:off x="1069848" y="484632"/>
            <a:ext cx="10058400" cy="1609344"/>
          </a:xfrm>
        </p:spPr>
        <p:txBody>
          <a:bodyPr>
            <a:normAutofit/>
          </a:bodyPr>
          <a:lstStyle/>
          <a:p>
            <a:r>
              <a:rPr lang="en-US" sz="4400"/>
              <a:t>Perspective and Point of view</a:t>
            </a:r>
          </a:p>
        </p:txBody>
      </p:sp>
      <p:sp>
        <p:nvSpPr>
          <p:cNvPr id="3" name="Content Placeholder 2">
            <a:extLst>
              <a:ext uri="{FF2B5EF4-FFF2-40B4-BE49-F238E27FC236}">
                <a16:creationId xmlns:a16="http://schemas.microsoft.com/office/drawing/2014/main" id="{1183CFF6-3A9D-6644-8947-CCD4CE737D00}"/>
              </a:ext>
            </a:extLst>
          </p:cNvPr>
          <p:cNvSpPr>
            <a:spLocks noGrp="1"/>
          </p:cNvSpPr>
          <p:nvPr>
            <p:ph idx="1"/>
          </p:nvPr>
        </p:nvSpPr>
        <p:spPr>
          <a:xfrm>
            <a:off x="659466" y="2274629"/>
            <a:ext cx="10873067" cy="3851787"/>
          </a:xfrm>
        </p:spPr>
        <p:txBody>
          <a:bodyPr>
            <a:noAutofit/>
          </a:bodyPr>
          <a:lstStyle/>
          <a:p>
            <a:r>
              <a:rPr lang="en-US" sz="2400" b="1"/>
              <a:t>Perspective</a:t>
            </a:r>
            <a:r>
              <a:rPr lang="en-US" sz="2400"/>
              <a:t> refers to how narrators, characters, or speakers see their circumstances, whereas </a:t>
            </a:r>
            <a:r>
              <a:rPr lang="en-US" sz="2400" b="1"/>
              <a:t>point of view</a:t>
            </a:r>
            <a:r>
              <a:rPr lang="en-US" sz="2400"/>
              <a:t> refers to the position from which a narrator or speaker relates the events of a narrative. </a:t>
            </a:r>
          </a:p>
          <a:p>
            <a:r>
              <a:rPr lang="en-US" sz="2400"/>
              <a:t>Although point of view refers to vantage point of the narrator, it often encompasses the broader meaning of perspective. Perspective cannot be definitively labeled like point of view, but instead can be described and used to study characterization and other literary elements. </a:t>
            </a:r>
          </a:p>
          <a:p>
            <a:r>
              <a:rPr lang="en-US" sz="2400"/>
              <a:t>We’ll look at two excerpts that both describe pursuits of knowledge and self-discovery; however, the key difference is the </a:t>
            </a:r>
            <a:r>
              <a:rPr lang="en-US" sz="2400" b="1" i="1"/>
              <a:t>perspective</a:t>
            </a:r>
            <a:r>
              <a:rPr lang="en-US" sz="2400"/>
              <a:t> of each narrator.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5577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p:spPr>
        <p:txBody>
          <a:bodyPr>
            <a:normAutofit/>
          </a:bodyPr>
          <a:lstStyle/>
          <a:p>
            <a:r>
              <a:rPr lang="en-US"/>
              <a:t>Who is the monster and who is the man?</a:t>
            </a:r>
          </a:p>
        </p:txBody>
      </p:sp>
      <p:sp>
        <p:nvSpPr>
          <p:cNvPr id="3" name="Content Placeholder 2"/>
          <p:cNvSpPr>
            <a:spLocks noGrp="1"/>
          </p:cNvSpPr>
          <p:nvPr>
            <p:ph idx="1"/>
          </p:nvPr>
        </p:nvSpPr>
        <p:spPr>
          <a:xfrm>
            <a:off x="1069848" y="2320412"/>
            <a:ext cx="10058400" cy="4127721"/>
          </a:xfrm>
        </p:spPr>
        <p:txBody>
          <a:bodyPr>
            <a:normAutofit lnSpcReduction="10000"/>
          </a:bodyPr>
          <a:lstStyle/>
          <a:p>
            <a:pPr marL="309245" marR="171450" indent="-296545">
              <a:spcBef>
                <a:spcPts val="100"/>
              </a:spcBef>
              <a:buClr>
                <a:srgbClr val="5F5F5F"/>
              </a:buClr>
              <a:buChar char="▪"/>
              <a:tabLst>
                <a:tab pos="309245" algn="l"/>
                <a:tab pos="309880" algn="l"/>
              </a:tabLst>
            </a:pPr>
            <a:r>
              <a:rPr lang="en-US" sz="2400" spc="-50">
                <a:cs typeface="Arial"/>
              </a:rPr>
              <a:t>Some prefer to avoid calling the creature a “monster</a:t>
            </a:r>
            <a:r>
              <a:rPr lang="en-US" sz="2400">
                <a:cs typeface="Arial"/>
              </a:rPr>
              <a:t>.”</a:t>
            </a:r>
            <a:r>
              <a:rPr lang="en-US" sz="2400" spc="-40">
                <a:cs typeface="Arial"/>
              </a:rPr>
              <a:t> </a:t>
            </a:r>
            <a:r>
              <a:rPr lang="en-US" sz="2400" spc="-20">
                <a:cs typeface="Arial"/>
              </a:rPr>
              <a:t>Judging</a:t>
            </a:r>
            <a:r>
              <a:rPr lang="en-US" sz="2400" spc="-40">
                <a:cs typeface="Arial"/>
              </a:rPr>
              <a:t> </a:t>
            </a:r>
            <a:r>
              <a:rPr lang="en-US" sz="2400">
                <a:cs typeface="Arial"/>
              </a:rPr>
              <a:t>his</a:t>
            </a:r>
            <a:r>
              <a:rPr lang="en-US" sz="2400" spc="-40">
                <a:cs typeface="Arial"/>
              </a:rPr>
              <a:t> </a:t>
            </a:r>
            <a:r>
              <a:rPr lang="en-US" sz="2400" spc="-5">
                <a:cs typeface="Arial"/>
              </a:rPr>
              <a:t>acts</a:t>
            </a:r>
            <a:r>
              <a:rPr lang="en-US" sz="2400" spc="-40">
                <a:cs typeface="Arial"/>
              </a:rPr>
              <a:t> </a:t>
            </a:r>
            <a:r>
              <a:rPr lang="en-US" sz="2400" spc="25">
                <a:cs typeface="Arial"/>
              </a:rPr>
              <a:t>up  </a:t>
            </a:r>
            <a:r>
              <a:rPr lang="en-US" sz="2400" spc="50">
                <a:cs typeface="Arial"/>
              </a:rPr>
              <a:t>to </a:t>
            </a:r>
            <a:r>
              <a:rPr lang="en-US" sz="2400" spc="30">
                <a:cs typeface="Arial"/>
              </a:rPr>
              <a:t>now, </a:t>
            </a:r>
            <a:r>
              <a:rPr lang="en-US" sz="2400" spc="-10">
                <a:cs typeface="Arial"/>
              </a:rPr>
              <a:t>is </a:t>
            </a:r>
            <a:r>
              <a:rPr lang="en-US" sz="2400" spc="55">
                <a:cs typeface="Arial"/>
              </a:rPr>
              <a:t>it </a:t>
            </a:r>
            <a:r>
              <a:rPr lang="en-US" sz="2400" spc="-15">
                <a:cs typeface="Arial"/>
              </a:rPr>
              <a:t>an </a:t>
            </a:r>
            <a:r>
              <a:rPr lang="en-US" sz="2400" spc="10">
                <a:cs typeface="Arial"/>
              </a:rPr>
              <a:t>appropriate </a:t>
            </a:r>
            <a:r>
              <a:rPr lang="en-US" sz="2400" spc="-15">
                <a:cs typeface="Arial"/>
              </a:rPr>
              <a:t>name </a:t>
            </a:r>
            <a:r>
              <a:rPr lang="en-US" sz="2400" spc="35">
                <a:cs typeface="Arial"/>
              </a:rPr>
              <a:t>for </a:t>
            </a:r>
            <a:r>
              <a:rPr lang="en-US" sz="2400" spc="-35">
                <a:cs typeface="Arial"/>
              </a:rPr>
              <a:t>him? </a:t>
            </a:r>
            <a:r>
              <a:rPr lang="en-US" sz="2400" spc="-40">
                <a:cs typeface="Arial"/>
              </a:rPr>
              <a:t>Can </a:t>
            </a:r>
            <a:r>
              <a:rPr lang="en-US" sz="2400" spc="-5">
                <a:cs typeface="Arial"/>
              </a:rPr>
              <a:t>any </a:t>
            </a:r>
            <a:r>
              <a:rPr lang="en-US" sz="2400" spc="15">
                <a:cs typeface="Arial"/>
              </a:rPr>
              <a:t>other </a:t>
            </a:r>
            <a:r>
              <a:rPr lang="en-US" sz="2400" spc="-5">
                <a:cs typeface="Arial"/>
              </a:rPr>
              <a:t>character be </a:t>
            </a:r>
            <a:r>
              <a:rPr lang="en-US" sz="2400" spc="15">
                <a:cs typeface="Arial"/>
              </a:rPr>
              <a:t>judged </a:t>
            </a:r>
            <a:r>
              <a:rPr lang="en-US" sz="2400" spc="-50">
                <a:cs typeface="Arial"/>
              </a:rPr>
              <a:t>a  </a:t>
            </a:r>
            <a:r>
              <a:rPr lang="en-US" sz="2400" spc="-15">
                <a:cs typeface="Arial"/>
              </a:rPr>
              <a:t>monster? Overall, </a:t>
            </a:r>
            <a:r>
              <a:rPr lang="en-US" sz="2400" spc="40">
                <a:cs typeface="Arial"/>
              </a:rPr>
              <a:t>which </a:t>
            </a:r>
            <a:r>
              <a:rPr lang="en-US" sz="2400" spc="-5">
                <a:cs typeface="Arial"/>
              </a:rPr>
              <a:t>character </a:t>
            </a:r>
            <a:r>
              <a:rPr lang="en-US" sz="2400" spc="30">
                <a:cs typeface="Arial"/>
              </a:rPr>
              <a:t>from </a:t>
            </a:r>
            <a:r>
              <a:rPr lang="en-US" sz="2400" spc="25">
                <a:cs typeface="Arial"/>
              </a:rPr>
              <a:t>the</a:t>
            </a:r>
            <a:r>
              <a:rPr lang="en-US" sz="2400" spc="-340">
                <a:cs typeface="Arial"/>
              </a:rPr>
              <a:t> </a:t>
            </a:r>
            <a:r>
              <a:rPr lang="en-US" sz="2400">
                <a:cs typeface="Arial"/>
              </a:rPr>
              <a:t>novel </a:t>
            </a:r>
            <a:r>
              <a:rPr lang="en-US" sz="2400" spc="-10">
                <a:cs typeface="Arial"/>
              </a:rPr>
              <a:t>is </a:t>
            </a:r>
            <a:r>
              <a:rPr lang="en-US" sz="2400">
                <a:cs typeface="Arial"/>
              </a:rPr>
              <a:t>more </a:t>
            </a:r>
            <a:r>
              <a:rPr lang="en-US" sz="2400" spc="-10">
                <a:cs typeface="Arial"/>
              </a:rPr>
              <a:t>monstrous?</a:t>
            </a:r>
            <a:endParaRPr lang="en-US" sz="2400">
              <a:cs typeface="Arial"/>
            </a:endParaRPr>
          </a:p>
          <a:p>
            <a:pPr marL="309245" marR="121920" indent="-296545">
              <a:spcBef>
                <a:spcPts val="409"/>
              </a:spcBef>
              <a:buClr>
                <a:srgbClr val="5F5F5F"/>
              </a:buClr>
              <a:buChar char="▪"/>
              <a:tabLst>
                <a:tab pos="309245" algn="l"/>
                <a:tab pos="309880" algn="l"/>
              </a:tabLst>
            </a:pPr>
            <a:r>
              <a:rPr lang="en-US" sz="2400" spc="25">
                <a:cs typeface="Arial"/>
              </a:rPr>
              <a:t>Victor</a:t>
            </a:r>
            <a:r>
              <a:rPr lang="en-US" sz="2400" spc="-35">
                <a:cs typeface="Arial"/>
              </a:rPr>
              <a:t> </a:t>
            </a:r>
            <a:r>
              <a:rPr lang="en-US" sz="2400" spc="25">
                <a:cs typeface="Arial"/>
              </a:rPr>
              <a:t>committed</a:t>
            </a:r>
            <a:r>
              <a:rPr lang="en-US" sz="2400" spc="-35">
                <a:cs typeface="Arial"/>
              </a:rPr>
              <a:t> </a:t>
            </a:r>
            <a:r>
              <a:rPr lang="en-US" sz="2400">
                <a:cs typeface="Arial"/>
              </a:rPr>
              <a:t>evil</a:t>
            </a:r>
            <a:r>
              <a:rPr lang="en-US" sz="2400" spc="-35">
                <a:cs typeface="Arial"/>
              </a:rPr>
              <a:t> </a:t>
            </a:r>
            <a:r>
              <a:rPr lang="en-US" sz="2400" spc="-5">
                <a:cs typeface="Arial"/>
              </a:rPr>
              <a:t>acts</a:t>
            </a:r>
            <a:r>
              <a:rPr lang="en-US" sz="2400" spc="-35">
                <a:cs typeface="Arial"/>
              </a:rPr>
              <a:t> </a:t>
            </a:r>
            <a:r>
              <a:rPr lang="en-US" sz="2400">
                <a:cs typeface="Arial"/>
              </a:rPr>
              <a:t>accidentally</a:t>
            </a:r>
            <a:r>
              <a:rPr lang="en-US" sz="2400" spc="-35">
                <a:cs typeface="Arial"/>
              </a:rPr>
              <a:t> </a:t>
            </a:r>
            <a:r>
              <a:rPr lang="en-US" sz="2400">
                <a:cs typeface="Arial"/>
              </a:rPr>
              <a:t>and</a:t>
            </a:r>
            <a:r>
              <a:rPr lang="en-US" sz="2400" spc="-35">
                <a:cs typeface="Arial"/>
              </a:rPr>
              <a:t> </a:t>
            </a:r>
            <a:r>
              <a:rPr lang="en-US" sz="2400" spc="5">
                <a:cs typeface="Arial"/>
              </a:rPr>
              <a:t>indirectly,</a:t>
            </a:r>
            <a:r>
              <a:rPr lang="en-US" sz="2400" spc="-35">
                <a:cs typeface="Arial"/>
              </a:rPr>
              <a:t> </a:t>
            </a:r>
            <a:r>
              <a:rPr lang="en-US" sz="2400" spc="35">
                <a:cs typeface="Arial"/>
              </a:rPr>
              <a:t>while</a:t>
            </a:r>
            <a:r>
              <a:rPr lang="en-US" sz="2400" spc="-35">
                <a:cs typeface="Arial"/>
              </a:rPr>
              <a:t> </a:t>
            </a:r>
            <a:r>
              <a:rPr lang="en-US" sz="2400" spc="25">
                <a:cs typeface="Arial"/>
              </a:rPr>
              <a:t>the</a:t>
            </a:r>
            <a:r>
              <a:rPr lang="en-US" sz="2400" spc="-35">
                <a:cs typeface="Arial"/>
              </a:rPr>
              <a:t> </a:t>
            </a:r>
            <a:r>
              <a:rPr lang="en-US" sz="2400">
                <a:cs typeface="Arial"/>
              </a:rPr>
              <a:t>creature</a:t>
            </a:r>
            <a:r>
              <a:rPr lang="en-US" sz="2400" spc="-35">
                <a:cs typeface="Arial"/>
              </a:rPr>
              <a:t> </a:t>
            </a:r>
            <a:r>
              <a:rPr lang="en-US" sz="2400" spc="40">
                <a:cs typeface="Arial"/>
              </a:rPr>
              <a:t>willfully  </a:t>
            </a:r>
            <a:r>
              <a:rPr lang="en-US" sz="2400" spc="25">
                <a:cs typeface="Arial"/>
              </a:rPr>
              <a:t>committed </a:t>
            </a:r>
            <a:r>
              <a:rPr lang="en-US" sz="2400" spc="10">
                <a:cs typeface="Arial"/>
              </a:rPr>
              <a:t>murder </a:t>
            </a:r>
            <a:r>
              <a:rPr lang="en-US" sz="2400" spc="-45">
                <a:cs typeface="Arial"/>
              </a:rPr>
              <a:t>as </a:t>
            </a:r>
            <a:r>
              <a:rPr lang="en-US" sz="2400" spc="-15">
                <a:cs typeface="Arial"/>
              </a:rPr>
              <a:t>an </a:t>
            </a:r>
            <a:r>
              <a:rPr lang="en-US" sz="2400">
                <a:cs typeface="Arial"/>
              </a:rPr>
              <a:t>act </a:t>
            </a:r>
            <a:r>
              <a:rPr lang="en-US" sz="2400" spc="35">
                <a:cs typeface="Arial"/>
              </a:rPr>
              <a:t>of </a:t>
            </a:r>
            <a:r>
              <a:rPr lang="en-US" sz="2400" spc="-15">
                <a:cs typeface="Arial"/>
              </a:rPr>
              <a:t>revenge. </a:t>
            </a:r>
            <a:r>
              <a:rPr lang="en-US" sz="2400" spc="-20">
                <a:cs typeface="Arial"/>
              </a:rPr>
              <a:t>Does </a:t>
            </a:r>
            <a:r>
              <a:rPr lang="en-US" sz="2400" spc="25">
                <a:cs typeface="Arial"/>
              </a:rPr>
              <a:t>intention </a:t>
            </a:r>
            <a:r>
              <a:rPr lang="en-US" sz="2400" spc="35">
                <a:cs typeface="Arial"/>
              </a:rPr>
              <a:t>of </a:t>
            </a:r>
            <a:r>
              <a:rPr lang="en-US" sz="2400">
                <a:cs typeface="Arial"/>
              </a:rPr>
              <a:t>evil </a:t>
            </a:r>
            <a:r>
              <a:rPr lang="en-US" sz="2400" spc="-20">
                <a:cs typeface="Arial"/>
              </a:rPr>
              <a:t>make </a:t>
            </a:r>
            <a:r>
              <a:rPr lang="en-US" sz="2400" spc="-15">
                <a:cs typeface="Arial"/>
              </a:rPr>
              <a:t>one </a:t>
            </a:r>
            <a:r>
              <a:rPr lang="en-US" sz="2400" spc="-5">
                <a:cs typeface="Arial"/>
              </a:rPr>
              <a:t>character </a:t>
            </a:r>
            <a:r>
              <a:rPr lang="en-US" sz="2400">
                <a:cs typeface="Arial"/>
              </a:rPr>
              <a:t>more </a:t>
            </a:r>
            <a:r>
              <a:rPr lang="en-US" sz="2400" spc="25">
                <a:cs typeface="Arial"/>
              </a:rPr>
              <a:t>“monstrous” than</a:t>
            </a:r>
            <a:r>
              <a:rPr lang="en-US" sz="2400" spc="-200">
                <a:cs typeface="Arial"/>
              </a:rPr>
              <a:t> </a:t>
            </a:r>
            <a:r>
              <a:rPr lang="en-US" sz="2400" spc="-15">
                <a:cs typeface="Arial"/>
              </a:rPr>
              <a:t>another?</a:t>
            </a:r>
            <a:endParaRPr lang="en-US" sz="2400">
              <a:cs typeface="Arial"/>
            </a:endParaRPr>
          </a:p>
          <a:p>
            <a:pPr marL="309245" indent="-296545">
              <a:spcBef>
                <a:spcPts val="710"/>
              </a:spcBef>
              <a:buClr>
                <a:srgbClr val="5F5F5F"/>
              </a:buClr>
              <a:buChar char="▪"/>
              <a:tabLst>
                <a:tab pos="309245" algn="l"/>
                <a:tab pos="309880" algn="l"/>
              </a:tabLst>
            </a:pPr>
            <a:r>
              <a:rPr lang="en-US" sz="2400" spc="-25">
                <a:solidFill>
                  <a:schemeClr val="accent6">
                    <a:lumMod val="75000"/>
                  </a:schemeClr>
                </a:solidFill>
                <a:cs typeface="Arial"/>
              </a:rPr>
              <a:t>Examine</a:t>
            </a:r>
            <a:r>
              <a:rPr lang="en-US" sz="2400" spc="-35">
                <a:solidFill>
                  <a:schemeClr val="accent6">
                    <a:lumMod val="75000"/>
                  </a:schemeClr>
                </a:solidFill>
                <a:cs typeface="Arial"/>
              </a:rPr>
              <a:t> </a:t>
            </a:r>
            <a:r>
              <a:rPr lang="en-US" sz="2400" spc="25">
                <a:solidFill>
                  <a:schemeClr val="accent6">
                    <a:lumMod val="75000"/>
                  </a:schemeClr>
                </a:solidFill>
                <a:cs typeface="Arial"/>
              </a:rPr>
              <a:t>the</a:t>
            </a:r>
            <a:r>
              <a:rPr lang="en-US" sz="2400" spc="-35">
                <a:solidFill>
                  <a:schemeClr val="accent6">
                    <a:lumMod val="75000"/>
                  </a:schemeClr>
                </a:solidFill>
                <a:cs typeface="Arial"/>
              </a:rPr>
              <a:t> </a:t>
            </a:r>
            <a:r>
              <a:rPr lang="en-US" sz="2400" spc="40">
                <a:solidFill>
                  <a:schemeClr val="accent6">
                    <a:lumMod val="75000"/>
                  </a:schemeClr>
                </a:solidFill>
                <a:cs typeface="Arial"/>
              </a:rPr>
              <a:t>following</a:t>
            </a:r>
            <a:r>
              <a:rPr lang="en-US" sz="2400" spc="-35">
                <a:solidFill>
                  <a:schemeClr val="accent6">
                    <a:lumMod val="75000"/>
                  </a:schemeClr>
                </a:solidFill>
                <a:cs typeface="Arial"/>
              </a:rPr>
              <a:t> </a:t>
            </a:r>
            <a:r>
              <a:rPr lang="en-US" sz="2400" spc="15">
                <a:solidFill>
                  <a:schemeClr val="accent6">
                    <a:lumMod val="75000"/>
                  </a:schemeClr>
                </a:solidFill>
                <a:cs typeface="Arial"/>
              </a:rPr>
              <a:t>definitions</a:t>
            </a:r>
            <a:r>
              <a:rPr lang="en-US" sz="2400" spc="-35">
                <a:solidFill>
                  <a:schemeClr val="accent6">
                    <a:lumMod val="75000"/>
                  </a:schemeClr>
                </a:solidFill>
                <a:cs typeface="Arial"/>
              </a:rPr>
              <a:t> </a:t>
            </a:r>
            <a:r>
              <a:rPr lang="en-US" sz="2400" spc="35">
                <a:solidFill>
                  <a:schemeClr val="accent6">
                    <a:lumMod val="75000"/>
                  </a:schemeClr>
                </a:solidFill>
                <a:cs typeface="Arial"/>
              </a:rPr>
              <a:t>of</a:t>
            </a:r>
            <a:r>
              <a:rPr lang="en-US" sz="2400" spc="-35">
                <a:solidFill>
                  <a:schemeClr val="accent6">
                    <a:lumMod val="75000"/>
                  </a:schemeClr>
                </a:solidFill>
                <a:cs typeface="Arial"/>
              </a:rPr>
              <a:t> </a:t>
            </a:r>
            <a:r>
              <a:rPr lang="en-US" sz="2400" spc="25">
                <a:solidFill>
                  <a:schemeClr val="accent6">
                    <a:lumMod val="75000"/>
                  </a:schemeClr>
                </a:solidFill>
                <a:cs typeface="Arial"/>
              </a:rPr>
              <a:t>the</a:t>
            </a:r>
            <a:r>
              <a:rPr lang="en-US" sz="2400" spc="-35">
                <a:solidFill>
                  <a:schemeClr val="accent6">
                    <a:lumMod val="75000"/>
                  </a:schemeClr>
                </a:solidFill>
                <a:cs typeface="Arial"/>
              </a:rPr>
              <a:t> </a:t>
            </a:r>
            <a:r>
              <a:rPr lang="en-US" sz="2400" spc="35">
                <a:solidFill>
                  <a:schemeClr val="accent6">
                    <a:lumMod val="75000"/>
                  </a:schemeClr>
                </a:solidFill>
                <a:cs typeface="Arial"/>
              </a:rPr>
              <a:t>word.</a:t>
            </a:r>
            <a:r>
              <a:rPr lang="en-US" sz="2400" spc="-35">
                <a:solidFill>
                  <a:schemeClr val="accent6">
                    <a:lumMod val="75000"/>
                  </a:schemeClr>
                </a:solidFill>
                <a:cs typeface="Arial"/>
              </a:rPr>
              <a:t> </a:t>
            </a:r>
            <a:r>
              <a:rPr lang="en-US" sz="2400" spc="100">
                <a:solidFill>
                  <a:schemeClr val="accent6">
                    <a:lumMod val="75000"/>
                  </a:schemeClr>
                </a:solidFill>
                <a:cs typeface="Arial"/>
              </a:rPr>
              <a:t>Who</a:t>
            </a:r>
            <a:r>
              <a:rPr lang="en-US" sz="2400" spc="-35">
                <a:solidFill>
                  <a:schemeClr val="accent6">
                    <a:lumMod val="75000"/>
                  </a:schemeClr>
                </a:solidFill>
                <a:cs typeface="Arial"/>
              </a:rPr>
              <a:t> </a:t>
            </a:r>
            <a:r>
              <a:rPr lang="en-US" sz="2400" spc="40">
                <a:solidFill>
                  <a:schemeClr val="accent6">
                    <a:lumMod val="75000"/>
                  </a:schemeClr>
                </a:solidFill>
                <a:cs typeface="Arial"/>
              </a:rPr>
              <a:t>fits</a:t>
            </a:r>
            <a:r>
              <a:rPr lang="en-US" sz="2400" spc="-35">
                <a:solidFill>
                  <a:schemeClr val="accent6">
                    <a:lumMod val="75000"/>
                  </a:schemeClr>
                </a:solidFill>
                <a:cs typeface="Arial"/>
              </a:rPr>
              <a:t> </a:t>
            </a:r>
            <a:r>
              <a:rPr lang="en-US" sz="2400" spc="-30">
                <a:solidFill>
                  <a:schemeClr val="accent6">
                    <a:lumMod val="75000"/>
                  </a:schemeClr>
                </a:solidFill>
                <a:cs typeface="Arial"/>
              </a:rPr>
              <a:t>each</a:t>
            </a:r>
            <a:r>
              <a:rPr lang="en-US" sz="2400" spc="-35">
                <a:solidFill>
                  <a:schemeClr val="accent6">
                    <a:lumMod val="75000"/>
                  </a:schemeClr>
                </a:solidFill>
                <a:cs typeface="Arial"/>
              </a:rPr>
              <a:t> </a:t>
            </a:r>
            <a:r>
              <a:rPr lang="en-US" sz="2400">
                <a:solidFill>
                  <a:schemeClr val="accent6">
                    <a:lumMod val="75000"/>
                  </a:schemeClr>
                </a:solidFill>
                <a:cs typeface="Arial"/>
              </a:rPr>
              <a:t>definition?</a:t>
            </a:r>
          </a:p>
          <a:p>
            <a:pPr marL="583565" lvl="1" indent="-296545">
              <a:spcBef>
                <a:spcPts val="710"/>
              </a:spcBef>
              <a:buClr>
                <a:srgbClr val="5F5F5F"/>
              </a:buClr>
              <a:buChar char="▪"/>
              <a:tabLst>
                <a:tab pos="309245" algn="l"/>
                <a:tab pos="309880" algn="l"/>
              </a:tabLst>
            </a:pPr>
            <a:r>
              <a:rPr lang="en-US" sz="2200" b="1" spc="-35">
                <a:solidFill>
                  <a:schemeClr val="accent6">
                    <a:lumMod val="75000"/>
                  </a:schemeClr>
                </a:solidFill>
                <a:cs typeface="Arial"/>
              </a:rPr>
              <a:t>Monster </a:t>
            </a:r>
            <a:r>
              <a:rPr lang="en-US" sz="2200" b="1" spc="-40">
                <a:solidFill>
                  <a:schemeClr val="accent6">
                    <a:lumMod val="75000"/>
                  </a:schemeClr>
                </a:solidFill>
                <a:cs typeface="Arial"/>
              </a:rPr>
              <a:t>1: </a:t>
            </a:r>
            <a:r>
              <a:rPr lang="en-US" sz="2200" spc="-15">
                <a:solidFill>
                  <a:schemeClr val="accent6">
                    <a:lumMod val="75000"/>
                  </a:schemeClr>
                </a:solidFill>
                <a:cs typeface="Arial"/>
              </a:rPr>
              <a:t>one </a:t>
            </a:r>
            <a:r>
              <a:rPr lang="en-US" sz="2200" spc="75">
                <a:solidFill>
                  <a:schemeClr val="accent6">
                    <a:lumMod val="75000"/>
                  </a:schemeClr>
                </a:solidFill>
                <a:cs typeface="Arial"/>
              </a:rPr>
              <a:t>who</a:t>
            </a:r>
            <a:r>
              <a:rPr lang="en-US" sz="2200" spc="-345">
                <a:solidFill>
                  <a:schemeClr val="accent6">
                    <a:lumMod val="75000"/>
                  </a:schemeClr>
                </a:solidFill>
                <a:cs typeface="Arial"/>
              </a:rPr>
              <a:t> </a:t>
            </a:r>
            <a:r>
              <a:rPr lang="en-US" sz="2200">
                <a:solidFill>
                  <a:schemeClr val="accent6">
                    <a:lumMod val="75000"/>
                  </a:schemeClr>
                </a:solidFill>
                <a:cs typeface="Arial"/>
              </a:rPr>
              <a:t>deviates </a:t>
            </a:r>
            <a:r>
              <a:rPr lang="en-US" sz="2200" spc="30">
                <a:solidFill>
                  <a:schemeClr val="accent6">
                    <a:lumMod val="75000"/>
                  </a:schemeClr>
                </a:solidFill>
                <a:cs typeface="Arial"/>
              </a:rPr>
              <a:t>from </a:t>
            </a:r>
            <a:r>
              <a:rPr lang="en-US" sz="2200" spc="5">
                <a:solidFill>
                  <a:schemeClr val="accent6">
                    <a:lumMod val="75000"/>
                  </a:schemeClr>
                </a:solidFill>
                <a:cs typeface="Arial"/>
              </a:rPr>
              <a:t>normal </a:t>
            </a:r>
            <a:r>
              <a:rPr lang="en-US" sz="2200" spc="10">
                <a:solidFill>
                  <a:schemeClr val="accent6">
                    <a:lumMod val="75000"/>
                  </a:schemeClr>
                </a:solidFill>
                <a:cs typeface="Arial"/>
              </a:rPr>
              <a:t>or </a:t>
            </a:r>
            <a:r>
              <a:rPr lang="en-US" sz="2200" spc="-10">
                <a:solidFill>
                  <a:schemeClr val="accent6">
                    <a:lumMod val="75000"/>
                  </a:schemeClr>
                </a:solidFill>
                <a:cs typeface="Arial"/>
              </a:rPr>
              <a:t>acceptable </a:t>
            </a:r>
            <a:r>
              <a:rPr lang="en-US" sz="2200">
                <a:solidFill>
                  <a:schemeClr val="accent6">
                    <a:lumMod val="75000"/>
                  </a:schemeClr>
                </a:solidFill>
                <a:cs typeface="Arial"/>
              </a:rPr>
              <a:t>behavior </a:t>
            </a:r>
            <a:r>
              <a:rPr lang="en-US" sz="2200" spc="10">
                <a:solidFill>
                  <a:schemeClr val="accent6">
                    <a:lumMod val="75000"/>
                  </a:schemeClr>
                </a:solidFill>
                <a:cs typeface="Arial"/>
              </a:rPr>
              <a:t>or </a:t>
            </a:r>
            <a:r>
              <a:rPr lang="en-US" sz="2200" spc="-15">
                <a:solidFill>
                  <a:schemeClr val="accent6">
                    <a:lumMod val="75000"/>
                  </a:schemeClr>
                </a:solidFill>
                <a:cs typeface="Arial"/>
              </a:rPr>
              <a:t>character; </a:t>
            </a:r>
            <a:r>
              <a:rPr lang="en-US" sz="2200" b="1" spc="-40">
                <a:solidFill>
                  <a:schemeClr val="accent6">
                    <a:lumMod val="75000"/>
                  </a:schemeClr>
                </a:solidFill>
                <a:cs typeface="Arial"/>
              </a:rPr>
              <a:t>2:  </a:t>
            </a:r>
            <a:r>
              <a:rPr lang="en-US" sz="2200" spc="-50">
                <a:solidFill>
                  <a:schemeClr val="accent6">
                    <a:lumMod val="75000"/>
                  </a:schemeClr>
                </a:solidFill>
                <a:cs typeface="Arial"/>
              </a:rPr>
              <a:t>a </a:t>
            </a:r>
            <a:r>
              <a:rPr lang="en-US" sz="2200" spc="15">
                <a:solidFill>
                  <a:schemeClr val="accent6">
                    <a:lumMod val="75000"/>
                  </a:schemeClr>
                </a:solidFill>
                <a:cs typeface="Arial"/>
              </a:rPr>
              <a:t>threatening </a:t>
            </a:r>
            <a:r>
              <a:rPr lang="en-US" sz="2200" spc="-10">
                <a:solidFill>
                  <a:schemeClr val="accent6">
                    <a:lumMod val="75000"/>
                  </a:schemeClr>
                </a:solidFill>
                <a:cs typeface="Arial"/>
              </a:rPr>
              <a:t>force; </a:t>
            </a:r>
            <a:r>
              <a:rPr lang="en-US" sz="2200" b="1" spc="-40">
                <a:solidFill>
                  <a:schemeClr val="accent6">
                    <a:lumMod val="75000"/>
                  </a:schemeClr>
                </a:solidFill>
                <a:cs typeface="Arial"/>
              </a:rPr>
              <a:t>3: </a:t>
            </a:r>
            <a:r>
              <a:rPr lang="en-US" sz="2200" spc="-50">
                <a:solidFill>
                  <a:schemeClr val="accent6">
                    <a:lumMod val="75000"/>
                  </a:schemeClr>
                </a:solidFill>
                <a:cs typeface="Arial"/>
              </a:rPr>
              <a:t>a </a:t>
            </a:r>
            <a:r>
              <a:rPr lang="en-US" sz="2200">
                <a:solidFill>
                  <a:schemeClr val="accent6">
                    <a:lumMod val="75000"/>
                  </a:schemeClr>
                </a:solidFill>
                <a:cs typeface="Arial"/>
              </a:rPr>
              <a:t>person </a:t>
            </a:r>
            <a:r>
              <a:rPr lang="en-US" sz="2200" spc="35">
                <a:solidFill>
                  <a:schemeClr val="accent6">
                    <a:lumMod val="75000"/>
                  </a:schemeClr>
                </a:solidFill>
                <a:cs typeface="Arial"/>
              </a:rPr>
              <a:t>of </a:t>
            </a:r>
            <a:r>
              <a:rPr lang="en-US" sz="2200" spc="5">
                <a:solidFill>
                  <a:schemeClr val="accent6">
                    <a:lumMod val="75000"/>
                  </a:schemeClr>
                </a:solidFill>
                <a:cs typeface="Arial"/>
              </a:rPr>
              <a:t>unnatural </a:t>
            </a:r>
            <a:r>
              <a:rPr lang="en-US" sz="2200" spc="10">
                <a:solidFill>
                  <a:schemeClr val="accent6">
                    <a:lumMod val="75000"/>
                  </a:schemeClr>
                </a:solidFill>
                <a:cs typeface="Arial"/>
              </a:rPr>
              <a:t>or </a:t>
            </a:r>
            <a:r>
              <a:rPr lang="en-US" sz="2200">
                <a:solidFill>
                  <a:schemeClr val="accent6">
                    <a:lumMod val="75000"/>
                  </a:schemeClr>
                </a:solidFill>
                <a:cs typeface="Arial"/>
              </a:rPr>
              <a:t>extreme </a:t>
            </a:r>
            <a:r>
              <a:rPr lang="en-US" sz="2200" spc="-15">
                <a:solidFill>
                  <a:schemeClr val="accent6">
                    <a:lumMod val="75000"/>
                  </a:schemeClr>
                </a:solidFill>
                <a:cs typeface="Arial"/>
              </a:rPr>
              <a:t>ugliness, </a:t>
            </a:r>
            <a:r>
              <a:rPr lang="en-US" sz="2200" spc="15">
                <a:solidFill>
                  <a:schemeClr val="accent6">
                    <a:lumMod val="75000"/>
                  </a:schemeClr>
                </a:solidFill>
                <a:cs typeface="Arial"/>
              </a:rPr>
              <a:t>deformity,  </a:t>
            </a:r>
            <a:r>
              <a:rPr lang="en-US" sz="2200" spc="-5">
                <a:solidFill>
                  <a:schemeClr val="accent6">
                    <a:lumMod val="75000"/>
                  </a:schemeClr>
                </a:solidFill>
                <a:cs typeface="Arial"/>
              </a:rPr>
              <a:t>wickedness, </a:t>
            </a:r>
            <a:r>
              <a:rPr lang="en-US" sz="2200" spc="10">
                <a:solidFill>
                  <a:schemeClr val="accent6">
                    <a:lumMod val="75000"/>
                  </a:schemeClr>
                </a:solidFill>
                <a:cs typeface="Arial"/>
              </a:rPr>
              <a:t>or</a:t>
            </a:r>
            <a:r>
              <a:rPr lang="en-US" sz="2200" spc="-114">
                <a:solidFill>
                  <a:schemeClr val="accent6">
                    <a:lumMod val="75000"/>
                  </a:schemeClr>
                </a:solidFill>
                <a:cs typeface="Arial"/>
              </a:rPr>
              <a:t> </a:t>
            </a:r>
            <a:r>
              <a:rPr lang="en-US" sz="2200" spc="10">
                <a:solidFill>
                  <a:schemeClr val="accent6">
                    <a:lumMod val="75000"/>
                  </a:schemeClr>
                </a:solidFill>
                <a:cs typeface="Arial"/>
              </a:rPr>
              <a:t>cruelty</a:t>
            </a:r>
            <a:endParaRPr lang="en-US" sz="2200">
              <a:solidFill>
                <a:schemeClr val="accent6">
                  <a:lumMod val="75000"/>
                </a:schemeClr>
              </a:solidFill>
              <a:cs typeface="Arial"/>
            </a:endParaRPr>
          </a:p>
          <a:p>
            <a:endParaRPr lang="en-US"/>
          </a:p>
        </p:txBody>
      </p:sp>
    </p:spTree>
    <p:extLst>
      <p:ext uri="{BB962C8B-B14F-4D97-AF65-F5344CB8AC3E}">
        <p14:creationId xmlns:p14="http://schemas.microsoft.com/office/powerpoint/2010/main" val="1091001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5976" y="599768"/>
            <a:ext cx="4462271" cy="5572432"/>
          </a:xfrm>
        </p:spPr>
        <p:txBody>
          <a:bodyPr anchor="ctr">
            <a:normAutofit/>
          </a:bodyPr>
          <a:lstStyle/>
          <a:p>
            <a:pPr marL="0" indent="0">
              <a:buNone/>
            </a:pPr>
            <a:r>
              <a:rPr lang="en-US" sz="2800"/>
              <a:t>Once again, the novel breaks from suspenseful build-up to focus on Victor’s travels through beautiful scenery. What is the effect of this break in suspense?</a:t>
            </a:r>
          </a:p>
          <a:p>
            <a:pPr marL="0" indent="0">
              <a:buNone/>
            </a:pPr>
            <a:r>
              <a:rPr lang="en-US" sz="2800"/>
              <a:t>What role does Clerval play in this novel? Look beyond his part in the plot and consider him in a more symbolic light.</a:t>
            </a:r>
          </a:p>
          <a:p>
            <a:pPr marL="0" indent="0">
              <a:buNone/>
            </a:pPr>
            <a:endParaRPr lang="en-US"/>
          </a:p>
        </p:txBody>
      </p:sp>
      <p:pic>
        <p:nvPicPr>
          <p:cNvPr id="1026" name="Picture 2">
            <a:extLst>
              <a:ext uri="{FF2B5EF4-FFF2-40B4-BE49-F238E27FC236}">
                <a16:creationId xmlns:a16="http://schemas.microsoft.com/office/drawing/2014/main" id="{F01E5F40-1F7C-40C0-BF7F-8710361D9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34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70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F3C92BDF-E97E-7A49-BAB3-21360725DFED}"/>
              </a:ext>
            </a:extLst>
          </p:cNvPr>
          <p:cNvSpPr>
            <a:spLocks noGrp="1"/>
          </p:cNvSpPr>
          <p:nvPr>
            <p:ph type="title"/>
          </p:nvPr>
        </p:nvSpPr>
        <p:spPr>
          <a:xfrm>
            <a:off x="643468" y="643466"/>
            <a:ext cx="3686312" cy="5528734"/>
          </a:xfrm>
        </p:spPr>
        <p:txBody>
          <a:bodyPr>
            <a:normAutofit/>
          </a:bodyPr>
          <a:lstStyle/>
          <a:p>
            <a:pPr algn="r"/>
            <a:r>
              <a:rPr lang="en-US" sz="4100">
                <a:solidFill>
                  <a:srgbClr val="FFFFFF"/>
                </a:solidFill>
              </a:rPr>
              <a:t>Conflict</a:t>
            </a:r>
            <a:br>
              <a:rPr lang="en-US" sz="4100">
                <a:solidFill>
                  <a:srgbClr val="FFFFFF"/>
                </a:solidFill>
              </a:rPr>
            </a:br>
            <a:br>
              <a:rPr lang="en-US" sz="4100">
                <a:solidFill>
                  <a:srgbClr val="FFFFFF"/>
                </a:solidFill>
              </a:rPr>
            </a:br>
            <a:r>
              <a:rPr lang="en-US" sz="4100">
                <a:solidFill>
                  <a:srgbClr val="FFFFFF"/>
                </a:solidFill>
              </a:rPr>
              <a:t> Explain the function of a particular sequence of events in a plot.</a:t>
            </a:r>
          </a:p>
        </p:txBody>
      </p:sp>
      <p:sp>
        <p:nvSpPr>
          <p:cNvPr id="3" name="Content Placeholder 2">
            <a:extLst>
              <a:ext uri="{FF2B5EF4-FFF2-40B4-BE49-F238E27FC236}">
                <a16:creationId xmlns:a16="http://schemas.microsoft.com/office/drawing/2014/main" id="{B831F45E-AFF0-2049-88C8-1AA33C40233E}"/>
              </a:ext>
            </a:extLst>
          </p:cNvPr>
          <p:cNvSpPr>
            <a:spLocks noGrp="1"/>
          </p:cNvSpPr>
          <p:nvPr>
            <p:ph idx="1"/>
          </p:nvPr>
        </p:nvSpPr>
        <p:spPr>
          <a:xfrm>
            <a:off x="5053780" y="599768"/>
            <a:ext cx="6074467" cy="5572432"/>
          </a:xfrm>
        </p:spPr>
        <p:txBody>
          <a:bodyPr anchor="ctr">
            <a:normAutofit/>
          </a:bodyPr>
          <a:lstStyle/>
          <a:p>
            <a:r>
              <a:rPr lang="en-US"/>
              <a:t>Spend a few minutes listing Victor’s conflicts in the rising action of </a:t>
            </a:r>
            <a:r>
              <a:rPr lang="en-US" i="1"/>
              <a:t>Frankenstein</a:t>
            </a:r>
            <a:r>
              <a:rPr lang="en-US"/>
              <a:t>. </a:t>
            </a:r>
          </a:p>
          <a:p>
            <a:r>
              <a:rPr lang="en-US"/>
              <a:t>Review the conflicts on the next slide before reading the first three pages of Chapter 20 as a class in an effort to find catharsis or emotional release.</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22077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4F18-7A1D-2548-B7CF-25A169557411}"/>
              </a:ext>
            </a:extLst>
          </p:cNvPr>
          <p:cNvSpPr>
            <a:spLocks noGrp="1"/>
          </p:cNvSpPr>
          <p:nvPr>
            <p:ph type="title"/>
          </p:nvPr>
        </p:nvSpPr>
        <p:spPr>
          <a:xfrm>
            <a:off x="1069848" y="484632"/>
            <a:ext cx="10058400" cy="1609344"/>
          </a:xfrm>
        </p:spPr>
        <p:txBody>
          <a:bodyPr>
            <a:normAutofit/>
          </a:bodyPr>
          <a:lstStyle/>
          <a:p>
            <a:r>
              <a:rPr lang="en-US"/>
              <a:t>Tracking the suspense</a:t>
            </a:r>
          </a:p>
        </p:txBody>
      </p:sp>
      <p:graphicFrame>
        <p:nvGraphicFramePr>
          <p:cNvPr id="5" name="Content Placeholder 2">
            <a:extLst>
              <a:ext uri="{FF2B5EF4-FFF2-40B4-BE49-F238E27FC236}">
                <a16:creationId xmlns:a16="http://schemas.microsoft.com/office/drawing/2014/main" id="{ECD19FEF-B6DE-485D-91A0-85A15C641966}"/>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51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39A1-CD1C-9148-8C8B-FB7C755BC844}"/>
              </a:ext>
            </a:extLst>
          </p:cNvPr>
          <p:cNvSpPr>
            <a:spLocks noGrp="1"/>
          </p:cNvSpPr>
          <p:nvPr>
            <p:ph type="title"/>
          </p:nvPr>
        </p:nvSpPr>
        <p:spPr>
          <a:xfrm>
            <a:off x="1069848" y="484632"/>
            <a:ext cx="10058400" cy="1609344"/>
          </a:xfrm>
        </p:spPr>
        <p:txBody>
          <a:bodyPr>
            <a:normAutofit/>
          </a:bodyPr>
          <a:lstStyle/>
          <a:p>
            <a:r>
              <a:rPr lang="en-US"/>
              <a:t>Read the first few pages of Chapter 20 as a class</a:t>
            </a:r>
          </a:p>
        </p:txBody>
      </p:sp>
      <p:graphicFrame>
        <p:nvGraphicFramePr>
          <p:cNvPr id="5" name="Content Placeholder 2">
            <a:extLst>
              <a:ext uri="{FF2B5EF4-FFF2-40B4-BE49-F238E27FC236}">
                <a16:creationId xmlns:a16="http://schemas.microsoft.com/office/drawing/2014/main" id="{C2DD8C5F-5E81-425E-9EFF-84CE5A74890F}"/>
              </a:ext>
            </a:extLst>
          </p:cNvPr>
          <p:cNvGraphicFramePr>
            <a:graphicFrameLocks noGrp="1"/>
          </p:cNvGraphicFramePr>
          <p:nvPr>
            <p:ph idx="1"/>
            <p:extLst>
              <p:ext uri="{D42A27DB-BD31-4B8C-83A1-F6EECF244321}">
                <p14:modId xmlns:p14="http://schemas.microsoft.com/office/powerpoint/2010/main" val="95295309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0298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a:normAutofit/>
          </a:bodyPr>
          <a:lstStyle/>
          <a:p>
            <a:r>
              <a:rPr lang="en-US" sz="4200"/>
              <a:t>What were some of the reasons Victor considers stopping his second creation? </a:t>
            </a:r>
          </a:p>
        </p:txBody>
      </p:sp>
      <p:sp>
        <p:nvSpPr>
          <p:cNvPr id="3" name="Content Placeholder 2"/>
          <p:cNvSpPr>
            <a:spLocks noGrp="1"/>
          </p:cNvSpPr>
          <p:nvPr>
            <p:ph idx="1"/>
          </p:nvPr>
        </p:nvSpPr>
        <p:spPr>
          <a:xfrm>
            <a:off x="1069848" y="2320412"/>
            <a:ext cx="10058400" cy="3851787"/>
          </a:xfrm>
        </p:spPr>
        <p:txBody>
          <a:bodyPr>
            <a:normAutofit lnSpcReduction="10000"/>
          </a:bodyPr>
          <a:lstStyle/>
          <a:p>
            <a:pPr marL="457200" indent="-457200">
              <a:buFont typeface="+mj-lt"/>
              <a:buAutoNum type="arabicPeriod"/>
            </a:pPr>
            <a:r>
              <a:rPr lang="en-US" sz="1800"/>
              <a:t>“She might become ten thousand times more malignant than her mate, and delight, for its own sake,  in murder and wretchedness.”</a:t>
            </a:r>
          </a:p>
          <a:p>
            <a:pPr marL="457200" indent="-457200">
              <a:buFont typeface="+mj-lt"/>
              <a:buAutoNum type="arabicPeriod"/>
            </a:pPr>
            <a:r>
              <a:rPr lang="en-US" sz="1800"/>
              <a:t>“He had sworn to quit the neighborhood of man and hide himself in deserts; but she had not; and she,  who in all probability was to become a thinking and reasoning animal, might refuse to comply with a compact made before her creation.”</a:t>
            </a:r>
          </a:p>
          <a:p>
            <a:pPr marL="457200" indent="-457200">
              <a:buFont typeface="+mj-lt"/>
              <a:buAutoNum type="arabicPeriod"/>
            </a:pPr>
            <a:r>
              <a:rPr lang="en-US" sz="1800"/>
              <a:t>“They might even hate each other; the creature who already lived, loathed his own deformity; and might he not conceive a greater abhorrence for it when it came before his eyes in the female form?”</a:t>
            </a:r>
          </a:p>
          <a:p>
            <a:pPr marL="457200" indent="-457200">
              <a:buFont typeface="+mj-lt"/>
              <a:buAutoNum type="arabicPeriod"/>
            </a:pPr>
            <a:r>
              <a:rPr lang="en-US" sz="1800"/>
              <a:t>“She also might turn with disgust from him to the superior beauty of man; she might quit him, and he be again alone, exasperated by the fresh provocation of being deserted by one of his own species.”</a:t>
            </a:r>
          </a:p>
          <a:p>
            <a:pPr marL="457200" indent="-457200">
              <a:buFont typeface="+mj-lt"/>
              <a:buAutoNum type="arabicPeriod"/>
            </a:pPr>
            <a:r>
              <a:rPr lang="en-US" sz="1800"/>
              <a:t>“…yet one of the first results of those sympathies for which the demon thirsted would be children, and  a race of devils would be propagated upon the earth, who might make the very existence of the  species of man a condition precarious and full of terror.”</a:t>
            </a:r>
          </a:p>
          <a:p>
            <a:endParaRPr lang="en-US" sz="16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334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109" y="484632"/>
            <a:ext cx="6730277" cy="1609344"/>
          </a:xfrm>
          <a:ln>
            <a:noFill/>
          </a:ln>
        </p:spPr>
        <p:txBody>
          <a:bodyPr vert="horz" lIns="91440" tIns="45720" rIns="91440" bIns="45720" rtlCol="0" anchor="ctr">
            <a:normAutofit/>
          </a:bodyPr>
          <a:lstStyle/>
          <a:p>
            <a:r>
              <a:rPr lang="en-US" sz="4800"/>
              <a:t>Demonic Characterization of the Creature</a:t>
            </a:r>
          </a:p>
        </p:txBody>
      </p:sp>
      <p:pic>
        <p:nvPicPr>
          <p:cNvPr id="6" name="Content Placeholder 5" descr="A picture containing person, sculpture, building&#10;&#10;Description automatically generated"/>
          <p:cNvPicPr>
            <a:picLocks noGrp="1" noChangeAspect="1"/>
          </p:cNvPicPr>
          <p:nvPr>
            <p:ph sz="half" idx="2"/>
          </p:nvPr>
        </p:nvPicPr>
        <p:blipFill rotWithShape="1">
          <a:blip r:embed="rId2"/>
          <a:srcRect l="35151" r="5902" b="1"/>
          <a:stretch/>
        </p:blipFill>
        <p:spPr>
          <a:xfrm>
            <a:off x="3344" y="10"/>
            <a:ext cx="4646726" cy="6857990"/>
          </a:xfrm>
          <a:prstGeom prst="rect">
            <a:avLst/>
          </a:prstGeom>
        </p:spPr>
      </p:pic>
      <p:sp>
        <p:nvSpPr>
          <p:cNvPr id="3" name="Content Placeholder 2"/>
          <p:cNvSpPr>
            <a:spLocks noGrp="1"/>
          </p:cNvSpPr>
          <p:nvPr>
            <p:ph sz="half" idx="1"/>
          </p:nvPr>
        </p:nvSpPr>
        <p:spPr>
          <a:xfrm>
            <a:off x="4970109" y="2121408"/>
            <a:ext cx="6730276" cy="4050792"/>
          </a:xfrm>
        </p:spPr>
        <p:txBody>
          <a:bodyPr vert="horz" lIns="91440" tIns="45720" rIns="91440" bIns="45720" rtlCol="0">
            <a:normAutofit/>
          </a:bodyPr>
          <a:lstStyle/>
          <a:p>
            <a:r>
              <a:rPr lang="en-US" sz="2400"/>
              <a:t>“The wretch saw me destroy the creature on  whose future existence he depended on for  happiness, and with a howl of devilish despair and  revenge, withdrew.”</a:t>
            </a:r>
          </a:p>
          <a:p>
            <a:r>
              <a:rPr lang="en-US" sz="2400"/>
              <a:t>“gnashed his teeth” </a:t>
            </a:r>
          </a:p>
          <a:p>
            <a:r>
              <a:rPr lang="en-US" sz="2400"/>
              <a:t>Referred to as “demon” or “daemon” and “Devil”</a:t>
            </a:r>
          </a:p>
          <a:p>
            <a:r>
              <a:rPr lang="en-US" sz="2400"/>
              <a:t>“I will watch with the wiliness of a snake, that I may sting with its venom” </a:t>
            </a:r>
          </a:p>
          <a:p>
            <a:endParaRPr lang="en-US" sz="1800"/>
          </a:p>
        </p:txBody>
      </p:sp>
    </p:spTree>
    <p:extLst>
      <p:ext uri="{BB962C8B-B14F-4D97-AF65-F5344CB8AC3E}">
        <p14:creationId xmlns:p14="http://schemas.microsoft.com/office/powerpoint/2010/main" val="180716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9CEA5A8C-2278-A94F-AA12-40225D67ACE7}"/>
              </a:ext>
            </a:extLst>
          </p:cNvPr>
          <p:cNvSpPr>
            <a:spLocks noGrp="1"/>
          </p:cNvSpPr>
          <p:nvPr>
            <p:ph type="title"/>
          </p:nvPr>
        </p:nvSpPr>
        <p:spPr>
          <a:xfrm>
            <a:off x="1490145" y="2376862"/>
            <a:ext cx="2640646" cy="2104273"/>
          </a:xfrm>
          <a:noFill/>
        </p:spPr>
        <p:txBody>
          <a:bodyPr>
            <a:normAutofit/>
          </a:bodyPr>
          <a:lstStyle/>
          <a:p>
            <a:pPr algn="ctr"/>
            <a:r>
              <a:rPr lang="en-US" sz="3600">
                <a:solidFill>
                  <a:srgbClr val="FFFFFF"/>
                </a:solidFill>
              </a:rPr>
              <a:t>Victor’s Decision</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C1AB816-E819-3847-808F-62C3808F23F3}"/>
              </a:ext>
            </a:extLst>
          </p:cNvPr>
          <p:cNvSpPr>
            <a:spLocks noGrp="1"/>
          </p:cNvSpPr>
          <p:nvPr>
            <p:ph idx="1"/>
          </p:nvPr>
        </p:nvSpPr>
        <p:spPr>
          <a:xfrm>
            <a:off x="6081089" y="725394"/>
            <a:ext cx="5142658" cy="5407212"/>
          </a:xfrm>
        </p:spPr>
        <p:txBody>
          <a:bodyPr anchor="ctr">
            <a:noAutofit/>
          </a:bodyPr>
          <a:lstStyle/>
          <a:p>
            <a:r>
              <a:rPr lang="en-US" sz="2400" b="1"/>
              <a:t>“I had resolved in my own mind that to create another like the fiend I had first made would be an act of the basest and most atrocious selfishness.”</a:t>
            </a:r>
          </a:p>
          <a:p>
            <a:r>
              <a:rPr lang="en-US" sz="2400"/>
              <a:t>This decision brings the reader a sense of relief and even catharsis, since Victor has ultimately made a decision. This means the plot can continue its course toward resolution. </a:t>
            </a:r>
          </a:p>
          <a:p>
            <a:r>
              <a:rPr lang="en-US" sz="2400"/>
              <a:t>Overall, do you believe Victor’s decision was the right one? As a group, criticize or defend his decision. </a:t>
            </a:r>
          </a:p>
        </p:txBody>
      </p:sp>
    </p:spTree>
    <p:extLst>
      <p:ext uri="{BB962C8B-B14F-4D97-AF65-F5344CB8AC3E}">
        <p14:creationId xmlns:p14="http://schemas.microsoft.com/office/powerpoint/2010/main" val="1172778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p:cNvSpPr>
            <a:spLocks noGrp="1"/>
          </p:cNvSpPr>
          <p:nvPr>
            <p:ph type="title"/>
          </p:nvPr>
        </p:nvSpPr>
        <p:spPr>
          <a:xfrm>
            <a:off x="643468" y="643466"/>
            <a:ext cx="3686312" cy="5528734"/>
          </a:xfrm>
        </p:spPr>
        <p:txBody>
          <a:bodyPr>
            <a:normAutofit/>
          </a:bodyPr>
          <a:lstStyle/>
          <a:p>
            <a:pPr algn="r"/>
            <a:r>
              <a:rPr lang="en-US" sz="4800">
                <a:solidFill>
                  <a:srgbClr val="FFFFFF"/>
                </a:solidFill>
              </a:rPr>
              <a:t>Discussion Questions</a:t>
            </a:r>
          </a:p>
        </p:txBody>
      </p:sp>
      <p:sp>
        <p:nvSpPr>
          <p:cNvPr id="3" name="Content Placeholder 2"/>
          <p:cNvSpPr>
            <a:spLocks noGrp="1"/>
          </p:cNvSpPr>
          <p:nvPr>
            <p:ph idx="1"/>
          </p:nvPr>
        </p:nvSpPr>
        <p:spPr>
          <a:xfrm>
            <a:off x="5053780" y="599768"/>
            <a:ext cx="6074467" cy="5572432"/>
          </a:xfrm>
        </p:spPr>
        <p:txBody>
          <a:bodyPr anchor="ctr">
            <a:normAutofit/>
          </a:bodyPr>
          <a:lstStyle/>
          <a:p>
            <a:pPr marL="457200" indent="-457200">
              <a:buFont typeface="+mj-lt"/>
              <a:buAutoNum type="arabicPeriod"/>
            </a:pPr>
            <a:r>
              <a:rPr lang="en-US" sz="2800"/>
              <a:t>The death of Henry Clerval is tragic and serves as punishment for Victor’s actions. What other role(s) does Clerval serve in this  story?</a:t>
            </a:r>
          </a:p>
          <a:p>
            <a:pPr marL="457200" indent="-457200">
              <a:buFont typeface="+mj-lt"/>
              <a:buAutoNum type="arabicPeriod"/>
            </a:pPr>
            <a:r>
              <a:rPr lang="en-US" sz="2800"/>
              <a:t>If you were Victor at this point in the story, what would your next move be?</a:t>
            </a:r>
          </a:p>
          <a:p>
            <a:endParaRPr lang="en-US"/>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203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2B012806-E7F7-B946-9EA7-08D4E31BE582}"/>
              </a:ext>
            </a:extLst>
          </p:cNvPr>
          <p:cNvSpPr>
            <a:spLocks noGrp="1"/>
          </p:cNvSpPr>
          <p:nvPr>
            <p:ph type="title"/>
          </p:nvPr>
        </p:nvSpPr>
        <p:spPr>
          <a:xfrm>
            <a:off x="484272" y="730140"/>
            <a:ext cx="3686312" cy="5528734"/>
          </a:xfrm>
        </p:spPr>
        <p:txBody>
          <a:bodyPr>
            <a:normAutofit/>
          </a:bodyPr>
          <a:lstStyle/>
          <a:p>
            <a:r>
              <a:rPr lang="en-US" sz="4100">
                <a:solidFill>
                  <a:srgbClr val="FFFFFF"/>
                </a:solidFill>
              </a:rPr>
              <a:t>Point of view &amp; Perspective</a:t>
            </a:r>
            <a:br>
              <a:rPr lang="en-US" sz="4100">
                <a:solidFill>
                  <a:srgbClr val="FFFFFF"/>
                </a:solidFill>
              </a:rPr>
            </a:br>
            <a:br>
              <a:rPr lang="en-US" sz="4100">
                <a:solidFill>
                  <a:srgbClr val="FFFFFF"/>
                </a:solidFill>
              </a:rPr>
            </a:br>
            <a:r>
              <a:rPr lang="en-US" sz="3100">
                <a:solidFill>
                  <a:schemeClr val="bg1"/>
                </a:solidFill>
              </a:rPr>
              <a:t>Explain the function of contrasting characters.</a:t>
            </a:r>
            <a:br>
              <a:rPr lang="en-US" sz="3100">
                <a:solidFill>
                  <a:schemeClr val="bg1"/>
                </a:solidFill>
              </a:rPr>
            </a:br>
            <a:r>
              <a:rPr lang="en-US" sz="1900">
                <a:solidFill>
                  <a:schemeClr val="bg1"/>
                </a:solidFill>
              </a:rPr>
              <a:t>.</a:t>
            </a:r>
            <a:r>
              <a:rPr lang="en-US" sz="1900"/>
              <a:t> </a:t>
            </a:r>
            <a:endParaRPr lang="en-US" sz="2000">
              <a:solidFill>
                <a:schemeClr val="bg1"/>
              </a:solidFill>
            </a:endParaRPr>
          </a:p>
        </p:txBody>
      </p:sp>
      <p:sp>
        <p:nvSpPr>
          <p:cNvPr id="3" name="Content Placeholder 2">
            <a:extLst>
              <a:ext uri="{FF2B5EF4-FFF2-40B4-BE49-F238E27FC236}">
                <a16:creationId xmlns:a16="http://schemas.microsoft.com/office/drawing/2014/main" id="{C1B03744-8952-8645-B4B5-DDEE0732862D}"/>
              </a:ext>
            </a:extLst>
          </p:cNvPr>
          <p:cNvSpPr>
            <a:spLocks noGrp="1"/>
          </p:cNvSpPr>
          <p:nvPr>
            <p:ph idx="1"/>
          </p:nvPr>
        </p:nvSpPr>
        <p:spPr>
          <a:xfrm>
            <a:off x="5053780" y="599768"/>
            <a:ext cx="6074467" cy="5572432"/>
          </a:xfrm>
        </p:spPr>
        <p:txBody>
          <a:bodyPr anchor="ctr">
            <a:normAutofit/>
          </a:bodyPr>
          <a:lstStyle/>
          <a:p>
            <a:r>
              <a:rPr lang="en-US" sz="2800"/>
              <a:t>Read and annotate the two excerpts on your handout, one from Victor and one from the Creature. </a:t>
            </a:r>
          </a:p>
          <a:p>
            <a:r>
              <a:rPr lang="en-US" sz="2800"/>
              <a:t>After you read, consider what similarities exist between the two narrators and/or their points of view. </a:t>
            </a:r>
          </a:p>
          <a:p>
            <a:r>
              <a:rPr lang="en-US" sz="2800"/>
              <a:t>What are the major differences? Go beyond differences in character, but instead consider differences in narrative perspective</a:t>
            </a:r>
            <a:r>
              <a:rPr lang="en-US"/>
              <a:t>.</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9419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6ACBAB1-91E7-064F-BADC-BF526030B6EB}"/>
              </a:ext>
            </a:extLst>
          </p:cNvPr>
          <p:cNvSpPr>
            <a:spLocks noGrp="1"/>
          </p:cNvSpPr>
          <p:nvPr>
            <p:ph type="title"/>
          </p:nvPr>
        </p:nvSpPr>
        <p:spPr>
          <a:xfrm>
            <a:off x="1069848" y="484632"/>
            <a:ext cx="10058400" cy="1609344"/>
          </a:xfrm>
        </p:spPr>
        <p:txBody>
          <a:bodyPr>
            <a:normAutofit/>
          </a:bodyPr>
          <a:lstStyle/>
          <a:p>
            <a:r>
              <a:rPr lang="en-US" sz="4400"/>
              <a:t>Perspective and Point of view</a:t>
            </a:r>
          </a:p>
        </p:txBody>
      </p:sp>
      <p:sp>
        <p:nvSpPr>
          <p:cNvPr id="3" name="Content Placeholder 2">
            <a:extLst>
              <a:ext uri="{FF2B5EF4-FFF2-40B4-BE49-F238E27FC236}">
                <a16:creationId xmlns:a16="http://schemas.microsoft.com/office/drawing/2014/main" id="{1183CFF6-3A9D-6644-8947-CCD4CE737D00}"/>
              </a:ext>
            </a:extLst>
          </p:cNvPr>
          <p:cNvSpPr>
            <a:spLocks noGrp="1"/>
          </p:cNvSpPr>
          <p:nvPr>
            <p:ph idx="1"/>
          </p:nvPr>
        </p:nvSpPr>
        <p:spPr>
          <a:xfrm>
            <a:off x="659466" y="2274629"/>
            <a:ext cx="10873067" cy="3851787"/>
          </a:xfrm>
        </p:spPr>
        <p:txBody>
          <a:bodyPr>
            <a:noAutofit/>
          </a:bodyPr>
          <a:lstStyle/>
          <a:p>
            <a:r>
              <a:rPr lang="en-US"/>
              <a:t>Victor’s perspective is of an ambitious man finally reaping the rewards of countless hours of study and work. He uses an abundance of imagery and figurative language to describe how hard he worked to reach his goals. While he maintains a point of view of someone looking back on his life, he still maintains a gleeful perspective in this narrative. </a:t>
            </a:r>
          </a:p>
          <a:p>
            <a:r>
              <a:rPr lang="en-US"/>
              <a:t>Conversely, the creature uses a self-deprecating tone as he recalls his tale. He refers to himself as “foolish wretch” and calls himself a monster. He too has goals, in this case to grow in his language skills and befriend the people in the cottage. However, his narrative has a more hopeless and self-loathing perspective to it.</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273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6" y="643466"/>
            <a:ext cx="3682727" cy="5571067"/>
          </a:xfrm>
        </p:spPr>
        <p:txBody>
          <a:bodyPr>
            <a:normAutofit/>
          </a:bodyPr>
          <a:lstStyle/>
          <a:p>
            <a:pPr algn="r"/>
            <a:r>
              <a:rPr lang="en-US" sz="4800">
                <a:solidFill>
                  <a:srgbClr val="FFFFFF"/>
                </a:solidFill>
              </a:rPr>
              <a:t>The Creature vs. The World</a:t>
            </a:r>
          </a:p>
        </p:txBody>
      </p:sp>
      <p:sp>
        <p:nvSpPr>
          <p:cNvPr id="12"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 name="Content Placeholder 2"/>
          <p:cNvSpPr>
            <a:spLocks noGrp="1"/>
          </p:cNvSpPr>
          <p:nvPr>
            <p:ph idx="1"/>
          </p:nvPr>
        </p:nvSpPr>
        <p:spPr>
          <a:xfrm>
            <a:off x="4932557" y="643465"/>
            <a:ext cx="6469168" cy="5586215"/>
          </a:xfrm>
        </p:spPr>
        <p:txBody>
          <a:bodyPr anchor="ctr">
            <a:noAutofit/>
          </a:bodyPr>
          <a:lstStyle/>
          <a:p>
            <a:r>
              <a:rPr lang="en-US" sz="2800"/>
              <a:t>What are the results of the creature’s encounters with men?</a:t>
            </a:r>
          </a:p>
          <a:p>
            <a:pPr lvl="1"/>
            <a:r>
              <a:rPr lang="en-US" sz="2800"/>
              <a:t>Abandoned by his creator</a:t>
            </a:r>
          </a:p>
          <a:p>
            <a:pPr lvl="1"/>
            <a:r>
              <a:rPr lang="en-US" sz="2800"/>
              <a:t>Frightens an old man eating breakfast, who shrieks and runs away</a:t>
            </a:r>
          </a:p>
          <a:p>
            <a:pPr lvl="1"/>
            <a:r>
              <a:rPr lang="en-US" sz="2800"/>
              <a:t>Finds a village, frightens children, women faint,  villagers throw stones</a:t>
            </a:r>
          </a:p>
          <a:p>
            <a:r>
              <a:rPr lang="en-US" sz="2800"/>
              <a:t>How does the creature react to these encounters? Does he blame mankind or himself? </a:t>
            </a:r>
          </a:p>
        </p:txBody>
      </p:sp>
      <p:sp>
        <p:nvSpPr>
          <p:cNvPr id="14"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9433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82119" y="643466"/>
            <a:ext cx="3348017" cy="5571067"/>
          </a:xfrm>
        </p:spPr>
        <p:txBody>
          <a:bodyPr>
            <a:normAutofit/>
          </a:bodyPr>
          <a:lstStyle/>
          <a:p>
            <a:r>
              <a:rPr lang="en-US" sz="4800">
                <a:solidFill>
                  <a:schemeClr val="tx1"/>
                </a:solidFill>
              </a:rPr>
              <a:t>Growing Pains</a:t>
            </a:r>
          </a:p>
        </p:txBody>
      </p:sp>
      <p:sp>
        <p:nvSpPr>
          <p:cNvPr id="3" name="Content Placeholder 2"/>
          <p:cNvSpPr>
            <a:spLocks noGrp="1"/>
          </p:cNvSpPr>
          <p:nvPr>
            <p:ph idx="1"/>
          </p:nvPr>
        </p:nvSpPr>
        <p:spPr>
          <a:xfrm>
            <a:off x="6597387" y="620599"/>
            <a:ext cx="5086610" cy="6037090"/>
          </a:xfrm>
        </p:spPr>
        <p:txBody>
          <a:bodyPr anchor="ctr">
            <a:normAutofit lnSpcReduction="10000"/>
          </a:bodyPr>
          <a:lstStyle/>
          <a:p>
            <a:r>
              <a:rPr lang="en-US" sz="2400"/>
              <a:t>Abandoned and alone, the creature learns about the wilderness and nature of man all by himself. Examine his lessons in:</a:t>
            </a:r>
          </a:p>
          <a:p>
            <a:pPr lvl="1"/>
            <a:r>
              <a:rPr lang="en-US" sz="2000"/>
              <a:t>Sound (the birds’ sounds compared to his own voice)</a:t>
            </a:r>
          </a:p>
          <a:p>
            <a:pPr lvl="1"/>
            <a:r>
              <a:rPr lang="en-US" sz="2000"/>
              <a:t>Fire “How strange, I thought, that the same cause should produce such opposite effects.” </a:t>
            </a:r>
          </a:p>
          <a:p>
            <a:pPr lvl="1"/>
            <a:r>
              <a:rPr lang="en-US" sz="2000"/>
              <a:t>Beauty (the creature’s thoughts when he sees his own appearance in the  pool of water on – perhaps the most poignant in the whole novel!)</a:t>
            </a:r>
          </a:p>
          <a:p>
            <a:pPr lvl="1"/>
            <a:r>
              <a:rPr lang="en-US" sz="2000"/>
              <a:t>Happiness (the creature understands that the DeLacey family is not happy, yet does not know why)</a:t>
            </a:r>
          </a:p>
          <a:p>
            <a:pPr lvl="1"/>
            <a:r>
              <a:rPr lang="en-US" sz="2000"/>
              <a:t>Love – What acts of love does the creature witness? How does he show  his own love for the DeLacey family?</a:t>
            </a:r>
          </a:p>
          <a:p>
            <a:endParaRPr lang="en-US" sz="1800"/>
          </a:p>
        </p:txBody>
      </p:sp>
      <p:grpSp>
        <p:nvGrpSpPr>
          <p:cNvPr id="14" name="Group 13">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5" name="Oval 14">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4713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p:cNvSpPr>
            <a:spLocks noGrp="1"/>
          </p:cNvSpPr>
          <p:nvPr>
            <p:ph type="title"/>
          </p:nvPr>
        </p:nvSpPr>
        <p:spPr>
          <a:xfrm>
            <a:off x="643468" y="643466"/>
            <a:ext cx="3686312" cy="5528734"/>
          </a:xfrm>
        </p:spPr>
        <p:txBody>
          <a:bodyPr>
            <a:normAutofit/>
          </a:bodyPr>
          <a:lstStyle/>
          <a:p>
            <a:pPr algn="r"/>
            <a:r>
              <a:rPr lang="en-US" sz="4800">
                <a:solidFill>
                  <a:srgbClr val="FFFFFF"/>
                </a:solidFill>
              </a:rPr>
              <a:t>Discussion Questions</a:t>
            </a:r>
          </a:p>
        </p:txBody>
      </p:sp>
      <p:sp>
        <p:nvSpPr>
          <p:cNvPr id="3" name="Content Placeholder 2"/>
          <p:cNvSpPr>
            <a:spLocks noGrp="1"/>
          </p:cNvSpPr>
          <p:nvPr>
            <p:ph idx="1"/>
          </p:nvPr>
        </p:nvSpPr>
        <p:spPr>
          <a:xfrm>
            <a:off x="5053780" y="599768"/>
            <a:ext cx="6074467" cy="5572432"/>
          </a:xfrm>
        </p:spPr>
        <p:txBody>
          <a:bodyPr anchor="ctr">
            <a:normAutofit/>
          </a:bodyPr>
          <a:lstStyle/>
          <a:p>
            <a:pPr marL="514350" indent="-514350">
              <a:buFont typeface="+mj-lt"/>
              <a:buAutoNum type="arabicPeriod"/>
            </a:pPr>
            <a:r>
              <a:rPr lang="en-US" sz="2400"/>
              <a:t>Victor calls the creature a demon and accuses him of only evil, but this narrative proves that the creature has a benevolent heart. What acts of goodness and charity does he do? </a:t>
            </a:r>
          </a:p>
          <a:p>
            <a:pPr marL="514350" indent="-514350">
              <a:buFont typeface="+mj-lt"/>
              <a:buAutoNum type="arabicPeriod"/>
            </a:pPr>
            <a:r>
              <a:rPr lang="en-US" sz="2400"/>
              <a:t>What is the function of the DeLacey family in terms of characterization, theme, and plot? </a:t>
            </a:r>
          </a:p>
          <a:p>
            <a:pPr marL="514350" indent="-514350">
              <a:buFont typeface="+mj-lt"/>
              <a:buAutoNum type="arabicPeriod"/>
            </a:pPr>
            <a:r>
              <a:rPr lang="en-US" sz="2400"/>
              <a:t>The creature asks himself, “Was I, then, a monster, a blot upon the earth, from which all men fled and whom all men disowned?” Discuss how the creature is a monster, and also how he is not.</a:t>
            </a:r>
          </a:p>
          <a:p>
            <a:endParaRPr lang="en-US"/>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4894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i="1"/>
              <a:t>Sorrows of Werter</a:t>
            </a:r>
          </a:p>
        </p:txBody>
      </p:sp>
      <p:sp>
        <p:nvSpPr>
          <p:cNvPr id="6" name="Content Placeholder 5"/>
          <p:cNvSpPr>
            <a:spLocks noGrp="1"/>
          </p:cNvSpPr>
          <p:nvPr>
            <p:ph sz="half" idx="2"/>
          </p:nvPr>
        </p:nvSpPr>
        <p:spPr/>
        <p:txBody>
          <a:bodyPr/>
          <a:lstStyle/>
          <a:p>
            <a:r>
              <a:rPr lang="en-US" sz="2200"/>
              <a:t>Letters from a young artist who  feels loneliness and despair of  unrequited love</a:t>
            </a:r>
          </a:p>
          <a:p>
            <a:r>
              <a:rPr lang="en-US" sz="2200"/>
              <a:t>The creature empathizes with  Werter, who feels that he has no  one who is meant for him.</a:t>
            </a:r>
          </a:p>
          <a:p>
            <a:r>
              <a:rPr lang="en-US" sz="2200"/>
              <a:t>He also recognizes that if he were  to carry out suicide, he would not  be missed by anyone.</a:t>
            </a:r>
          </a:p>
          <a:p>
            <a:endParaRPr lang="en-US"/>
          </a:p>
        </p:txBody>
      </p:sp>
      <p:sp>
        <p:nvSpPr>
          <p:cNvPr id="7" name="Text Placeholder 6"/>
          <p:cNvSpPr>
            <a:spLocks noGrp="1"/>
          </p:cNvSpPr>
          <p:nvPr>
            <p:ph type="body" sz="quarter" idx="3"/>
          </p:nvPr>
        </p:nvSpPr>
        <p:spPr/>
        <p:txBody>
          <a:bodyPr/>
          <a:lstStyle/>
          <a:p>
            <a:r>
              <a:rPr lang="en-US"/>
              <a:t>Plutarch’s </a:t>
            </a:r>
            <a:r>
              <a:rPr lang="en-US" i="1"/>
              <a:t>Lives</a:t>
            </a:r>
          </a:p>
        </p:txBody>
      </p:sp>
      <p:sp>
        <p:nvSpPr>
          <p:cNvPr id="8" name="Content Placeholder 7"/>
          <p:cNvSpPr>
            <a:spLocks noGrp="1"/>
          </p:cNvSpPr>
          <p:nvPr>
            <p:ph sz="quarter" idx="4"/>
          </p:nvPr>
        </p:nvSpPr>
        <p:spPr/>
        <p:txBody>
          <a:bodyPr/>
          <a:lstStyle/>
          <a:p>
            <a:r>
              <a:rPr lang="en-US" sz="2200"/>
              <a:t>A series of biographies of great  men displaying their common  virtues or failures</a:t>
            </a:r>
          </a:p>
          <a:p>
            <a:r>
              <a:rPr lang="en-US" sz="2200"/>
              <a:t>Opens the creature’s eyes about  the world and its expansiveness</a:t>
            </a:r>
          </a:p>
          <a:p>
            <a:r>
              <a:rPr lang="en-US" sz="2200"/>
              <a:t>Nurtures his morality, as he “felt  the greatest </a:t>
            </a:r>
            <a:r>
              <a:rPr lang="en-US" sz="2200" err="1"/>
              <a:t>ardour</a:t>
            </a:r>
            <a:r>
              <a:rPr lang="en-US" sz="2200"/>
              <a:t> for virtue rise  within me, and abhorrence for  vice”</a:t>
            </a:r>
          </a:p>
          <a:p>
            <a:endParaRPr lang="en-US"/>
          </a:p>
        </p:txBody>
      </p:sp>
      <p:sp>
        <p:nvSpPr>
          <p:cNvPr id="2" name="Title 1"/>
          <p:cNvSpPr>
            <a:spLocks noGrp="1"/>
          </p:cNvSpPr>
          <p:nvPr>
            <p:ph type="title"/>
          </p:nvPr>
        </p:nvSpPr>
        <p:spPr/>
        <p:txBody>
          <a:bodyPr/>
          <a:lstStyle/>
          <a:p>
            <a:r>
              <a:rPr lang="en-US"/>
              <a:t>The Creature’s Books</a:t>
            </a:r>
          </a:p>
        </p:txBody>
      </p:sp>
    </p:spTree>
    <p:extLst>
      <p:ext uri="{BB962C8B-B14F-4D97-AF65-F5344CB8AC3E}">
        <p14:creationId xmlns:p14="http://schemas.microsoft.com/office/powerpoint/2010/main" val="301630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le 1">
            <a:extLst>
              <a:ext uri="{FF2B5EF4-FFF2-40B4-BE49-F238E27FC236}">
                <a16:creationId xmlns:a16="http://schemas.microsoft.com/office/drawing/2014/main" id="{004A4E9F-4FBC-D241-9AF7-478536D3A738}"/>
              </a:ext>
            </a:extLst>
          </p:cNvPr>
          <p:cNvSpPr>
            <a:spLocks noGrp="1"/>
          </p:cNvSpPr>
          <p:nvPr>
            <p:ph type="title"/>
          </p:nvPr>
        </p:nvSpPr>
        <p:spPr>
          <a:xfrm>
            <a:off x="219456" y="643466"/>
            <a:ext cx="4110324" cy="5528734"/>
          </a:xfrm>
        </p:spPr>
        <p:txBody>
          <a:bodyPr>
            <a:normAutofit/>
          </a:bodyPr>
          <a:lstStyle/>
          <a:p>
            <a:pPr algn="r"/>
            <a:r>
              <a:rPr lang="en-US" sz="4800">
                <a:solidFill>
                  <a:srgbClr val="FFFFFF"/>
                </a:solidFill>
              </a:rPr>
              <a:t>Powerful Words:</a:t>
            </a:r>
            <a:br>
              <a:rPr lang="en-US" sz="4800" i="1">
                <a:solidFill>
                  <a:srgbClr val="FFFFFF"/>
                </a:solidFill>
              </a:rPr>
            </a:br>
            <a:r>
              <a:rPr lang="en-US" sz="4800" i="1">
                <a:solidFill>
                  <a:srgbClr val="FFFFFF"/>
                </a:solidFill>
              </a:rPr>
              <a:t>Paradise Lost</a:t>
            </a:r>
            <a:br>
              <a:rPr lang="en-US" sz="4800">
                <a:solidFill>
                  <a:srgbClr val="FFFFFF"/>
                </a:solidFill>
              </a:rPr>
            </a:br>
            <a:br>
              <a:rPr lang="en-US" sz="4800">
                <a:solidFill>
                  <a:srgbClr val="FFFFFF"/>
                </a:solidFill>
              </a:rPr>
            </a:br>
            <a:endParaRPr lang="en-US" sz="3100" i="1">
              <a:solidFill>
                <a:schemeClr val="bg1"/>
              </a:solidFill>
            </a:endParaRPr>
          </a:p>
        </p:txBody>
      </p:sp>
      <p:sp>
        <p:nvSpPr>
          <p:cNvPr id="3" name="Content Placeholder 2">
            <a:extLst>
              <a:ext uri="{FF2B5EF4-FFF2-40B4-BE49-F238E27FC236}">
                <a16:creationId xmlns:a16="http://schemas.microsoft.com/office/drawing/2014/main" id="{3945CE2B-EE88-5B46-94DB-A69203F039FD}"/>
              </a:ext>
            </a:extLst>
          </p:cNvPr>
          <p:cNvSpPr>
            <a:spLocks noGrp="1"/>
          </p:cNvSpPr>
          <p:nvPr>
            <p:ph idx="1"/>
          </p:nvPr>
        </p:nvSpPr>
        <p:spPr>
          <a:xfrm>
            <a:off x="5053780" y="599768"/>
            <a:ext cx="6074467" cy="5572432"/>
          </a:xfrm>
        </p:spPr>
        <p:txBody>
          <a:bodyPr anchor="ctr">
            <a:noAutofit/>
          </a:bodyPr>
          <a:lstStyle/>
          <a:p>
            <a:pPr marL="104775" marR="0" indent="-6350">
              <a:lnSpc>
                <a:spcPct val="122000"/>
              </a:lnSpc>
              <a:spcBef>
                <a:spcPts val="0"/>
              </a:spcBef>
              <a:spcAft>
                <a:spcPts val="530"/>
              </a:spcAft>
            </a:pPr>
            <a:r>
              <a:rPr lang="en-US" sz="1800">
                <a:solidFill>
                  <a:srgbClr val="000000"/>
                </a:solidFill>
                <a:effectLst/>
                <a:latin typeface="Calibri" panose="020F0502020204030204" pitchFamily="34" charset="0"/>
                <a:ea typeface="Calibri" panose="020F0502020204030204" pitchFamily="34" charset="0"/>
              </a:rPr>
              <a:t>“But </a:t>
            </a:r>
            <a:r>
              <a:rPr lang="en-US" sz="1800" i="1">
                <a:solidFill>
                  <a:srgbClr val="000000"/>
                </a:solidFill>
                <a:effectLst/>
                <a:latin typeface="Calibri" panose="020F0502020204030204" pitchFamily="34" charset="0"/>
                <a:ea typeface="Calibri" panose="020F0502020204030204" pitchFamily="34" charset="0"/>
              </a:rPr>
              <a:t>Paradise Lost</a:t>
            </a:r>
            <a:r>
              <a:rPr lang="en-US" sz="1800">
                <a:solidFill>
                  <a:srgbClr val="000000"/>
                </a:solidFill>
                <a:effectLst/>
                <a:latin typeface="Calibri" panose="020F0502020204030204" pitchFamily="34" charset="0"/>
                <a:ea typeface="Calibri" panose="020F0502020204030204" pitchFamily="34" charset="0"/>
              </a:rPr>
              <a:t> excited different and far deeper emotions. I read it, as I had read the other volumes which had fallen into my hands, as a true history. It moved every feeling of wonder and awe that the picture of an omnipotent God warring with his creatures was capable of exciting. I often referred the several situations, as their similarity struck me, to my own. Like Adam, I was apparently united by no link to any other being in existence; but his state was far different from mine in every other respect. He had come forth from the hands of God a perfect creature, happy and prosperous, guarded by the especial care of his Creator; he was allowed to converse with and acquire knowledge from beings of a superior nature, but I was wretched, helpless, and alone. Many times I considered Satan as the fitter emblem of my condition, for often, like him, when I viewed the bliss of my protectors, the bitter gall of envy rose within me."</a:t>
            </a:r>
          </a:p>
          <a:p>
            <a:pPr marL="0" indent="0">
              <a:buNone/>
            </a:pPr>
            <a:r>
              <a:rPr lang="en-US" sz="3200"/>
              <a:t> </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2365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Wood Typ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9DB0CF10E8E34E8403DCF20CE3A79F" ma:contentTypeVersion="14" ma:contentTypeDescription="Create a new document." ma:contentTypeScope="" ma:versionID="aaa1cf6fd88d01a98f2c71606c4822ac">
  <xsd:schema xmlns:xsd="http://www.w3.org/2001/XMLSchema" xmlns:xs="http://www.w3.org/2001/XMLSchema" xmlns:p="http://schemas.microsoft.com/office/2006/metadata/properties" xmlns:ns3="0da55e8c-25cb-4cb8-817a-239722dd411e" xmlns:ns4="72a6f7d2-6301-4fb3-8946-975b4cdf1a4c" targetNamespace="http://schemas.microsoft.com/office/2006/metadata/properties" ma:root="true" ma:fieldsID="dae091121552b99c91282f29185b9db7" ns3:_="" ns4:_="">
    <xsd:import namespace="0da55e8c-25cb-4cb8-817a-239722dd411e"/>
    <xsd:import namespace="72a6f7d2-6301-4fb3-8946-975b4cdf1a4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55e8c-25cb-4cb8-817a-239722dd411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a6f7d2-6301-4fb3-8946-975b4cdf1a4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161388-AB03-45D9-8221-5C2F53247FD7}">
  <ds:schemaRefs>
    <ds:schemaRef ds:uri="0da55e8c-25cb-4cb8-817a-239722dd411e"/>
    <ds:schemaRef ds:uri="72a6f7d2-6301-4fb3-8946-975b4cdf1a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7CD89C-1CDE-4547-88DF-B0FE94E6FDB1}">
  <ds:schemaRefs>
    <ds:schemaRef ds:uri="http://schemas.microsoft.com/sharepoint/v3/contenttype/forms"/>
  </ds:schemaRefs>
</ds:datastoreItem>
</file>

<file path=customXml/itemProps3.xml><?xml version="1.0" encoding="utf-8"?>
<ds:datastoreItem xmlns:ds="http://schemas.openxmlformats.org/officeDocument/2006/customXml" ds:itemID="{F9B557F1-D402-4BCA-843A-0BDB2D338A08}">
  <ds:schemaRefs>
    <ds:schemaRef ds:uri="0da55e8c-25cb-4cb8-817a-239722dd411e"/>
    <ds:schemaRef ds:uri="72a6f7d2-6301-4fb3-8946-975b4cdf1a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0</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Wood Type</vt:lpstr>
      <vt:lpstr>Wood Type</vt:lpstr>
      <vt:lpstr>Frankenstein</vt:lpstr>
      <vt:lpstr>Perspective and Point of view</vt:lpstr>
      <vt:lpstr>Point of view &amp; Perspective  Explain the function of contrasting characters. . </vt:lpstr>
      <vt:lpstr>Perspective and Point of view</vt:lpstr>
      <vt:lpstr>The Creature vs. The World</vt:lpstr>
      <vt:lpstr>Growing Pains</vt:lpstr>
      <vt:lpstr>Discussion Questions</vt:lpstr>
      <vt:lpstr>The Creature’s Books</vt:lpstr>
      <vt:lpstr>Powerful Words: Paradise Lost  </vt:lpstr>
      <vt:lpstr>Paradise Lost</vt:lpstr>
      <vt:lpstr>Paradise Lost  </vt:lpstr>
      <vt:lpstr>Quotes to Consider</vt:lpstr>
      <vt:lpstr>PowerPoint Presentation</vt:lpstr>
      <vt:lpstr>Quotes to Consider</vt:lpstr>
      <vt:lpstr>PowerPoint Presentation</vt:lpstr>
      <vt:lpstr>Nature versus nurture</vt:lpstr>
      <vt:lpstr>Discussion Questions</vt:lpstr>
      <vt:lpstr>Quotes to Consider</vt:lpstr>
      <vt:lpstr>Quotes to Know – in your notes, consider the importance of each quote below before we discuss them.</vt:lpstr>
      <vt:lpstr>Who is the monster and who is the man?</vt:lpstr>
      <vt:lpstr>PowerPoint Presentation</vt:lpstr>
      <vt:lpstr>Conflict   Explain the function of a particular sequence of events in a plot.</vt:lpstr>
      <vt:lpstr>Tracking the suspense</vt:lpstr>
      <vt:lpstr>Read the first few pages of Chapter 20 as a class</vt:lpstr>
      <vt:lpstr>What were some of the reasons Victor considers stopping his second creation? </vt:lpstr>
      <vt:lpstr>Demonic Characterization of the Creature</vt:lpstr>
      <vt:lpstr>Victor’s Decision</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dc:title>
  <dc:creator>Microsoft Office User</dc:creator>
  <cp:revision>1</cp:revision>
  <dcterms:created xsi:type="dcterms:W3CDTF">2019-06-30T21:08:52Z</dcterms:created>
  <dcterms:modified xsi:type="dcterms:W3CDTF">2022-03-07T05:33:22Z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0x010100079DB0CF10E8E34E8403DCF20CE3A79F</vt:lpwstr>
  </property>
</Properties>
</file>