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amp;ehk=0MaoFJByqPzNB"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6" r:id="rId6"/>
    <p:sldId id="267" r:id="rId7"/>
    <p:sldId id="261" r:id="rId8"/>
    <p:sldId id="262" r:id="rId9"/>
    <p:sldId id="264" r:id="rId10"/>
    <p:sldId id="265"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72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59C525F-97F3-4656-BF11-A2AF9999D9AE}"/>
              </a:ext>
            </a:extLst>
          </p:cNvPr>
          <p:cNvSpPr>
            <a:spLocks noGrp="1"/>
          </p:cNvSpPr>
          <p:nvPr>
            <p:ph type="dt" sz="half" idx="10"/>
          </p:nvPr>
        </p:nvSpPr>
        <p:spPr/>
        <p:txBody>
          <a:bodyPr/>
          <a:lstStyle>
            <a:lvl1pPr>
              <a:defRPr/>
            </a:lvl1pPr>
          </a:lstStyle>
          <a:p>
            <a:pPr>
              <a:defRPr/>
            </a:pPr>
            <a:fld id="{FAE07E6C-C664-45A6-8759-46788FDEF8A3}" type="datetime1">
              <a:rPr lang="en-US" altLang="en-US" smtClean="0"/>
              <a:pPr>
                <a:defRPr/>
              </a:pPr>
              <a:t>9/5/2018</a:t>
            </a:fld>
            <a:endParaRPr lang="en-US" altLang="en-US"/>
          </a:p>
        </p:txBody>
      </p:sp>
      <p:sp>
        <p:nvSpPr>
          <p:cNvPr id="5" name="Footer Placeholder 4">
            <a:extLst>
              <a:ext uri="{FF2B5EF4-FFF2-40B4-BE49-F238E27FC236}">
                <a16:creationId xmlns:a16="http://schemas.microsoft.com/office/drawing/2014/main" id="{BFCF0383-23B0-4C59-806C-E0941B32E258}"/>
              </a:ext>
            </a:extLst>
          </p:cNvPr>
          <p:cNvSpPr>
            <a:spLocks noGrp="1"/>
          </p:cNvSpPr>
          <p:nvPr>
            <p:ph type="ftr" sz="quarter" idx="11"/>
          </p:nvPr>
        </p:nvSpPr>
        <p:spPr/>
        <p:txBody>
          <a:bodyPr/>
          <a:lstStyle>
            <a:lvl1pPr>
              <a:defRPr/>
            </a:lvl1pPr>
          </a:lstStyle>
          <a:p>
            <a:pPr>
              <a:defRPr/>
            </a:pPr>
            <a:r>
              <a:rPr lang="en-US">
                <a:solidFill>
                  <a:prstClr val="black">
                    <a:tint val="75000"/>
                  </a:prstClr>
                </a:solidFill>
              </a:rPr>
              <a:t>Mr. Marlatt     ENG III     SCHS</a:t>
            </a:r>
          </a:p>
        </p:txBody>
      </p:sp>
      <p:sp>
        <p:nvSpPr>
          <p:cNvPr id="6" name="Slide Number Placeholder 5">
            <a:extLst>
              <a:ext uri="{FF2B5EF4-FFF2-40B4-BE49-F238E27FC236}">
                <a16:creationId xmlns:a16="http://schemas.microsoft.com/office/drawing/2014/main" id="{CC1972D6-314D-4349-91F1-75482BB2ACF9}"/>
              </a:ext>
            </a:extLst>
          </p:cNvPr>
          <p:cNvSpPr>
            <a:spLocks noGrp="1"/>
          </p:cNvSpPr>
          <p:nvPr>
            <p:ph type="sldNum" sz="quarter" idx="12"/>
          </p:nvPr>
        </p:nvSpPr>
        <p:spPr/>
        <p:txBody>
          <a:bodyPr/>
          <a:lstStyle>
            <a:lvl1pPr>
              <a:defRPr/>
            </a:lvl1pPr>
          </a:lstStyle>
          <a:p>
            <a:fld id="{A905907C-5312-453C-B734-FA7C4A14C0B7}" type="slidenum">
              <a:rPr lang="en-US" altLang="en-US"/>
              <a:pPr/>
              <a:t>‹#›</a:t>
            </a:fld>
            <a:endParaRPr lang="en-US" altLang="en-US"/>
          </a:p>
        </p:txBody>
      </p:sp>
    </p:spTree>
    <p:extLst>
      <p:ext uri="{BB962C8B-B14F-4D97-AF65-F5344CB8AC3E}">
        <p14:creationId xmlns:p14="http://schemas.microsoft.com/office/powerpoint/2010/main" val="3205774614"/>
      </p:ext>
    </p:extLst>
  </p:cSld>
  <p:clrMapOvr>
    <a:masterClrMapping/>
  </p:clrMapOvr>
  <p:transition spd="med">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5F2DF7-BBF8-4168-85B4-B49F9943665F}"/>
              </a:ext>
            </a:extLst>
          </p:cNvPr>
          <p:cNvSpPr>
            <a:spLocks noGrp="1"/>
          </p:cNvSpPr>
          <p:nvPr>
            <p:ph type="dt" sz="half" idx="10"/>
          </p:nvPr>
        </p:nvSpPr>
        <p:spPr/>
        <p:txBody>
          <a:bodyPr/>
          <a:lstStyle>
            <a:lvl1pPr>
              <a:defRPr/>
            </a:lvl1pPr>
          </a:lstStyle>
          <a:p>
            <a:pPr>
              <a:defRPr/>
            </a:pPr>
            <a:fld id="{5ACDFEF0-89AD-400A-9DDF-3B7EFD68D2B0}" type="datetime1">
              <a:rPr lang="en-US" altLang="en-US" smtClean="0"/>
              <a:pPr>
                <a:defRPr/>
              </a:pPr>
              <a:t>9/5/2018</a:t>
            </a:fld>
            <a:endParaRPr lang="en-US" altLang="en-US"/>
          </a:p>
        </p:txBody>
      </p:sp>
      <p:sp>
        <p:nvSpPr>
          <p:cNvPr id="5" name="Footer Placeholder 4">
            <a:extLst>
              <a:ext uri="{FF2B5EF4-FFF2-40B4-BE49-F238E27FC236}">
                <a16:creationId xmlns:a16="http://schemas.microsoft.com/office/drawing/2014/main" id="{A6DB441A-25DB-4965-AA4F-75FAC4E1DD77}"/>
              </a:ext>
            </a:extLst>
          </p:cNvPr>
          <p:cNvSpPr>
            <a:spLocks noGrp="1"/>
          </p:cNvSpPr>
          <p:nvPr>
            <p:ph type="ftr" sz="quarter" idx="11"/>
          </p:nvPr>
        </p:nvSpPr>
        <p:spPr/>
        <p:txBody>
          <a:bodyPr/>
          <a:lstStyle>
            <a:lvl1pPr>
              <a:defRPr/>
            </a:lvl1pPr>
          </a:lstStyle>
          <a:p>
            <a:pPr>
              <a:defRPr/>
            </a:pPr>
            <a:r>
              <a:rPr lang="en-US">
                <a:solidFill>
                  <a:prstClr val="black">
                    <a:tint val="75000"/>
                  </a:prstClr>
                </a:solidFill>
              </a:rPr>
              <a:t>Mr. Marlatt     ENG III     SCHS</a:t>
            </a:r>
          </a:p>
        </p:txBody>
      </p:sp>
      <p:sp>
        <p:nvSpPr>
          <p:cNvPr id="6" name="Slide Number Placeholder 5">
            <a:extLst>
              <a:ext uri="{FF2B5EF4-FFF2-40B4-BE49-F238E27FC236}">
                <a16:creationId xmlns:a16="http://schemas.microsoft.com/office/drawing/2014/main" id="{FF5C4018-525E-4A7B-9DAC-DF6FB0ABCD02}"/>
              </a:ext>
            </a:extLst>
          </p:cNvPr>
          <p:cNvSpPr>
            <a:spLocks noGrp="1"/>
          </p:cNvSpPr>
          <p:nvPr>
            <p:ph type="sldNum" sz="quarter" idx="12"/>
          </p:nvPr>
        </p:nvSpPr>
        <p:spPr/>
        <p:txBody>
          <a:bodyPr/>
          <a:lstStyle>
            <a:lvl1pPr>
              <a:defRPr/>
            </a:lvl1pPr>
          </a:lstStyle>
          <a:p>
            <a:fld id="{556F7BF3-B7BF-4259-A165-AC421EC34CB7}" type="slidenum">
              <a:rPr lang="en-US" altLang="en-US"/>
              <a:pPr/>
              <a:t>‹#›</a:t>
            </a:fld>
            <a:endParaRPr lang="en-US" altLang="en-US"/>
          </a:p>
        </p:txBody>
      </p:sp>
    </p:spTree>
    <p:extLst>
      <p:ext uri="{BB962C8B-B14F-4D97-AF65-F5344CB8AC3E}">
        <p14:creationId xmlns:p14="http://schemas.microsoft.com/office/powerpoint/2010/main" val="2054175604"/>
      </p:ext>
    </p:extLst>
  </p:cSld>
  <p:clrMapOvr>
    <a:masterClrMapping/>
  </p:clrMapOvr>
  <p:transition spd="med">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0C40B6-34C8-411D-A898-1921A881668B}"/>
              </a:ext>
            </a:extLst>
          </p:cNvPr>
          <p:cNvSpPr>
            <a:spLocks noGrp="1"/>
          </p:cNvSpPr>
          <p:nvPr>
            <p:ph type="dt" sz="half" idx="10"/>
          </p:nvPr>
        </p:nvSpPr>
        <p:spPr/>
        <p:txBody>
          <a:bodyPr/>
          <a:lstStyle>
            <a:lvl1pPr>
              <a:defRPr/>
            </a:lvl1pPr>
          </a:lstStyle>
          <a:p>
            <a:pPr>
              <a:defRPr/>
            </a:pPr>
            <a:fld id="{823E15B1-9A3A-456D-99B7-4CEBCDB1D5C0}" type="datetime1">
              <a:rPr lang="en-US" altLang="en-US" smtClean="0"/>
              <a:pPr>
                <a:defRPr/>
              </a:pPr>
              <a:t>9/5/2018</a:t>
            </a:fld>
            <a:endParaRPr lang="en-US" altLang="en-US"/>
          </a:p>
        </p:txBody>
      </p:sp>
      <p:sp>
        <p:nvSpPr>
          <p:cNvPr id="5" name="Footer Placeholder 4">
            <a:extLst>
              <a:ext uri="{FF2B5EF4-FFF2-40B4-BE49-F238E27FC236}">
                <a16:creationId xmlns:a16="http://schemas.microsoft.com/office/drawing/2014/main" id="{8DB39FFB-4828-40BB-82CE-7B7EF4CCB841}"/>
              </a:ext>
            </a:extLst>
          </p:cNvPr>
          <p:cNvSpPr>
            <a:spLocks noGrp="1"/>
          </p:cNvSpPr>
          <p:nvPr>
            <p:ph type="ftr" sz="quarter" idx="11"/>
          </p:nvPr>
        </p:nvSpPr>
        <p:spPr/>
        <p:txBody>
          <a:bodyPr/>
          <a:lstStyle>
            <a:lvl1pPr>
              <a:defRPr/>
            </a:lvl1pPr>
          </a:lstStyle>
          <a:p>
            <a:pPr>
              <a:defRPr/>
            </a:pPr>
            <a:r>
              <a:rPr lang="en-US">
                <a:solidFill>
                  <a:prstClr val="black">
                    <a:tint val="75000"/>
                  </a:prstClr>
                </a:solidFill>
              </a:rPr>
              <a:t>Mr. Marlatt     ENG III     SCHS</a:t>
            </a:r>
          </a:p>
        </p:txBody>
      </p:sp>
      <p:sp>
        <p:nvSpPr>
          <p:cNvPr id="6" name="Slide Number Placeholder 5">
            <a:extLst>
              <a:ext uri="{FF2B5EF4-FFF2-40B4-BE49-F238E27FC236}">
                <a16:creationId xmlns:a16="http://schemas.microsoft.com/office/drawing/2014/main" id="{FE910056-0676-40BD-80B0-DEC8F3DD13EB}"/>
              </a:ext>
            </a:extLst>
          </p:cNvPr>
          <p:cNvSpPr>
            <a:spLocks noGrp="1"/>
          </p:cNvSpPr>
          <p:nvPr>
            <p:ph type="sldNum" sz="quarter" idx="12"/>
          </p:nvPr>
        </p:nvSpPr>
        <p:spPr/>
        <p:txBody>
          <a:bodyPr/>
          <a:lstStyle>
            <a:lvl1pPr>
              <a:defRPr/>
            </a:lvl1pPr>
          </a:lstStyle>
          <a:p>
            <a:fld id="{CCDD9C12-49B8-4C9B-9245-EA18A99F4D4E}" type="slidenum">
              <a:rPr lang="en-US" altLang="en-US"/>
              <a:pPr/>
              <a:t>‹#›</a:t>
            </a:fld>
            <a:endParaRPr lang="en-US" altLang="en-US"/>
          </a:p>
        </p:txBody>
      </p:sp>
    </p:spTree>
    <p:extLst>
      <p:ext uri="{BB962C8B-B14F-4D97-AF65-F5344CB8AC3E}">
        <p14:creationId xmlns:p14="http://schemas.microsoft.com/office/powerpoint/2010/main" val="1969845391"/>
      </p:ext>
    </p:extLst>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B3828D-3404-4FB2-87BC-F895C6823D99}"/>
              </a:ext>
            </a:extLst>
          </p:cNvPr>
          <p:cNvSpPr>
            <a:spLocks noGrp="1"/>
          </p:cNvSpPr>
          <p:nvPr>
            <p:ph type="dt" sz="half" idx="10"/>
          </p:nvPr>
        </p:nvSpPr>
        <p:spPr/>
        <p:txBody>
          <a:bodyPr/>
          <a:lstStyle>
            <a:lvl1pPr>
              <a:defRPr/>
            </a:lvl1pPr>
          </a:lstStyle>
          <a:p>
            <a:pPr>
              <a:defRPr/>
            </a:pPr>
            <a:fld id="{13971941-03D4-4BC3-BA61-8B19AC36FC1C}" type="datetime1">
              <a:rPr lang="en-US" altLang="en-US" smtClean="0"/>
              <a:pPr>
                <a:defRPr/>
              </a:pPr>
              <a:t>9/5/2018</a:t>
            </a:fld>
            <a:endParaRPr lang="en-US" altLang="en-US"/>
          </a:p>
        </p:txBody>
      </p:sp>
      <p:sp>
        <p:nvSpPr>
          <p:cNvPr id="5" name="Footer Placeholder 4">
            <a:extLst>
              <a:ext uri="{FF2B5EF4-FFF2-40B4-BE49-F238E27FC236}">
                <a16:creationId xmlns:a16="http://schemas.microsoft.com/office/drawing/2014/main" id="{0634DCE5-1F0E-4E09-935C-6BE5EDD8859A}"/>
              </a:ext>
            </a:extLst>
          </p:cNvPr>
          <p:cNvSpPr>
            <a:spLocks noGrp="1"/>
          </p:cNvSpPr>
          <p:nvPr>
            <p:ph type="ftr" sz="quarter" idx="11"/>
          </p:nvPr>
        </p:nvSpPr>
        <p:spPr/>
        <p:txBody>
          <a:bodyPr/>
          <a:lstStyle>
            <a:lvl1pPr>
              <a:defRPr/>
            </a:lvl1pPr>
          </a:lstStyle>
          <a:p>
            <a:pPr>
              <a:defRPr/>
            </a:pPr>
            <a:r>
              <a:rPr lang="en-US">
                <a:solidFill>
                  <a:prstClr val="black">
                    <a:tint val="75000"/>
                  </a:prstClr>
                </a:solidFill>
              </a:rPr>
              <a:t>Mr. Marlatt     ENG III     SCHS</a:t>
            </a:r>
          </a:p>
        </p:txBody>
      </p:sp>
      <p:sp>
        <p:nvSpPr>
          <p:cNvPr id="6" name="Slide Number Placeholder 5">
            <a:extLst>
              <a:ext uri="{FF2B5EF4-FFF2-40B4-BE49-F238E27FC236}">
                <a16:creationId xmlns:a16="http://schemas.microsoft.com/office/drawing/2014/main" id="{DB297DC9-A6D9-4045-92E9-DB42A822D3EB}"/>
              </a:ext>
            </a:extLst>
          </p:cNvPr>
          <p:cNvSpPr>
            <a:spLocks noGrp="1"/>
          </p:cNvSpPr>
          <p:nvPr>
            <p:ph type="sldNum" sz="quarter" idx="12"/>
          </p:nvPr>
        </p:nvSpPr>
        <p:spPr/>
        <p:txBody>
          <a:bodyPr/>
          <a:lstStyle>
            <a:lvl1pPr>
              <a:defRPr/>
            </a:lvl1pPr>
          </a:lstStyle>
          <a:p>
            <a:fld id="{84DBF210-090C-4571-9209-5CC4AB9A3071}" type="slidenum">
              <a:rPr lang="en-US" altLang="en-US"/>
              <a:pPr/>
              <a:t>‹#›</a:t>
            </a:fld>
            <a:endParaRPr lang="en-US" altLang="en-US"/>
          </a:p>
        </p:txBody>
      </p:sp>
    </p:spTree>
    <p:extLst>
      <p:ext uri="{BB962C8B-B14F-4D97-AF65-F5344CB8AC3E}">
        <p14:creationId xmlns:p14="http://schemas.microsoft.com/office/powerpoint/2010/main" val="3703613704"/>
      </p:ext>
    </p:extLst>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56DD47-C7B7-42D4-A7AE-7DECF825781A}"/>
              </a:ext>
            </a:extLst>
          </p:cNvPr>
          <p:cNvSpPr>
            <a:spLocks noGrp="1"/>
          </p:cNvSpPr>
          <p:nvPr>
            <p:ph type="dt" sz="half" idx="10"/>
          </p:nvPr>
        </p:nvSpPr>
        <p:spPr/>
        <p:txBody>
          <a:bodyPr/>
          <a:lstStyle>
            <a:lvl1pPr>
              <a:defRPr/>
            </a:lvl1pPr>
          </a:lstStyle>
          <a:p>
            <a:pPr>
              <a:defRPr/>
            </a:pPr>
            <a:fld id="{87B7D6D1-AB17-4647-AA21-50DC99B7A5BA}" type="datetime1">
              <a:rPr lang="en-US" altLang="en-US" smtClean="0"/>
              <a:pPr>
                <a:defRPr/>
              </a:pPr>
              <a:t>9/5/2018</a:t>
            </a:fld>
            <a:endParaRPr lang="en-US" altLang="en-US"/>
          </a:p>
        </p:txBody>
      </p:sp>
      <p:sp>
        <p:nvSpPr>
          <p:cNvPr id="5" name="Footer Placeholder 4">
            <a:extLst>
              <a:ext uri="{FF2B5EF4-FFF2-40B4-BE49-F238E27FC236}">
                <a16:creationId xmlns:a16="http://schemas.microsoft.com/office/drawing/2014/main" id="{AAAD61DB-2632-4CCD-B324-E5E2B2909491}"/>
              </a:ext>
            </a:extLst>
          </p:cNvPr>
          <p:cNvSpPr>
            <a:spLocks noGrp="1"/>
          </p:cNvSpPr>
          <p:nvPr>
            <p:ph type="ftr" sz="quarter" idx="11"/>
          </p:nvPr>
        </p:nvSpPr>
        <p:spPr/>
        <p:txBody>
          <a:bodyPr/>
          <a:lstStyle>
            <a:lvl1pPr>
              <a:defRPr/>
            </a:lvl1pPr>
          </a:lstStyle>
          <a:p>
            <a:pPr>
              <a:defRPr/>
            </a:pPr>
            <a:r>
              <a:rPr lang="en-US">
                <a:solidFill>
                  <a:prstClr val="black">
                    <a:tint val="75000"/>
                  </a:prstClr>
                </a:solidFill>
              </a:rPr>
              <a:t>Mr. Marlatt     ENG III     SCHS</a:t>
            </a:r>
          </a:p>
        </p:txBody>
      </p:sp>
      <p:sp>
        <p:nvSpPr>
          <p:cNvPr id="6" name="Slide Number Placeholder 5">
            <a:extLst>
              <a:ext uri="{FF2B5EF4-FFF2-40B4-BE49-F238E27FC236}">
                <a16:creationId xmlns:a16="http://schemas.microsoft.com/office/drawing/2014/main" id="{B47BA9FB-51A0-4B16-8153-BA8C6CA0B3DC}"/>
              </a:ext>
            </a:extLst>
          </p:cNvPr>
          <p:cNvSpPr>
            <a:spLocks noGrp="1"/>
          </p:cNvSpPr>
          <p:nvPr>
            <p:ph type="sldNum" sz="quarter" idx="12"/>
          </p:nvPr>
        </p:nvSpPr>
        <p:spPr/>
        <p:txBody>
          <a:bodyPr/>
          <a:lstStyle>
            <a:lvl1pPr>
              <a:defRPr/>
            </a:lvl1pPr>
          </a:lstStyle>
          <a:p>
            <a:fld id="{05B513D7-02D3-4DD9-A2AD-CEC22E968D3B}" type="slidenum">
              <a:rPr lang="en-US" altLang="en-US"/>
              <a:pPr/>
              <a:t>‹#›</a:t>
            </a:fld>
            <a:endParaRPr lang="en-US" altLang="en-US"/>
          </a:p>
        </p:txBody>
      </p:sp>
    </p:spTree>
    <p:extLst>
      <p:ext uri="{BB962C8B-B14F-4D97-AF65-F5344CB8AC3E}">
        <p14:creationId xmlns:p14="http://schemas.microsoft.com/office/powerpoint/2010/main" val="1877181918"/>
      </p:ext>
    </p:extLst>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9D8AB65-C628-466A-9430-3E441B21424E}"/>
              </a:ext>
            </a:extLst>
          </p:cNvPr>
          <p:cNvSpPr>
            <a:spLocks noGrp="1"/>
          </p:cNvSpPr>
          <p:nvPr>
            <p:ph type="dt" sz="half" idx="10"/>
          </p:nvPr>
        </p:nvSpPr>
        <p:spPr/>
        <p:txBody>
          <a:bodyPr/>
          <a:lstStyle>
            <a:lvl1pPr>
              <a:defRPr/>
            </a:lvl1pPr>
          </a:lstStyle>
          <a:p>
            <a:pPr>
              <a:defRPr/>
            </a:pPr>
            <a:fld id="{D7F1A67C-6A5C-491B-8A81-7E5C1D272F40}" type="datetime1">
              <a:rPr lang="en-US" altLang="en-US" smtClean="0"/>
              <a:pPr>
                <a:defRPr/>
              </a:pPr>
              <a:t>9/5/2018</a:t>
            </a:fld>
            <a:endParaRPr lang="en-US" altLang="en-US"/>
          </a:p>
        </p:txBody>
      </p:sp>
      <p:sp>
        <p:nvSpPr>
          <p:cNvPr id="6" name="Footer Placeholder 4">
            <a:extLst>
              <a:ext uri="{FF2B5EF4-FFF2-40B4-BE49-F238E27FC236}">
                <a16:creationId xmlns:a16="http://schemas.microsoft.com/office/drawing/2014/main" id="{7F998D69-CB65-4E80-98DB-C5EC56D8E9C2}"/>
              </a:ext>
            </a:extLst>
          </p:cNvPr>
          <p:cNvSpPr>
            <a:spLocks noGrp="1"/>
          </p:cNvSpPr>
          <p:nvPr>
            <p:ph type="ftr" sz="quarter" idx="11"/>
          </p:nvPr>
        </p:nvSpPr>
        <p:spPr/>
        <p:txBody>
          <a:bodyPr/>
          <a:lstStyle>
            <a:lvl1pPr>
              <a:defRPr/>
            </a:lvl1pPr>
          </a:lstStyle>
          <a:p>
            <a:pPr>
              <a:defRPr/>
            </a:pPr>
            <a:r>
              <a:rPr lang="en-US">
                <a:solidFill>
                  <a:prstClr val="black">
                    <a:tint val="75000"/>
                  </a:prstClr>
                </a:solidFill>
              </a:rPr>
              <a:t>Mr. Marlatt     ENG III     SCHS</a:t>
            </a:r>
          </a:p>
        </p:txBody>
      </p:sp>
      <p:sp>
        <p:nvSpPr>
          <p:cNvPr id="7" name="Slide Number Placeholder 5">
            <a:extLst>
              <a:ext uri="{FF2B5EF4-FFF2-40B4-BE49-F238E27FC236}">
                <a16:creationId xmlns:a16="http://schemas.microsoft.com/office/drawing/2014/main" id="{745632C8-6375-4A5A-9A5D-DC5EBB5F4E6C}"/>
              </a:ext>
            </a:extLst>
          </p:cNvPr>
          <p:cNvSpPr>
            <a:spLocks noGrp="1"/>
          </p:cNvSpPr>
          <p:nvPr>
            <p:ph type="sldNum" sz="quarter" idx="12"/>
          </p:nvPr>
        </p:nvSpPr>
        <p:spPr/>
        <p:txBody>
          <a:bodyPr/>
          <a:lstStyle>
            <a:lvl1pPr>
              <a:defRPr/>
            </a:lvl1pPr>
          </a:lstStyle>
          <a:p>
            <a:fld id="{4AD08268-1A08-407C-9A69-9B361CBB78E9}" type="slidenum">
              <a:rPr lang="en-US" altLang="en-US"/>
              <a:pPr/>
              <a:t>‹#›</a:t>
            </a:fld>
            <a:endParaRPr lang="en-US" altLang="en-US"/>
          </a:p>
        </p:txBody>
      </p:sp>
    </p:spTree>
    <p:extLst>
      <p:ext uri="{BB962C8B-B14F-4D97-AF65-F5344CB8AC3E}">
        <p14:creationId xmlns:p14="http://schemas.microsoft.com/office/powerpoint/2010/main" val="592404625"/>
      </p:ext>
    </p:extLst>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C197635-E8C0-4F8A-8714-D2DEC4A82115}"/>
              </a:ext>
            </a:extLst>
          </p:cNvPr>
          <p:cNvSpPr>
            <a:spLocks noGrp="1"/>
          </p:cNvSpPr>
          <p:nvPr>
            <p:ph type="dt" sz="half" idx="10"/>
          </p:nvPr>
        </p:nvSpPr>
        <p:spPr/>
        <p:txBody>
          <a:bodyPr/>
          <a:lstStyle>
            <a:lvl1pPr>
              <a:defRPr/>
            </a:lvl1pPr>
          </a:lstStyle>
          <a:p>
            <a:pPr>
              <a:defRPr/>
            </a:pPr>
            <a:fld id="{A9E38129-9479-430D-AABD-F3BAB3D70016}" type="datetime1">
              <a:rPr lang="en-US" altLang="en-US" smtClean="0"/>
              <a:pPr>
                <a:defRPr/>
              </a:pPr>
              <a:t>9/5/2018</a:t>
            </a:fld>
            <a:endParaRPr lang="en-US" altLang="en-US"/>
          </a:p>
        </p:txBody>
      </p:sp>
      <p:sp>
        <p:nvSpPr>
          <p:cNvPr id="8" name="Footer Placeholder 4">
            <a:extLst>
              <a:ext uri="{FF2B5EF4-FFF2-40B4-BE49-F238E27FC236}">
                <a16:creationId xmlns:a16="http://schemas.microsoft.com/office/drawing/2014/main" id="{3C970B7C-4CE0-4642-BA40-D7E9BA8A01BA}"/>
              </a:ext>
            </a:extLst>
          </p:cNvPr>
          <p:cNvSpPr>
            <a:spLocks noGrp="1"/>
          </p:cNvSpPr>
          <p:nvPr>
            <p:ph type="ftr" sz="quarter" idx="11"/>
          </p:nvPr>
        </p:nvSpPr>
        <p:spPr/>
        <p:txBody>
          <a:bodyPr/>
          <a:lstStyle>
            <a:lvl1pPr>
              <a:defRPr/>
            </a:lvl1pPr>
          </a:lstStyle>
          <a:p>
            <a:pPr>
              <a:defRPr/>
            </a:pPr>
            <a:r>
              <a:rPr lang="en-US">
                <a:solidFill>
                  <a:prstClr val="black">
                    <a:tint val="75000"/>
                  </a:prstClr>
                </a:solidFill>
              </a:rPr>
              <a:t>Mr. Marlatt     ENG III     SCHS</a:t>
            </a:r>
          </a:p>
        </p:txBody>
      </p:sp>
      <p:sp>
        <p:nvSpPr>
          <p:cNvPr id="9" name="Slide Number Placeholder 5">
            <a:extLst>
              <a:ext uri="{FF2B5EF4-FFF2-40B4-BE49-F238E27FC236}">
                <a16:creationId xmlns:a16="http://schemas.microsoft.com/office/drawing/2014/main" id="{B38B7EE4-2905-4FAE-8F35-99EEA8B37825}"/>
              </a:ext>
            </a:extLst>
          </p:cNvPr>
          <p:cNvSpPr>
            <a:spLocks noGrp="1"/>
          </p:cNvSpPr>
          <p:nvPr>
            <p:ph type="sldNum" sz="quarter" idx="12"/>
          </p:nvPr>
        </p:nvSpPr>
        <p:spPr/>
        <p:txBody>
          <a:bodyPr/>
          <a:lstStyle>
            <a:lvl1pPr>
              <a:defRPr/>
            </a:lvl1pPr>
          </a:lstStyle>
          <a:p>
            <a:fld id="{D28CD51E-1AF1-411F-9949-BCCCDAA16EAF}" type="slidenum">
              <a:rPr lang="en-US" altLang="en-US"/>
              <a:pPr/>
              <a:t>‹#›</a:t>
            </a:fld>
            <a:endParaRPr lang="en-US" altLang="en-US"/>
          </a:p>
        </p:txBody>
      </p:sp>
    </p:spTree>
    <p:extLst>
      <p:ext uri="{BB962C8B-B14F-4D97-AF65-F5344CB8AC3E}">
        <p14:creationId xmlns:p14="http://schemas.microsoft.com/office/powerpoint/2010/main" val="1368440518"/>
      </p:ext>
    </p:extLst>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864A9DA-F87F-4938-B766-1F1625135471}"/>
              </a:ext>
            </a:extLst>
          </p:cNvPr>
          <p:cNvSpPr>
            <a:spLocks noGrp="1"/>
          </p:cNvSpPr>
          <p:nvPr>
            <p:ph type="dt" sz="half" idx="10"/>
          </p:nvPr>
        </p:nvSpPr>
        <p:spPr/>
        <p:txBody>
          <a:bodyPr/>
          <a:lstStyle>
            <a:lvl1pPr>
              <a:defRPr/>
            </a:lvl1pPr>
          </a:lstStyle>
          <a:p>
            <a:pPr>
              <a:defRPr/>
            </a:pPr>
            <a:fld id="{F235AA33-9A17-4550-8D69-BB751AE76023}" type="datetime1">
              <a:rPr lang="en-US" altLang="en-US" smtClean="0"/>
              <a:pPr>
                <a:defRPr/>
              </a:pPr>
              <a:t>9/5/2018</a:t>
            </a:fld>
            <a:endParaRPr lang="en-US" altLang="en-US"/>
          </a:p>
        </p:txBody>
      </p:sp>
      <p:sp>
        <p:nvSpPr>
          <p:cNvPr id="4" name="Footer Placeholder 4">
            <a:extLst>
              <a:ext uri="{FF2B5EF4-FFF2-40B4-BE49-F238E27FC236}">
                <a16:creationId xmlns:a16="http://schemas.microsoft.com/office/drawing/2014/main" id="{6AEBC5E5-4E49-4BE0-8DE3-61E478C1F46E}"/>
              </a:ext>
            </a:extLst>
          </p:cNvPr>
          <p:cNvSpPr>
            <a:spLocks noGrp="1"/>
          </p:cNvSpPr>
          <p:nvPr>
            <p:ph type="ftr" sz="quarter" idx="11"/>
          </p:nvPr>
        </p:nvSpPr>
        <p:spPr/>
        <p:txBody>
          <a:bodyPr/>
          <a:lstStyle>
            <a:lvl1pPr>
              <a:defRPr/>
            </a:lvl1pPr>
          </a:lstStyle>
          <a:p>
            <a:pPr>
              <a:defRPr/>
            </a:pPr>
            <a:r>
              <a:rPr lang="en-US">
                <a:solidFill>
                  <a:prstClr val="black">
                    <a:tint val="75000"/>
                  </a:prstClr>
                </a:solidFill>
              </a:rPr>
              <a:t>Mr. Marlatt     ENG III     SCHS</a:t>
            </a:r>
          </a:p>
        </p:txBody>
      </p:sp>
      <p:sp>
        <p:nvSpPr>
          <p:cNvPr id="5" name="Slide Number Placeholder 5">
            <a:extLst>
              <a:ext uri="{FF2B5EF4-FFF2-40B4-BE49-F238E27FC236}">
                <a16:creationId xmlns:a16="http://schemas.microsoft.com/office/drawing/2014/main" id="{581E445B-F7EC-4AD5-9273-2BE94F08895A}"/>
              </a:ext>
            </a:extLst>
          </p:cNvPr>
          <p:cNvSpPr>
            <a:spLocks noGrp="1"/>
          </p:cNvSpPr>
          <p:nvPr>
            <p:ph type="sldNum" sz="quarter" idx="12"/>
          </p:nvPr>
        </p:nvSpPr>
        <p:spPr/>
        <p:txBody>
          <a:bodyPr/>
          <a:lstStyle>
            <a:lvl1pPr>
              <a:defRPr/>
            </a:lvl1pPr>
          </a:lstStyle>
          <a:p>
            <a:fld id="{221CF702-D531-4E16-BFD0-F9C1510AA887}" type="slidenum">
              <a:rPr lang="en-US" altLang="en-US"/>
              <a:pPr/>
              <a:t>‹#›</a:t>
            </a:fld>
            <a:endParaRPr lang="en-US" altLang="en-US"/>
          </a:p>
        </p:txBody>
      </p:sp>
    </p:spTree>
    <p:extLst>
      <p:ext uri="{BB962C8B-B14F-4D97-AF65-F5344CB8AC3E}">
        <p14:creationId xmlns:p14="http://schemas.microsoft.com/office/powerpoint/2010/main" val="1048155177"/>
      </p:ext>
    </p:extLst>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800D2A6-DB13-4049-8C82-CEB7D4143667}"/>
              </a:ext>
            </a:extLst>
          </p:cNvPr>
          <p:cNvSpPr>
            <a:spLocks noGrp="1"/>
          </p:cNvSpPr>
          <p:nvPr>
            <p:ph type="dt" sz="half" idx="10"/>
          </p:nvPr>
        </p:nvSpPr>
        <p:spPr/>
        <p:txBody>
          <a:bodyPr/>
          <a:lstStyle>
            <a:lvl1pPr>
              <a:defRPr/>
            </a:lvl1pPr>
          </a:lstStyle>
          <a:p>
            <a:pPr>
              <a:defRPr/>
            </a:pPr>
            <a:fld id="{B62AF885-A333-4122-992C-452395B1AFB8}" type="datetime1">
              <a:rPr lang="en-US" altLang="en-US" smtClean="0"/>
              <a:pPr>
                <a:defRPr/>
              </a:pPr>
              <a:t>9/5/2018</a:t>
            </a:fld>
            <a:endParaRPr lang="en-US" altLang="en-US"/>
          </a:p>
        </p:txBody>
      </p:sp>
      <p:sp>
        <p:nvSpPr>
          <p:cNvPr id="3" name="Footer Placeholder 4">
            <a:extLst>
              <a:ext uri="{FF2B5EF4-FFF2-40B4-BE49-F238E27FC236}">
                <a16:creationId xmlns:a16="http://schemas.microsoft.com/office/drawing/2014/main" id="{D94AB53B-EE4A-440A-B975-A3E841E38AA3}"/>
              </a:ext>
            </a:extLst>
          </p:cNvPr>
          <p:cNvSpPr>
            <a:spLocks noGrp="1"/>
          </p:cNvSpPr>
          <p:nvPr>
            <p:ph type="ftr" sz="quarter" idx="11"/>
          </p:nvPr>
        </p:nvSpPr>
        <p:spPr/>
        <p:txBody>
          <a:bodyPr/>
          <a:lstStyle>
            <a:lvl1pPr>
              <a:defRPr/>
            </a:lvl1pPr>
          </a:lstStyle>
          <a:p>
            <a:pPr>
              <a:defRPr/>
            </a:pPr>
            <a:r>
              <a:rPr lang="en-US">
                <a:solidFill>
                  <a:prstClr val="black">
                    <a:tint val="75000"/>
                  </a:prstClr>
                </a:solidFill>
              </a:rPr>
              <a:t>Mr. Marlatt     ENG III     SCHS</a:t>
            </a:r>
          </a:p>
        </p:txBody>
      </p:sp>
      <p:sp>
        <p:nvSpPr>
          <p:cNvPr id="4" name="Slide Number Placeholder 5">
            <a:extLst>
              <a:ext uri="{FF2B5EF4-FFF2-40B4-BE49-F238E27FC236}">
                <a16:creationId xmlns:a16="http://schemas.microsoft.com/office/drawing/2014/main" id="{F0DC4DA3-6071-4633-8B67-9532D59E539B}"/>
              </a:ext>
            </a:extLst>
          </p:cNvPr>
          <p:cNvSpPr>
            <a:spLocks noGrp="1"/>
          </p:cNvSpPr>
          <p:nvPr>
            <p:ph type="sldNum" sz="quarter" idx="12"/>
          </p:nvPr>
        </p:nvSpPr>
        <p:spPr/>
        <p:txBody>
          <a:bodyPr/>
          <a:lstStyle>
            <a:lvl1pPr>
              <a:defRPr/>
            </a:lvl1pPr>
          </a:lstStyle>
          <a:p>
            <a:fld id="{4CD82E63-D224-4B36-9FC1-FC21494600E2}" type="slidenum">
              <a:rPr lang="en-US" altLang="en-US"/>
              <a:pPr/>
              <a:t>‹#›</a:t>
            </a:fld>
            <a:endParaRPr lang="en-US" altLang="en-US"/>
          </a:p>
        </p:txBody>
      </p:sp>
    </p:spTree>
    <p:extLst>
      <p:ext uri="{BB962C8B-B14F-4D97-AF65-F5344CB8AC3E}">
        <p14:creationId xmlns:p14="http://schemas.microsoft.com/office/powerpoint/2010/main" val="691969128"/>
      </p:ext>
    </p:extLst>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BD84286-B0D7-4747-99EA-DB5AA83F1899}"/>
              </a:ext>
            </a:extLst>
          </p:cNvPr>
          <p:cNvSpPr>
            <a:spLocks noGrp="1"/>
          </p:cNvSpPr>
          <p:nvPr>
            <p:ph type="dt" sz="half" idx="10"/>
          </p:nvPr>
        </p:nvSpPr>
        <p:spPr/>
        <p:txBody>
          <a:bodyPr/>
          <a:lstStyle>
            <a:lvl1pPr>
              <a:defRPr/>
            </a:lvl1pPr>
          </a:lstStyle>
          <a:p>
            <a:pPr>
              <a:defRPr/>
            </a:pPr>
            <a:fld id="{8BE272CA-8C8F-4768-B3EC-617427B58D0F}" type="datetime1">
              <a:rPr lang="en-US" altLang="en-US" smtClean="0"/>
              <a:pPr>
                <a:defRPr/>
              </a:pPr>
              <a:t>9/5/2018</a:t>
            </a:fld>
            <a:endParaRPr lang="en-US" altLang="en-US"/>
          </a:p>
        </p:txBody>
      </p:sp>
      <p:sp>
        <p:nvSpPr>
          <p:cNvPr id="6" name="Footer Placeholder 4">
            <a:extLst>
              <a:ext uri="{FF2B5EF4-FFF2-40B4-BE49-F238E27FC236}">
                <a16:creationId xmlns:a16="http://schemas.microsoft.com/office/drawing/2014/main" id="{DFA85720-6046-4ED8-BE59-E4F5C1978FE2}"/>
              </a:ext>
            </a:extLst>
          </p:cNvPr>
          <p:cNvSpPr>
            <a:spLocks noGrp="1"/>
          </p:cNvSpPr>
          <p:nvPr>
            <p:ph type="ftr" sz="quarter" idx="11"/>
          </p:nvPr>
        </p:nvSpPr>
        <p:spPr/>
        <p:txBody>
          <a:bodyPr/>
          <a:lstStyle>
            <a:lvl1pPr>
              <a:defRPr/>
            </a:lvl1pPr>
          </a:lstStyle>
          <a:p>
            <a:pPr>
              <a:defRPr/>
            </a:pPr>
            <a:r>
              <a:rPr lang="en-US">
                <a:solidFill>
                  <a:prstClr val="black">
                    <a:tint val="75000"/>
                  </a:prstClr>
                </a:solidFill>
              </a:rPr>
              <a:t>Mr. Marlatt     ENG III     SCHS</a:t>
            </a:r>
          </a:p>
        </p:txBody>
      </p:sp>
      <p:sp>
        <p:nvSpPr>
          <p:cNvPr id="7" name="Slide Number Placeholder 5">
            <a:extLst>
              <a:ext uri="{FF2B5EF4-FFF2-40B4-BE49-F238E27FC236}">
                <a16:creationId xmlns:a16="http://schemas.microsoft.com/office/drawing/2014/main" id="{D23D32C4-FBDD-4C0C-9CEB-4F9F30020E66}"/>
              </a:ext>
            </a:extLst>
          </p:cNvPr>
          <p:cNvSpPr>
            <a:spLocks noGrp="1"/>
          </p:cNvSpPr>
          <p:nvPr>
            <p:ph type="sldNum" sz="quarter" idx="12"/>
          </p:nvPr>
        </p:nvSpPr>
        <p:spPr/>
        <p:txBody>
          <a:bodyPr/>
          <a:lstStyle>
            <a:lvl1pPr>
              <a:defRPr/>
            </a:lvl1pPr>
          </a:lstStyle>
          <a:p>
            <a:fld id="{0A38BD54-FF49-4959-BB51-7ED11C745794}" type="slidenum">
              <a:rPr lang="en-US" altLang="en-US"/>
              <a:pPr/>
              <a:t>‹#›</a:t>
            </a:fld>
            <a:endParaRPr lang="en-US" altLang="en-US"/>
          </a:p>
        </p:txBody>
      </p:sp>
    </p:spTree>
    <p:extLst>
      <p:ext uri="{BB962C8B-B14F-4D97-AF65-F5344CB8AC3E}">
        <p14:creationId xmlns:p14="http://schemas.microsoft.com/office/powerpoint/2010/main" val="2189665165"/>
      </p:ext>
    </p:extLst>
  </p:cSld>
  <p:clrMapOvr>
    <a:masterClrMapping/>
  </p:clrMapOvr>
  <p:transition spd="med">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1839F6D-7F7A-4AFD-ACC8-81B803A78F8F}"/>
              </a:ext>
            </a:extLst>
          </p:cNvPr>
          <p:cNvSpPr>
            <a:spLocks noGrp="1"/>
          </p:cNvSpPr>
          <p:nvPr>
            <p:ph type="dt" sz="half" idx="10"/>
          </p:nvPr>
        </p:nvSpPr>
        <p:spPr/>
        <p:txBody>
          <a:bodyPr/>
          <a:lstStyle>
            <a:lvl1pPr>
              <a:defRPr/>
            </a:lvl1pPr>
          </a:lstStyle>
          <a:p>
            <a:pPr>
              <a:defRPr/>
            </a:pPr>
            <a:fld id="{42869492-76B7-4DC5-A3F4-C8FB0282137D}" type="datetime1">
              <a:rPr lang="en-US" altLang="en-US" smtClean="0"/>
              <a:pPr>
                <a:defRPr/>
              </a:pPr>
              <a:t>9/5/2018</a:t>
            </a:fld>
            <a:endParaRPr lang="en-US" altLang="en-US"/>
          </a:p>
        </p:txBody>
      </p:sp>
      <p:sp>
        <p:nvSpPr>
          <p:cNvPr id="6" name="Footer Placeholder 4">
            <a:extLst>
              <a:ext uri="{FF2B5EF4-FFF2-40B4-BE49-F238E27FC236}">
                <a16:creationId xmlns:a16="http://schemas.microsoft.com/office/drawing/2014/main" id="{6905D46D-30A2-447A-A17B-472A631D426B}"/>
              </a:ext>
            </a:extLst>
          </p:cNvPr>
          <p:cNvSpPr>
            <a:spLocks noGrp="1"/>
          </p:cNvSpPr>
          <p:nvPr>
            <p:ph type="ftr" sz="quarter" idx="11"/>
          </p:nvPr>
        </p:nvSpPr>
        <p:spPr/>
        <p:txBody>
          <a:bodyPr/>
          <a:lstStyle>
            <a:lvl1pPr>
              <a:defRPr/>
            </a:lvl1pPr>
          </a:lstStyle>
          <a:p>
            <a:pPr>
              <a:defRPr/>
            </a:pPr>
            <a:r>
              <a:rPr lang="en-US">
                <a:solidFill>
                  <a:prstClr val="black">
                    <a:tint val="75000"/>
                  </a:prstClr>
                </a:solidFill>
              </a:rPr>
              <a:t>Mr. Marlatt     ENG III     SCHS</a:t>
            </a:r>
          </a:p>
        </p:txBody>
      </p:sp>
      <p:sp>
        <p:nvSpPr>
          <p:cNvPr id="7" name="Slide Number Placeholder 5">
            <a:extLst>
              <a:ext uri="{FF2B5EF4-FFF2-40B4-BE49-F238E27FC236}">
                <a16:creationId xmlns:a16="http://schemas.microsoft.com/office/drawing/2014/main" id="{81CF2673-DD24-45D3-95B5-F3D3A392420C}"/>
              </a:ext>
            </a:extLst>
          </p:cNvPr>
          <p:cNvSpPr>
            <a:spLocks noGrp="1"/>
          </p:cNvSpPr>
          <p:nvPr>
            <p:ph type="sldNum" sz="quarter" idx="12"/>
          </p:nvPr>
        </p:nvSpPr>
        <p:spPr/>
        <p:txBody>
          <a:bodyPr/>
          <a:lstStyle>
            <a:lvl1pPr>
              <a:defRPr/>
            </a:lvl1pPr>
          </a:lstStyle>
          <a:p>
            <a:fld id="{1D866878-FF27-4BF8-81F5-08010929BE1E}" type="slidenum">
              <a:rPr lang="en-US" altLang="en-US"/>
              <a:pPr/>
              <a:t>‹#›</a:t>
            </a:fld>
            <a:endParaRPr lang="en-US" altLang="en-US"/>
          </a:p>
        </p:txBody>
      </p:sp>
    </p:spTree>
    <p:extLst>
      <p:ext uri="{BB962C8B-B14F-4D97-AF65-F5344CB8AC3E}">
        <p14:creationId xmlns:p14="http://schemas.microsoft.com/office/powerpoint/2010/main" val="2595842418"/>
      </p:ext>
    </p:extLst>
  </p:cSld>
  <p:clrMapOvr>
    <a:masterClrMapping/>
  </p:clrMapOvr>
  <p:transition spd="med">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3D69B"/>
            </a:gs>
            <a:gs pos="100000">
              <a:srgbClr val="000000"/>
            </a:gs>
          </a:gsLst>
          <a:lin ang="20040000"/>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4CBA496-F3E7-4D98-ADF6-8589083A3941}"/>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1FBD242-A0DA-4BAD-AAA6-15A18C5EC6BB}"/>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07F0982-0C3F-4278-8861-82D4D9DDAC68}"/>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ea typeface="ＭＳ Ｐゴシック" charset="-128"/>
              </a:defRPr>
            </a:lvl1pPr>
          </a:lstStyle>
          <a:p>
            <a:pPr>
              <a:defRPr/>
            </a:pPr>
            <a:fld id="{A04B3BCB-5ED7-469E-9620-63021EBE5B45}" type="datetime1">
              <a:rPr lang="en-US" altLang="en-US"/>
              <a:pPr>
                <a:defRPr/>
              </a:pPr>
              <a:t>9/5/2018</a:t>
            </a:fld>
            <a:endParaRPr lang="en-US" altLang="en-US"/>
          </a:p>
        </p:txBody>
      </p:sp>
      <p:sp>
        <p:nvSpPr>
          <p:cNvPr id="5" name="Footer Placeholder 4">
            <a:extLst>
              <a:ext uri="{FF2B5EF4-FFF2-40B4-BE49-F238E27FC236}">
                <a16:creationId xmlns:a16="http://schemas.microsoft.com/office/drawing/2014/main" id="{26338609-553A-4491-B2F7-181612FFEE0C}"/>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a:solidFill>
                  <a:prstClr val="black">
                    <a:tint val="75000"/>
                  </a:prstClr>
                </a:solidFill>
              </a:rPr>
              <a:t>Mr. Marlatt     ENG III     SCHS</a:t>
            </a:r>
          </a:p>
        </p:txBody>
      </p:sp>
      <p:sp>
        <p:nvSpPr>
          <p:cNvPr id="6" name="Slide Number Placeholder 5">
            <a:extLst>
              <a:ext uri="{FF2B5EF4-FFF2-40B4-BE49-F238E27FC236}">
                <a16:creationId xmlns:a16="http://schemas.microsoft.com/office/drawing/2014/main" id="{CC3E2029-B0F2-48BD-B594-E1508BBF0E9C}"/>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5FFE6E22-5858-4239-878F-D21B94ED4FEC}" type="slidenum">
              <a:rPr lang="en-US" altLang="en-US"/>
              <a:pPr/>
              <a:t>‹#›</a:t>
            </a:fld>
            <a:endParaRPr lang="en-US" altLang="en-US"/>
          </a:p>
        </p:txBody>
      </p:sp>
    </p:spTree>
    <p:extLst>
      <p:ext uri="{BB962C8B-B14F-4D97-AF65-F5344CB8AC3E}">
        <p14:creationId xmlns:p14="http://schemas.microsoft.com/office/powerpoint/2010/main" val="66297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randomBar dir="vert"/>
  </p:transition>
  <p:hf sldNum="0"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hoernchen610.deviantart.com/art/Frankenstein-s-Monster-264847788" TargetMode="External"/><Relationship Id="rId2" Type="http://schemas.openxmlformats.org/officeDocument/2006/relationships/image" Target="../media/image1.jpg&amp;ehk=0MaoFJByqPzNB"/><Relationship Id="rId1" Type="http://schemas.openxmlformats.org/officeDocument/2006/relationships/slideLayout" Target="../slideLayouts/slideLayout1.xml"/><Relationship Id="rId4" Type="http://schemas.openxmlformats.org/officeDocument/2006/relationships/hyperlink" Target="https://creativecommons.org/licenses/by-nc-nd/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68000">
              <a:srgbClr val="C3D69B">
                <a:alpha val="57000"/>
                <a:lumMod val="73000"/>
                <a:lumOff val="27000"/>
              </a:srgbClr>
            </a:gs>
            <a:gs pos="100000">
              <a:srgbClr val="000000"/>
            </a:gs>
          </a:gsLst>
          <a:lin ang="20040000"/>
        </a:gradFill>
        <a:effectLst/>
      </p:bgPr>
    </p:bg>
    <p:spTree>
      <p:nvGrpSpPr>
        <p:cNvPr id="1" name=""/>
        <p:cNvGrpSpPr/>
        <p:nvPr/>
      </p:nvGrpSpPr>
      <p:grpSpPr>
        <a:xfrm>
          <a:off x="0" y="0"/>
          <a:ext cx="0" cy="0"/>
          <a:chOff x="0" y="0"/>
          <a:chExt cx="0" cy="0"/>
        </a:xfrm>
      </p:grpSpPr>
      <p:sp useBgFill="1">
        <p:nvSpPr>
          <p:cNvPr id="71" name="Rectangle 70">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descr="A picture containing man&#10;&#10;Description generated with very high confidence">
            <a:extLst>
              <a:ext uri="{FF2B5EF4-FFF2-40B4-BE49-F238E27FC236}">
                <a16:creationId xmlns:a16="http://schemas.microsoft.com/office/drawing/2014/main" id="{482D5E50-4F43-4C0F-BA58-B5052880A3D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t="6624" r="2" b="16375"/>
          <a:stretch/>
        </p:blipFill>
        <p:spPr>
          <a:xfrm>
            <a:off x="5913123" y="-321276"/>
            <a:ext cx="6278877" cy="7179276"/>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13314" name="Title 1">
            <a:extLst>
              <a:ext uri="{FF2B5EF4-FFF2-40B4-BE49-F238E27FC236}">
                <a16:creationId xmlns:a16="http://schemas.microsoft.com/office/drawing/2014/main" id="{34E91BA6-E858-48EA-B62A-DA89D1E58E5D}"/>
              </a:ext>
            </a:extLst>
          </p:cNvPr>
          <p:cNvSpPr>
            <a:spLocks noGrp="1"/>
          </p:cNvSpPr>
          <p:nvPr>
            <p:ph type="ctrTitle"/>
          </p:nvPr>
        </p:nvSpPr>
        <p:spPr>
          <a:xfrm>
            <a:off x="568065" y="771016"/>
            <a:ext cx="4983480" cy="2397443"/>
          </a:xfrm>
          <a:extLst/>
        </p:spPr>
        <p:txBody>
          <a:bodyPr anchor="t">
            <a:normAutofit fontScale="90000"/>
          </a:bodyPr>
          <a:lstStyle/>
          <a:p>
            <a:pPr algn="l" eaLnBrk="1" hangingPunct="1">
              <a:defRPr/>
            </a:pPr>
            <a:r>
              <a:rPr lang="en-US" dirty="0">
                <a:latin typeface="Vladimir Script" panose="03050402040407070305" pitchFamily="66" charset="0"/>
                <a:ea typeface="Cracked" charset="0"/>
                <a:cs typeface="Cracked" charset="0"/>
              </a:rPr>
              <a:t>Mary Shelley’s</a:t>
            </a:r>
            <a:r>
              <a:rPr lang="en-US" dirty="0">
                <a:latin typeface="Cracked" charset="0"/>
                <a:ea typeface="Cracked" charset="0"/>
                <a:cs typeface="Cracked" charset="0"/>
              </a:rPr>
              <a:t> </a:t>
            </a:r>
            <a:br>
              <a:rPr lang="en-US" dirty="0">
                <a:latin typeface="Cracked" charset="0"/>
                <a:ea typeface="Cracked" charset="0"/>
                <a:cs typeface="Cracked" charset="0"/>
              </a:rPr>
            </a:br>
            <a:r>
              <a:rPr lang="en-US" sz="11500" b="1" i="1" dirty="0" smtClean="0">
                <a:ln w="17780" cmpd="sng">
                  <a:solidFill>
                    <a:srgbClr val="FFFFFF"/>
                  </a:solidFill>
                  <a:prstDash val="solid"/>
                  <a:miter lim="800000"/>
                </a:ln>
                <a:effectLst>
                  <a:outerShdw blurRad="50800" algn="tl" rotWithShape="0">
                    <a:srgbClr val="000000"/>
                  </a:outerShdw>
                </a:effectLst>
                <a:latin typeface="Chiller" panose="04020404031007020602" pitchFamily="82" charset="0"/>
                <a:ea typeface="Cracked" charset="0"/>
                <a:cs typeface="Cracked" charset="0"/>
              </a:rPr>
              <a:t>Frankenstein</a:t>
            </a:r>
            <a:r>
              <a:rPr lang="en-US" sz="11500" b="1" i="1" smtClean="0">
                <a:ln w="17780" cmpd="sng">
                  <a:solidFill>
                    <a:srgbClr val="FFFFFF"/>
                  </a:solidFill>
                  <a:prstDash val="solid"/>
                  <a:miter lim="800000"/>
                </a:ln>
                <a:effectLst>
                  <a:outerShdw blurRad="50800" algn="tl" rotWithShape="0">
                    <a:srgbClr val="000000"/>
                  </a:outerShdw>
                </a:effectLst>
                <a:latin typeface="Chiller" panose="04020404031007020602" pitchFamily="82" charset="0"/>
                <a:ea typeface="Cracked" charset="0"/>
                <a:cs typeface="Cracked" charset="0"/>
              </a:rPr>
              <a:t/>
            </a:r>
            <a:br>
              <a:rPr lang="en-US" sz="11500" b="1" i="1" smtClean="0">
                <a:ln w="17780" cmpd="sng">
                  <a:solidFill>
                    <a:srgbClr val="FFFFFF"/>
                  </a:solidFill>
                  <a:prstDash val="solid"/>
                  <a:miter lim="800000"/>
                </a:ln>
                <a:effectLst>
                  <a:outerShdw blurRad="50800" algn="tl" rotWithShape="0">
                    <a:srgbClr val="000000"/>
                  </a:outerShdw>
                </a:effectLst>
                <a:latin typeface="Chiller" panose="04020404031007020602" pitchFamily="82" charset="0"/>
                <a:ea typeface="Cracked" charset="0"/>
                <a:cs typeface="Cracked" charset="0"/>
              </a:rPr>
            </a:br>
            <a:r>
              <a:rPr lang="en-US" sz="11500" b="1" i="1" smtClean="0">
                <a:ln w="17780" cmpd="sng">
                  <a:solidFill>
                    <a:srgbClr val="FFFFFF"/>
                  </a:solidFill>
                  <a:prstDash val="solid"/>
                  <a:miter lim="800000"/>
                </a:ln>
                <a:effectLst>
                  <a:outerShdw blurRad="50800" algn="tl" rotWithShape="0">
                    <a:srgbClr val="000000"/>
                  </a:outerShdw>
                </a:effectLst>
                <a:latin typeface="Chiller" panose="04020404031007020602" pitchFamily="82" charset="0"/>
                <a:ea typeface="Cracked" charset="0"/>
                <a:cs typeface="Cracked" charset="0"/>
              </a:rPr>
              <a:t/>
            </a:r>
            <a:br>
              <a:rPr lang="en-US" sz="11500" b="1" i="1" smtClean="0">
                <a:ln w="17780" cmpd="sng">
                  <a:solidFill>
                    <a:srgbClr val="FFFFFF"/>
                  </a:solidFill>
                  <a:prstDash val="solid"/>
                  <a:miter lim="800000"/>
                </a:ln>
                <a:effectLst>
                  <a:outerShdw blurRad="50800" algn="tl" rotWithShape="0">
                    <a:srgbClr val="000000"/>
                  </a:outerShdw>
                </a:effectLst>
                <a:latin typeface="Chiller" panose="04020404031007020602" pitchFamily="82" charset="0"/>
                <a:ea typeface="Cracked" charset="0"/>
                <a:cs typeface="Cracked" charset="0"/>
              </a:rPr>
            </a:br>
            <a:r>
              <a:rPr lang="en-US" sz="6700" b="1" i="1" smtClean="0">
                <a:ln w="17780" cmpd="sng">
                  <a:solidFill>
                    <a:srgbClr val="FFFFFF"/>
                  </a:solidFill>
                  <a:prstDash val="solid"/>
                  <a:miter lim="800000"/>
                </a:ln>
                <a:effectLst>
                  <a:outerShdw blurRad="50800" algn="tl" rotWithShape="0">
                    <a:srgbClr val="000000"/>
                  </a:outerShdw>
                </a:effectLst>
                <a:latin typeface="Chiller" panose="04020404031007020602" pitchFamily="82" charset="0"/>
                <a:ea typeface="Cracked" charset="0"/>
                <a:cs typeface="Cracked" charset="0"/>
              </a:rPr>
              <a:t>Exploring </a:t>
            </a:r>
            <a:r>
              <a:rPr lang="en-US" sz="6700" b="1" i="1" dirty="0" err="1" smtClean="0">
                <a:ln w="17780" cmpd="sng">
                  <a:solidFill>
                    <a:srgbClr val="FFFFFF"/>
                  </a:solidFill>
                  <a:prstDash val="solid"/>
                  <a:miter lim="800000"/>
                </a:ln>
                <a:effectLst>
                  <a:outerShdw blurRad="50800" algn="tl" rotWithShape="0">
                    <a:srgbClr val="000000"/>
                  </a:outerShdw>
                </a:effectLst>
                <a:latin typeface="Chiller" panose="04020404031007020602" pitchFamily="82" charset="0"/>
                <a:ea typeface="Cracked" charset="0"/>
                <a:cs typeface="Cracked" charset="0"/>
              </a:rPr>
              <a:t>ch.</a:t>
            </a:r>
            <a:r>
              <a:rPr lang="en-US" sz="6700" b="1" i="1" dirty="0" smtClean="0">
                <a:ln w="17780" cmpd="sng">
                  <a:solidFill>
                    <a:srgbClr val="FFFFFF"/>
                  </a:solidFill>
                  <a:prstDash val="solid"/>
                  <a:miter lim="800000"/>
                </a:ln>
                <a:effectLst>
                  <a:outerShdw blurRad="50800" algn="tl" rotWithShape="0">
                    <a:srgbClr val="000000"/>
                  </a:outerShdw>
                </a:effectLst>
                <a:latin typeface="Chiller" panose="04020404031007020602" pitchFamily="82" charset="0"/>
                <a:ea typeface="Cracked" charset="0"/>
                <a:cs typeface="Cracked" charset="0"/>
              </a:rPr>
              <a:t> 1 - 6</a:t>
            </a:r>
            <a:endParaRPr lang="en-US" sz="6700" i="1" dirty="0">
              <a:latin typeface="Chiller" panose="04020404031007020602" pitchFamily="82" charset="0"/>
              <a:ea typeface="Cracked" charset="0"/>
              <a:cs typeface="Cracked" charset="0"/>
            </a:endParaRPr>
          </a:p>
        </p:txBody>
      </p:sp>
      <p:sp>
        <p:nvSpPr>
          <p:cNvPr id="8" name="TextBox 7">
            <a:extLst>
              <a:ext uri="{FF2B5EF4-FFF2-40B4-BE49-F238E27FC236}">
                <a16:creationId xmlns:a16="http://schemas.microsoft.com/office/drawing/2014/main" id="{1BDD7FA6-6B35-413C-96AA-E7005037CA81}"/>
              </a:ext>
            </a:extLst>
          </p:cNvPr>
          <p:cNvSpPr txBox="1"/>
          <p:nvPr/>
        </p:nvSpPr>
        <p:spPr>
          <a:xfrm>
            <a:off x="9732672" y="6657945"/>
            <a:ext cx="245932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hoernchen610.deviantart.com/art/Frankenstein-s-Monster-264847788"/>
              </a:rPr>
              <a:t>This Photo</a:t>
            </a:r>
            <a:r>
              <a:rPr lang="en-US" sz="700">
                <a:solidFill>
                  <a:srgbClr val="FFFFFF"/>
                </a:solidFill>
              </a:rPr>
              <a:t> by Unknown Author is licensed under </a:t>
            </a:r>
            <a:r>
              <a:rPr lang="en-US" sz="700">
                <a:solidFill>
                  <a:srgbClr val="FFFFFF"/>
                </a:solidFill>
                <a:hlinkClick r:id="rId4" tooltip="https://creativecommons.org/licenses/by-nc-nd/3.0/"/>
              </a:rPr>
              <a:t>CC BY-NC-ND</a:t>
            </a:r>
            <a:endParaRPr lang="en-US" sz="700">
              <a:solidFill>
                <a:srgbClr val="FFFFFF"/>
              </a:solidFill>
            </a:endParaRPr>
          </a:p>
        </p:txBody>
      </p:sp>
    </p:spTree>
    <p:extLst>
      <p:ext uri="{BB962C8B-B14F-4D97-AF65-F5344CB8AC3E}">
        <p14:creationId xmlns:p14="http://schemas.microsoft.com/office/powerpoint/2010/main" val="1778433944"/>
      </p:ext>
    </p:extLst>
  </p:cSld>
  <p:clrMapOvr>
    <a:masterClrMapping/>
  </p:clrMapOvr>
  <p:transition spd="med">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C3D69B"/>
            </a:gs>
            <a:gs pos="100000">
              <a:srgbClr val="000000"/>
            </a:gs>
          </a:gsLst>
          <a:lin ang="20040000"/>
        </a:gradFill>
        <a:effectLst/>
      </p:bgPr>
    </p:bg>
    <p:spTree>
      <p:nvGrpSpPr>
        <p:cNvPr id="1" name=""/>
        <p:cNvGrpSpPr/>
        <p:nvPr/>
      </p:nvGrpSpPr>
      <p:grpSpPr>
        <a:xfrm>
          <a:off x="0" y="0"/>
          <a:ext cx="0" cy="0"/>
          <a:chOff x="0" y="0"/>
          <a:chExt cx="0" cy="0"/>
        </a:xfrm>
      </p:grpSpPr>
      <p:sp>
        <p:nvSpPr>
          <p:cNvPr id="6" name="TextBox 5"/>
          <p:cNvSpPr txBox="1"/>
          <p:nvPr/>
        </p:nvSpPr>
        <p:spPr>
          <a:xfrm>
            <a:off x="6912090" y="2659304"/>
            <a:ext cx="2034862" cy="923330"/>
          </a:xfrm>
          <a:prstGeom prst="rect">
            <a:avLst/>
          </a:prstGeom>
          <a:noFill/>
          <a:ln>
            <a:solidFill>
              <a:schemeClr val="bg1">
                <a:lumMod val="50000"/>
              </a:schemeClr>
            </a:solidFill>
          </a:ln>
        </p:spPr>
        <p:txBody>
          <a:bodyPr wrap="square" rtlCol="0">
            <a:spAutoFit/>
          </a:bodyPr>
          <a:lstStyle/>
          <a:p>
            <a:pPr algn="ctr"/>
            <a:r>
              <a:rPr lang="en-US" b="1" dirty="0" smtClean="0">
                <a:solidFill>
                  <a:schemeClr val="bg1">
                    <a:lumMod val="50000"/>
                  </a:schemeClr>
                </a:solidFill>
              </a:rPr>
              <a:t>Victor Frankenstein</a:t>
            </a:r>
          </a:p>
          <a:p>
            <a:pPr algn="ctr"/>
            <a:r>
              <a:rPr lang="en-US" dirty="0" smtClean="0">
                <a:solidFill>
                  <a:schemeClr val="bg1">
                    <a:lumMod val="50000"/>
                  </a:schemeClr>
                </a:solidFill>
              </a:rPr>
              <a:t>(novel’s protagonist)</a:t>
            </a:r>
            <a:endParaRPr lang="en-US" dirty="0">
              <a:solidFill>
                <a:schemeClr val="bg1">
                  <a:lumMod val="50000"/>
                </a:schemeClr>
              </a:solidFill>
            </a:endParaRPr>
          </a:p>
        </p:txBody>
      </p:sp>
      <p:cxnSp>
        <p:nvCxnSpPr>
          <p:cNvPr id="8" name="Straight Arrow Connector 7"/>
          <p:cNvCxnSpPr>
            <a:stCxn id="6" idx="0"/>
            <a:endCxn id="9" idx="2"/>
          </p:cNvCxnSpPr>
          <p:nvPr/>
        </p:nvCxnSpPr>
        <p:spPr>
          <a:xfrm flipV="1">
            <a:off x="7929521" y="1612166"/>
            <a:ext cx="0" cy="1047138"/>
          </a:xfrm>
          <a:prstGeom prst="straightConnector1">
            <a:avLst/>
          </a:prstGeom>
          <a:ln>
            <a:solidFill>
              <a:schemeClr val="bg1">
                <a:lumMod val="50000"/>
              </a:schemeClr>
            </a:solidFill>
            <a:tailEnd type="triangle"/>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6912090" y="688836"/>
            <a:ext cx="2034862" cy="923330"/>
          </a:xfrm>
          <a:prstGeom prst="rect">
            <a:avLst/>
          </a:prstGeom>
          <a:noFill/>
          <a:ln>
            <a:solidFill>
              <a:schemeClr val="bg1">
                <a:lumMod val="50000"/>
              </a:schemeClr>
            </a:solidFill>
          </a:ln>
        </p:spPr>
        <p:txBody>
          <a:bodyPr wrap="square" rtlCol="0">
            <a:spAutoFit/>
          </a:bodyPr>
          <a:lstStyle/>
          <a:p>
            <a:pPr algn="ctr"/>
            <a:r>
              <a:rPr lang="en-US" b="1" dirty="0" smtClean="0">
                <a:solidFill>
                  <a:schemeClr val="bg1">
                    <a:lumMod val="50000"/>
                  </a:schemeClr>
                </a:solidFill>
              </a:rPr>
              <a:t>Robert Walton</a:t>
            </a:r>
          </a:p>
          <a:p>
            <a:pPr algn="ctr"/>
            <a:r>
              <a:rPr lang="en-US" dirty="0" smtClean="0">
                <a:solidFill>
                  <a:schemeClr val="bg1">
                    <a:lumMod val="50000"/>
                  </a:schemeClr>
                </a:solidFill>
              </a:rPr>
              <a:t>Arctic explorer; lonely, idealistic</a:t>
            </a:r>
          </a:p>
        </p:txBody>
      </p:sp>
      <p:sp>
        <p:nvSpPr>
          <p:cNvPr id="10" name="TextBox 9"/>
          <p:cNvSpPr txBox="1"/>
          <p:nvPr/>
        </p:nvSpPr>
        <p:spPr>
          <a:xfrm rot="16200000">
            <a:off x="7391009" y="1822169"/>
            <a:ext cx="1027936" cy="646331"/>
          </a:xfrm>
          <a:prstGeom prst="rect">
            <a:avLst/>
          </a:prstGeom>
          <a:noFill/>
          <a:ln>
            <a:noFill/>
          </a:ln>
        </p:spPr>
        <p:txBody>
          <a:bodyPr wrap="square" rtlCol="0">
            <a:spAutoFit/>
          </a:bodyPr>
          <a:lstStyle/>
          <a:p>
            <a:pPr algn="ctr"/>
            <a:r>
              <a:rPr lang="en-US" dirty="0" smtClean="0">
                <a:solidFill>
                  <a:schemeClr val="bg1">
                    <a:lumMod val="50000"/>
                  </a:schemeClr>
                </a:solidFill>
              </a:rPr>
              <a:t>Tells story to</a:t>
            </a:r>
            <a:endParaRPr lang="en-US" dirty="0">
              <a:solidFill>
                <a:schemeClr val="bg1">
                  <a:lumMod val="50000"/>
                </a:schemeClr>
              </a:solidFill>
            </a:endParaRPr>
          </a:p>
        </p:txBody>
      </p:sp>
      <p:sp>
        <p:nvSpPr>
          <p:cNvPr id="11" name="TextBox 10"/>
          <p:cNvSpPr txBox="1"/>
          <p:nvPr/>
        </p:nvSpPr>
        <p:spPr>
          <a:xfrm>
            <a:off x="3864090" y="2918450"/>
            <a:ext cx="2034862" cy="646331"/>
          </a:xfrm>
          <a:prstGeom prst="rect">
            <a:avLst/>
          </a:prstGeom>
          <a:noFill/>
          <a:ln>
            <a:solidFill>
              <a:schemeClr val="bg1">
                <a:lumMod val="50000"/>
              </a:schemeClr>
            </a:solidFill>
          </a:ln>
        </p:spPr>
        <p:txBody>
          <a:bodyPr wrap="square" rtlCol="0">
            <a:spAutoFit/>
          </a:bodyPr>
          <a:lstStyle/>
          <a:p>
            <a:pPr algn="ctr"/>
            <a:r>
              <a:rPr lang="en-US" b="1" dirty="0" smtClean="0">
                <a:solidFill>
                  <a:schemeClr val="bg1">
                    <a:lumMod val="50000"/>
                  </a:schemeClr>
                </a:solidFill>
              </a:rPr>
              <a:t>Alphonse Frankenstein</a:t>
            </a:r>
            <a:endParaRPr lang="en-US" b="1" dirty="0">
              <a:solidFill>
                <a:schemeClr val="bg1">
                  <a:lumMod val="50000"/>
                </a:schemeClr>
              </a:solidFill>
            </a:endParaRPr>
          </a:p>
        </p:txBody>
      </p:sp>
      <p:sp>
        <p:nvSpPr>
          <p:cNvPr id="12" name="TextBox 11"/>
          <p:cNvSpPr txBox="1"/>
          <p:nvPr/>
        </p:nvSpPr>
        <p:spPr>
          <a:xfrm>
            <a:off x="3864090" y="4412406"/>
            <a:ext cx="2034862" cy="1200329"/>
          </a:xfrm>
          <a:prstGeom prst="rect">
            <a:avLst/>
          </a:prstGeom>
          <a:noFill/>
          <a:ln>
            <a:solidFill>
              <a:schemeClr val="bg1">
                <a:lumMod val="50000"/>
              </a:schemeClr>
            </a:solidFill>
          </a:ln>
        </p:spPr>
        <p:txBody>
          <a:bodyPr wrap="square" rtlCol="0">
            <a:spAutoFit/>
          </a:bodyPr>
          <a:lstStyle/>
          <a:p>
            <a:pPr algn="ctr"/>
            <a:r>
              <a:rPr lang="en-US" b="1" dirty="0" smtClean="0">
                <a:solidFill>
                  <a:schemeClr val="bg1">
                    <a:lumMod val="50000"/>
                  </a:schemeClr>
                </a:solidFill>
              </a:rPr>
              <a:t>Caroline (Beaufort) Frankenstein</a:t>
            </a:r>
          </a:p>
          <a:p>
            <a:pPr algn="ctr"/>
            <a:r>
              <a:rPr lang="en-US" dirty="0">
                <a:solidFill>
                  <a:schemeClr val="bg1">
                    <a:lumMod val="50000"/>
                  </a:schemeClr>
                </a:solidFill>
              </a:rPr>
              <a:t>b</a:t>
            </a:r>
            <a:r>
              <a:rPr lang="en-US" dirty="0" smtClean="0">
                <a:solidFill>
                  <a:schemeClr val="bg1">
                    <a:lumMod val="50000"/>
                  </a:schemeClr>
                </a:solidFill>
              </a:rPr>
              <a:t>enevolent, dies</a:t>
            </a:r>
          </a:p>
          <a:p>
            <a:pPr algn="ctr"/>
            <a:endParaRPr lang="en-US" dirty="0" smtClean="0">
              <a:solidFill>
                <a:schemeClr val="bg1">
                  <a:lumMod val="50000"/>
                </a:schemeClr>
              </a:solidFill>
            </a:endParaRPr>
          </a:p>
        </p:txBody>
      </p:sp>
      <p:sp>
        <p:nvSpPr>
          <p:cNvPr id="21" name="TextBox 20"/>
          <p:cNvSpPr txBox="1"/>
          <p:nvPr/>
        </p:nvSpPr>
        <p:spPr>
          <a:xfrm>
            <a:off x="6924968" y="4832387"/>
            <a:ext cx="2034862" cy="646331"/>
          </a:xfrm>
          <a:prstGeom prst="rect">
            <a:avLst/>
          </a:prstGeom>
          <a:noFill/>
          <a:ln>
            <a:solidFill>
              <a:schemeClr val="bg1">
                <a:lumMod val="50000"/>
              </a:schemeClr>
            </a:solidFill>
          </a:ln>
        </p:spPr>
        <p:txBody>
          <a:bodyPr wrap="square" rtlCol="0">
            <a:spAutoFit/>
          </a:bodyPr>
          <a:lstStyle/>
          <a:p>
            <a:pPr algn="ctr"/>
            <a:r>
              <a:rPr lang="en-US" b="1" dirty="0" smtClean="0">
                <a:solidFill>
                  <a:schemeClr val="bg1">
                    <a:lumMod val="50000"/>
                  </a:schemeClr>
                </a:solidFill>
              </a:rPr>
              <a:t>Elizabeth </a:t>
            </a:r>
            <a:r>
              <a:rPr lang="en-US" b="1" dirty="0" err="1" smtClean="0">
                <a:solidFill>
                  <a:schemeClr val="bg1">
                    <a:lumMod val="50000"/>
                  </a:schemeClr>
                </a:solidFill>
              </a:rPr>
              <a:t>Lavenza</a:t>
            </a:r>
            <a:endParaRPr lang="en-US" b="1" dirty="0" smtClean="0">
              <a:solidFill>
                <a:schemeClr val="bg1">
                  <a:lumMod val="50000"/>
                </a:schemeClr>
              </a:solidFill>
            </a:endParaRPr>
          </a:p>
          <a:p>
            <a:pPr algn="ctr"/>
            <a:r>
              <a:rPr lang="en-US" dirty="0" smtClean="0">
                <a:solidFill>
                  <a:schemeClr val="bg1">
                    <a:lumMod val="50000"/>
                  </a:schemeClr>
                </a:solidFill>
              </a:rPr>
              <a:t>orphaned, passive</a:t>
            </a:r>
          </a:p>
        </p:txBody>
      </p:sp>
      <p:sp>
        <p:nvSpPr>
          <p:cNvPr id="22" name="TextBox 21"/>
          <p:cNvSpPr txBox="1"/>
          <p:nvPr/>
        </p:nvSpPr>
        <p:spPr>
          <a:xfrm>
            <a:off x="9859942" y="2659304"/>
            <a:ext cx="2034862" cy="1477328"/>
          </a:xfrm>
          <a:prstGeom prst="rect">
            <a:avLst/>
          </a:prstGeom>
          <a:noFill/>
          <a:ln>
            <a:solidFill>
              <a:schemeClr val="tx1"/>
            </a:solidFill>
          </a:ln>
        </p:spPr>
        <p:txBody>
          <a:bodyPr wrap="square" rtlCol="0">
            <a:spAutoFit/>
          </a:bodyPr>
          <a:lstStyle/>
          <a:p>
            <a:pPr algn="ctr"/>
            <a:r>
              <a:rPr lang="en-US" dirty="0" smtClean="0">
                <a:solidFill>
                  <a:schemeClr val="bg1">
                    <a:lumMod val="50000"/>
                  </a:schemeClr>
                </a:solidFill>
              </a:rPr>
              <a:t>Henry </a:t>
            </a:r>
            <a:r>
              <a:rPr lang="en-US" dirty="0" err="1" smtClean="0">
                <a:solidFill>
                  <a:schemeClr val="bg1">
                    <a:lumMod val="50000"/>
                  </a:schemeClr>
                </a:solidFill>
              </a:rPr>
              <a:t>Clerval</a:t>
            </a:r>
            <a:endParaRPr lang="en-US" dirty="0" smtClean="0">
              <a:solidFill>
                <a:schemeClr val="bg1">
                  <a:lumMod val="50000"/>
                </a:schemeClr>
              </a:solidFill>
            </a:endParaRPr>
          </a:p>
          <a:p>
            <a:pPr algn="ctr"/>
            <a:r>
              <a:rPr lang="en-US" dirty="0">
                <a:solidFill>
                  <a:schemeClr val="bg1">
                    <a:lumMod val="50000"/>
                  </a:schemeClr>
                </a:solidFill>
              </a:rPr>
              <a:t>f</a:t>
            </a:r>
            <a:r>
              <a:rPr lang="en-US" dirty="0" smtClean="0">
                <a:solidFill>
                  <a:schemeClr val="bg1">
                    <a:lumMod val="50000"/>
                  </a:schemeClr>
                </a:solidFill>
              </a:rPr>
              <a:t>oil to Victor; kind &amp; gentle; interested in the humanities rather than science</a:t>
            </a:r>
          </a:p>
        </p:txBody>
      </p:sp>
      <p:grpSp>
        <p:nvGrpSpPr>
          <p:cNvPr id="41" name="Group 40"/>
          <p:cNvGrpSpPr/>
          <p:nvPr/>
        </p:nvGrpSpPr>
        <p:grpSpPr>
          <a:xfrm>
            <a:off x="5888322" y="2852308"/>
            <a:ext cx="1023768" cy="646331"/>
            <a:chOff x="4394373" y="3395615"/>
            <a:chExt cx="1023768" cy="646331"/>
          </a:xfrm>
        </p:grpSpPr>
        <p:cxnSp>
          <p:nvCxnSpPr>
            <p:cNvPr id="33" name="Straight Arrow Connector 32"/>
            <p:cNvCxnSpPr/>
            <p:nvPr/>
          </p:nvCxnSpPr>
          <p:spPr>
            <a:xfrm>
              <a:off x="4425363" y="3722914"/>
              <a:ext cx="992778" cy="0"/>
            </a:xfrm>
            <a:prstGeom prst="straightConnector1">
              <a:avLst/>
            </a:prstGeom>
            <a:ln>
              <a:solidFill>
                <a:schemeClr val="bg1">
                  <a:lumMod val="50000"/>
                </a:schemeClr>
              </a:solidFill>
              <a:tailEnd type="triangle"/>
            </a:ln>
          </p:spPr>
          <p:style>
            <a:lnRef idx="2">
              <a:schemeClr val="dk1"/>
            </a:lnRef>
            <a:fillRef idx="0">
              <a:schemeClr val="dk1"/>
            </a:fillRef>
            <a:effectRef idx="1">
              <a:schemeClr val="dk1"/>
            </a:effectRef>
            <a:fontRef idx="minor">
              <a:schemeClr val="tx1"/>
            </a:fontRef>
          </p:style>
        </p:cxnSp>
        <p:sp>
          <p:nvSpPr>
            <p:cNvPr id="34" name="TextBox 33"/>
            <p:cNvSpPr txBox="1"/>
            <p:nvPr/>
          </p:nvSpPr>
          <p:spPr>
            <a:xfrm>
              <a:off x="4394373" y="3395615"/>
              <a:ext cx="972419" cy="646331"/>
            </a:xfrm>
            <a:prstGeom prst="rect">
              <a:avLst/>
            </a:prstGeom>
            <a:noFill/>
            <a:ln>
              <a:solidFill>
                <a:schemeClr val="bg1">
                  <a:lumMod val="50000"/>
                </a:schemeClr>
              </a:solidFill>
            </a:ln>
          </p:spPr>
          <p:txBody>
            <a:bodyPr wrap="square" rtlCol="0">
              <a:spAutoFit/>
            </a:bodyPr>
            <a:lstStyle/>
            <a:p>
              <a:pPr algn="ctr"/>
              <a:r>
                <a:rPr lang="en-US" dirty="0" smtClean="0">
                  <a:solidFill>
                    <a:schemeClr val="bg1">
                      <a:lumMod val="50000"/>
                    </a:schemeClr>
                  </a:solidFill>
                </a:rPr>
                <a:t>Father of</a:t>
              </a:r>
              <a:endParaRPr lang="en-US" dirty="0">
                <a:solidFill>
                  <a:schemeClr val="bg1">
                    <a:lumMod val="50000"/>
                  </a:schemeClr>
                </a:solidFill>
              </a:endParaRPr>
            </a:p>
          </p:txBody>
        </p:sp>
      </p:grpSp>
      <p:grpSp>
        <p:nvGrpSpPr>
          <p:cNvPr id="40" name="Group 39"/>
          <p:cNvGrpSpPr/>
          <p:nvPr/>
        </p:nvGrpSpPr>
        <p:grpSpPr>
          <a:xfrm>
            <a:off x="5556498" y="3582634"/>
            <a:ext cx="1335232" cy="831132"/>
            <a:chOff x="4062549" y="3956122"/>
            <a:chExt cx="1335232" cy="831132"/>
          </a:xfrm>
        </p:grpSpPr>
        <p:cxnSp>
          <p:nvCxnSpPr>
            <p:cNvPr id="36" name="Straight Arrow Connector 35"/>
            <p:cNvCxnSpPr/>
            <p:nvPr/>
          </p:nvCxnSpPr>
          <p:spPr>
            <a:xfrm flipV="1">
              <a:off x="4062549" y="3956122"/>
              <a:ext cx="1335232" cy="793184"/>
            </a:xfrm>
            <a:prstGeom prst="straightConnector1">
              <a:avLst/>
            </a:prstGeom>
            <a:ln>
              <a:solidFill>
                <a:schemeClr val="bg1">
                  <a:lumMod val="50000"/>
                </a:schemeClr>
              </a:solidFill>
              <a:tailEnd type="triangle"/>
            </a:ln>
          </p:spPr>
          <p:style>
            <a:lnRef idx="2">
              <a:schemeClr val="dk1"/>
            </a:lnRef>
            <a:fillRef idx="0">
              <a:schemeClr val="dk1"/>
            </a:fillRef>
            <a:effectRef idx="1">
              <a:schemeClr val="dk1"/>
            </a:effectRef>
            <a:fontRef idx="minor">
              <a:schemeClr val="tx1"/>
            </a:fontRef>
          </p:style>
        </p:cxnSp>
        <p:sp>
          <p:nvSpPr>
            <p:cNvPr id="39" name="TextBox 38"/>
            <p:cNvSpPr txBox="1"/>
            <p:nvPr/>
          </p:nvSpPr>
          <p:spPr>
            <a:xfrm rot="19778237">
              <a:off x="4062549" y="4140923"/>
              <a:ext cx="992777" cy="646331"/>
            </a:xfrm>
            <a:prstGeom prst="rect">
              <a:avLst/>
            </a:prstGeom>
            <a:noFill/>
          </p:spPr>
          <p:txBody>
            <a:bodyPr wrap="square" rtlCol="0">
              <a:spAutoFit/>
            </a:bodyPr>
            <a:lstStyle/>
            <a:p>
              <a:pPr algn="ctr"/>
              <a:r>
                <a:rPr lang="en-US" dirty="0" smtClean="0">
                  <a:solidFill>
                    <a:schemeClr val="bg1">
                      <a:lumMod val="50000"/>
                    </a:schemeClr>
                  </a:solidFill>
                </a:rPr>
                <a:t>Mother of</a:t>
              </a:r>
              <a:endParaRPr lang="en-US" dirty="0">
                <a:solidFill>
                  <a:schemeClr val="bg1">
                    <a:lumMod val="50000"/>
                  </a:schemeClr>
                </a:solidFill>
              </a:endParaRPr>
            </a:p>
          </p:txBody>
        </p:sp>
      </p:grpSp>
      <p:grpSp>
        <p:nvGrpSpPr>
          <p:cNvPr id="43" name="Group 42"/>
          <p:cNvGrpSpPr/>
          <p:nvPr/>
        </p:nvGrpSpPr>
        <p:grpSpPr>
          <a:xfrm>
            <a:off x="5898952" y="4674843"/>
            <a:ext cx="1026016" cy="480710"/>
            <a:chOff x="4405003" y="5048331"/>
            <a:chExt cx="1026016" cy="480710"/>
          </a:xfrm>
        </p:grpSpPr>
        <p:cxnSp>
          <p:nvCxnSpPr>
            <p:cNvPr id="24" name="Straight Arrow Connector 23"/>
            <p:cNvCxnSpPr>
              <a:stCxn id="12" idx="3"/>
              <a:endCxn id="21" idx="1"/>
            </p:cNvCxnSpPr>
            <p:nvPr/>
          </p:nvCxnSpPr>
          <p:spPr>
            <a:xfrm>
              <a:off x="4405003" y="5386059"/>
              <a:ext cx="1026016" cy="142982"/>
            </a:xfrm>
            <a:prstGeom prst="straightConnector1">
              <a:avLst/>
            </a:prstGeom>
            <a:ln>
              <a:solidFill>
                <a:schemeClr val="bg1">
                  <a:lumMod val="50000"/>
                </a:schemeClr>
              </a:solidFill>
              <a:tailEnd type="triangle"/>
            </a:ln>
          </p:spPr>
          <p:style>
            <a:lnRef idx="2">
              <a:schemeClr val="dk1"/>
            </a:lnRef>
            <a:fillRef idx="0">
              <a:schemeClr val="dk1"/>
            </a:fillRef>
            <a:effectRef idx="1">
              <a:schemeClr val="dk1"/>
            </a:effectRef>
            <a:fontRef idx="minor">
              <a:schemeClr val="tx1"/>
            </a:fontRef>
          </p:style>
        </p:cxnSp>
        <p:sp>
          <p:nvSpPr>
            <p:cNvPr id="42" name="TextBox 41"/>
            <p:cNvSpPr txBox="1"/>
            <p:nvPr/>
          </p:nvSpPr>
          <p:spPr>
            <a:xfrm rot="574312">
              <a:off x="4478074" y="5048331"/>
              <a:ext cx="901337" cy="369332"/>
            </a:xfrm>
            <a:prstGeom prst="rect">
              <a:avLst/>
            </a:prstGeom>
            <a:noFill/>
          </p:spPr>
          <p:txBody>
            <a:bodyPr wrap="square" rtlCol="0">
              <a:spAutoFit/>
            </a:bodyPr>
            <a:lstStyle/>
            <a:p>
              <a:pPr algn="ctr"/>
              <a:r>
                <a:rPr lang="en-US" dirty="0" smtClean="0">
                  <a:solidFill>
                    <a:schemeClr val="bg1">
                      <a:lumMod val="50000"/>
                    </a:schemeClr>
                  </a:solidFill>
                </a:rPr>
                <a:t>adopts</a:t>
              </a:r>
              <a:endParaRPr lang="en-US" dirty="0">
                <a:solidFill>
                  <a:schemeClr val="bg1">
                    <a:lumMod val="50000"/>
                  </a:schemeClr>
                </a:solidFill>
              </a:endParaRPr>
            </a:p>
          </p:txBody>
        </p:sp>
      </p:grpSp>
      <p:grpSp>
        <p:nvGrpSpPr>
          <p:cNvPr id="46" name="Group 45"/>
          <p:cNvGrpSpPr/>
          <p:nvPr/>
        </p:nvGrpSpPr>
        <p:grpSpPr>
          <a:xfrm>
            <a:off x="4388213" y="3422371"/>
            <a:ext cx="369332" cy="1023790"/>
            <a:chOff x="2894264" y="3795859"/>
            <a:chExt cx="369332" cy="1023790"/>
          </a:xfrm>
        </p:grpSpPr>
        <p:cxnSp>
          <p:nvCxnSpPr>
            <p:cNvPr id="18" name="Straight Connector 17"/>
            <p:cNvCxnSpPr/>
            <p:nvPr/>
          </p:nvCxnSpPr>
          <p:spPr>
            <a:xfrm>
              <a:off x="3226526" y="3934336"/>
              <a:ext cx="13062" cy="851558"/>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44" name="TextBox 43"/>
            <p:cNvSpPr txBox="1"/>
            <p:nvPr/>
          </p:nvSpPr>
          <p:spPr>
            <a:xfrm rot="16200000">
              <a:off x="2567035" y="4123088"/>
              <a:ext cx="1023790" cy="369332"/>
            </a:xfrm>
            <a:prstGeom prst="rect">
              <a:avLst/>
            </a:prstGeom>
            <a:noFill/>
          </p:spPr>
          <p:txBody>
            <a:bodyPr wrap="square" rtlCol="0">
              <a:spAutoFit/>
            </a:bodyPr>
            <a:lstStyle/>
            <a:p>
              <a:r>
                <a:rPr lang="en-US" dirty="0" smtClean="0">
                  <a:solidFill>
                    <a:schemeClr val="bg1">
                      <a:lumMod val="50000"/>
                    </a:schemeClr>
                  </a:solidFill>
                </a:rPr>
                <a:t>married</a:t>
              </a:r>
              <a:endParaRPr lang="en-US" dirty="0">
                <a:solidFill>
                  <a:schemeClr val="bg1">
                    <a:lumMod val="50000"/>
                  </a:schemeClr>
                </a:solidFill>
              </a:endParaRPr>
            </a:p>
          </p:txBody>
        </p:sp>
      </p:grpSp>
      <p:grpSp>
        <p:nvGrpSpPr>
          <p:cNvPr id="48" name="Group 47"/>
          <p:cNvGrpSpPr/>
          <p:nvPr/>
        </p:nvGrpSpPr>
        <p:grpSpPr>
          <a:xfrm>
            <a:off x="8946952" y="2803239"/>
            <a:ext cx="912990" cy="594729"/>
            <a:chOff x="7453003" y="3176727"/>
            <a:chExt cx="912990" cy="594729"/>
          </a:xfrm>
        </p:grpSpPr>
        <p:cxnSp>
          <p:nvCxnSpPr>
            <p:cNvPr id="28" name="Straight Connector 27"/>
            <p:cNvCxnSpPr>
              <a:endCxn id="22" idx="1"/>
            </p:cNvCxnSpPr>
            <p:nvPr/>
          </p:nvCxnSpPr>
          <p:spPr>
            <a:xfrm>
              <a:off x="7453003" y="3278778"/>
              <a:ext cx="912990" cy="492678"/>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47" name="TextBox 46"/>
            <p:cNvSpPr txBox="1"/>
            <p:nvPr/>
          </p:nvSpPr>
          <p:spPr>
            <a:xfrm rot="1783437">
              <a:off x="7602618" y="3176727"/>
              <a:ext cx="678605" cy="369332"/>
            </a:xfrm>
            <a:prstGeom prst="rect">
              <a:avLst/>
            </a:prstGeom>
            <a:noFill/>
          </p:spPr>
          <p:txBody>
            <a:bodyPr wrap="square" rtlCol="0">
              <a:spAutoFit/>
            </a:bodyPr>
            <a:lstStyle/>
            <a:p>
              <a:pPr algn="ctr"/>
              <a:r>
                <a:rPr lang="en-US" dirty="0" smtClean="0">
                  <a:solidFill>
                    <a:schemeClr val="bg1">
                      <a:lumMod val="50000"/>
                    </a:schemeClr>
                  </a:solidFill>
                </a:rPr>
                <a:t>BFFs</a:t>
              </a:r>
              <a:endParaRPr lang="en-US" dirty="0">
                <a:solidFill>
                  <a:schemeClr val="bg1">
                    <a:lumMod val="50000"/>
                  </a:schemeClr>
                </a:solidFill>
              </a:endParaRPr>
            </a:p>
          </p:txBody>
        </p:sp>
      </p:grpSp>
      <p:sp>
        <p:nvSpPr>
          <p:cNvPr id="49" name="TextBox 48"/>
          <p:cNvSpPr txBox="1"/>
          <p:nvPr/>
        </p:nvSpPr>
        <p:spPr>
          <a:xfrm>
            <a:off x="1829228" y="504170"/>
            <a:ext cx="2034862" cy="1200329"/>
          </a:xfrm>
          <a:prstGeom prst="rect">
            <a:avLst/>
          </a:prstGeom>
          <a:noFill/>
          <a:ln>
            <a:solidFill>
              <a:schemeClr val="bg1">
                <a:lumMod val="50000"/>
              </a:schemeClr>
            </a:solidFill>
          </a:ln>
        </p:spPr>
        <p:txBody>
          <a:bodyPr wrap="square" rtlCol="0">
            <a:spAutoFit/>
          </a:bodyPr>
          <a:lstStyle/>
          <a:p>
            <a:pPr algn="ctr"/>
            <a:r>
              <a:rPr lang="en-US" b="1" dirty="0" smtClean="0">
                <a:solidFill>
                  <a:schemeClr val="bg1">
                    <a:lumMod val="50000"/>
                  </a:schemeClr>
                </a:solidFill>
              </a:rPr>
              <a:t>M. </a:t>
            </a:r>
            <a:r>
              <a:rPr lang="en-US" b="1" dirty="0" err="1" smtClean="0">
                <a:solidFill>
                  <a:schemeClr val="bg1">
                    <a:lumMod val="50000"/>
                  </a:schemeClr>
                </a:solidFill>
              </a:rPr>
              <a:t>Krempe</a:t>
            </a:r>
            <a:endParaRPr lang="en-US" b="1" dirty="0" smtClean="0">
              <a:solidFill>
                <a:schemeClr val="bg1">
                  <a:lumMod val="50000"/>
                </a:schemeClr>
              </a:solidFill>
            </a:endParaRPr>
          </a:p>
          <a:p>
            <a:pPr algn="ctr"/>
            <a:r>
              <a:rPr lang="en-US" dirty="0" smtClean="0">
                <a:solidFill>
                  <a:schemeClr val="bg1">
                    <a:lumMod val="50000"/>
                  </a:schemeClr>
                </a:solidFill>
              </a:rPr>
              <a:t>cranky, unpleasant professor of natural philosophy</a:t>
            </a:r>
          </a:p>
        </p:txBody>
      </p:sp>
      <p:sp>
        <p:nvSpPr>
          <p:cNvPr id="50" name="TextBox 49"/>
          <p:cNvSpPr txBox="1"/>
          <p:nvPr/>
        </p:nvSpPr>
        <p:spPr>
          <a:xfrm>
            <a:off x="4189252" y="504170"/>
            <a:ext cx="2034862" cy="1754326"/>
          </a:xfrm>
          <a:prstGeom prst="rect">
            <a:avLst/>
          </a:prstGeom>
          <a:noFill/>
          <a:ln>
            <a:solidFill>
              <a:schemeClr val="bg1">
                <a:lumMod val="50000"/>
              </a:schemeClr>
            </a:solidFill>
          </a:ln>
        </p:spPr>
        <p:txBody>
          <a:bodyPr wrap="square" rtlCol="0">
            <a:spAutoFit/>
          </a:bodyPr>
          <a:lstStyle/>
          <a:p>
            <a:pPr algn="ctr"/>
            <a:r>
              <a:rPr lang="en-US" b="1" dirty="0" smtClean="0">
                <a:solidFill>
                  <a:schemeClr val="bg1">
                    <a:lumMod val="50000"/>
                  </a:schemeClr>
                </a:solidFill>
              </a:rPr>
              <a:t>M. Waldman</a:t>
            </a:r>
          </a:p>
          <a:p>
            <a:pPr algn="ctr"/>
            <a:r>
              <a:rPr lang="en-US" dirty="0">
                <a:solidFill>
                  <a:schemeClr val="bg1">
                    <a:lumMod val="50000"/>
                  </a:schemeClr>
                </a:solidFill>
              </a:rPr>
              <a:t>k</a:t>
            </a:r>
            <a:r>
              <a:rPr lang="en-US" dirty="0" smtClean="0">
                <a:solidFill>
                  <a:schemeClr val="bg1">
                    <a:lumMod val="50000"/>
                  </a:schemeClr>
                </a:solidFill>
              </a:rPr>
              <a:t>ind, sympathetic professor of chemistry who encourages V’s interest in science</a:t>
            </a:r>
          </a:p>
        </p:txBody>
      </p:sp>
      <p:grpSp>
        <p:nvGrpSpPr>
          <p:cNvPr id="59" name="Group 58"/>
          <p:cNvGrpSpPr/>
          <p:nvPr/>
        </p:nvGrpSpPr>
        <p:grpSpPr>
          <a:xfrm>
            <a:off x="2846660" y="1704498"/>
            <a:ext cx="3994814" cy="1047163"/>
            <a:chOff x="1352711" y="2077986"/>
            <a:chExt cx="3994814" cy="1047163"/>
          </a:xfrm>
        </p:grpSpPr>
        <p:cxnSp>
          <p:nvCxnSpPr>
            <p:cNvPr id="54" name="Elbow Connector 53"/>
            <p:cNvCxnSpPr/>
            <p:nvPr/>
          </p:nvCxnSpPr>
          <p:spPr>
            <a:xfrm>
              <a:off x="3553097" y="2631984"/>
              <a:ext cx="1794428" cy="479184"/>
            </a:xfrm>
            <a:prstGeom prst="bentConnector3">
              <a:avLst>
                <a:gd name="adj1" fmla="val 1226"/>
              </a:avLst>
            </a:prstGeom>
            <a:ln>
              <a:solidFill>
                <a:schemeClr val="bg1">
                  <a:lumMod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56" name="Elbow Connector 55"/>
            <p:cNvCxnSpPr>
              <a:stCxn id="49" idx="2"/>
            </p:cNvCxnSpPr>
            <p:nvPr/>
          </p:nvCxnSpPr>
          <p:spPr>
            <a:xfrm rot="16200000" flipH="1">
              <a:off x="2817486" y="613211"/>
              <a:ext cx="1033181" cy="3962732"/>
            </a:xfrm>
            <a:prstGeom prst="bentConnector2">
              <a:avLst/>
            </a:prstGeom>
            <a:ln>
              <a:solidFill>
                <a:schemeClr val="bg1">
                  <a:lumMod val="50000"/>
                </a:schemeClr>
              </a:solidFill>
              <a:tailEnd type="triangle"/>
            </a:ln>
          </p:spPr>
          <p:style>
            <a:lnRef idx="2">
              <a:schemeClr val="dk1"/>
            </a:lnRef>
            <a:fillRef idx="0">
              <a:schemeClr val="dk1"/>
            </a:fillRef>
            <a:effectRef idx="1">
              <a:schemeClr val="dk1"/>
            </a:effectRef>
            <a:fontRef idx="minor">
              <a:schemeClr val="tx1"/>
            </a:fontRef>
          </p:style>
        </p:cxnSp>
        <p:sp>
          <p:nvSpPr>
            <p:cNvPr id="58" name="TextBox 57"/>
            <p:cNvSpPr txBox="1"/>
            <p:nvPr/>
          </p:nvSpPr>
          <p:spPr>
            <a:xfrm>
              <a:off x="3641277" y="2755817"/>
              <a:ext cx="1470869" cy="369332"/>
            </a:xfrm>
            <a:prstGeom prst="rect">
              <a:avLst/>
            </a:prstGeom>
            <a:noFill/>
          </p:spPr>
          <p:txBody>
            <a:bodyPr wrap="square" rtlCol="0">
              <a:spAutoFit/>
            </a:bodyPr>
            <a:lstStyle/>
            <a:p>
              <a:r>
                <a:rPr lang="en-US" dirty="0" smtClean="0">
                  <a:solidFill>
                    <a:schemeClr val="bg1">
                      <a:lumMod val="50000"/>
                    </a:schemeClr>
                  </a:solidFill>
                </a:rPr>
                <a:t>Professors of</a:t>
              </a:r>
              <a:endParaRPr lang="en-US" dirty="0">
                <a:solidFill>
                  <a:schemeClr val="bg1">
                    <a:lumMod val="50000"/>
                  </a:schemeClr>
                </a:solidFill>
              </a:endParaRPr>
            </a:p>
          </p:txBody>
        </p:sp>
      </p:grpSp>
      <p:grpSp>
        <p:nvGrpSpPr>
          <p:cNvPr id="63" name="Group 62"/>
          <p:cNvGrpSpPr/>
          <p:nvPr/>
        </p:nvGrpSpPr>
        <p:grpSpPr>
          <a:xfrm>
            <a:off x="7619234" y="3582634"/>
            <a:ext cx="923330" cy="1249753"/>
            <a:chOff x="6125285" y="3956122"/>
            <a:chExt cx="923330" cy="1249753"/>
          </a:xfrm>
        </p:grpSpPr>
        <p:cxnSp>
          <p:nvCxnSpPr>
            <p:cNvPr id="26" name="Straight Connector 25"/>
            <p:cNvCxnSpPr>
              <a:stCxn id="6" idx="2"/>
              <a:endCxn id="21" idx="0"/>
            </p:cNvCxnSpPr>
            <p:nvPr/>
          </p:nvCxnSpPr>
          <p:spPr>
            <a:xfrm>
              <a:off x="6435572" y="3956122"/>
              <a:ext cx="12878" cy="1249753"/>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60" name="TextBox 59"/>
            <p:cNvSpPr txBox="1"/>
            <p:nvPr/>
          </p:nvSpPr>
          <p:spPr>
            <a:xfrm rot="16200000">
              <a:off x="6014931" y="4119332"/>
              <a:ext cx="1144037" cy="923330"/>
            </a:xfrm>
            <a:prstGeom prst="rect">
              <a:avLst/>
            </a:prstGeom>
            <a:noFill/>
          </p:spPr>
          <p:txBody>
            <a:bodyPr wrap="square" rtlCol="0">
              <a:spAutoFit/>
            </a:bodyPr>
            <a:lstStyle/>
            <a:p>
              <a:pPr algn="ctr"/>
              <a:r>
                <a:rPr lang="en-US" dirty="0" smtClean="0">
                  <a:solidFill>
                    <a:schemeClr val="bg1">
                      <a:lumMod val="50000"/>
                    </a:schemeClr>
                  </a:solidFill>
                </a:rPr>
                <a:t>His “more than sister”</a:t>
              </a:r>
              <a:endParaRPr lang="en-US" dirty="0">
                <a:solidFill>
                  <a:schemeClr val="bg1">
                    <a:lumMod val="50000"/>
                  </a:schemeClr>
                </a:solidFill>
              </a:endParaRPr>
            </a:p>
          </p:txBody>
        </p:sp>
      </p:grpSp>
      <p:grpSp>
        <p:nvGrpSpPr>
          <p:cNvPr id="27" name="Group 26"/>
          <p:cNvGrpSpPr/>
          <p:nvPr/>
        </p:nvGrpSpPr>
        <p:grpSpPr>
          <a:xfrm>
            <a:off x="686356" y="3047777"/>
            <a:ext cx="3602309" cy="3326902"/>
            <a:chOff x="686356" y="3047777"/>
            <a:chExt cx="3602309" cy="3326902"/>
          </a:xfrm>
        </p:grpSpPr>
        <p:grpSp>
          <p:nvGrpSpPr>
            <p:cNvPr id="23" name="Group 22"/>
            <p:cNvGrpSpPr/>
            <p:nvPr/>
          </p:nvGrpSpPr>
          <p:grpSpPr>
            <a:xfrm>
              <a:off x="686356" y="3047777"/>
              <a:ext cx="3602309" cy="3326902"/>
              <a:chOff x="686356" y="3047777"/>
              <a:chExt cx="3602309" cy="3326902"/>
            </a:xfrm>
          </p:grpSpPr>
          <p:sp>
            <p:nvSpPr>
              <p:cNvPr id="37" name="TextBox 36"/>
              <p:cNvSpPr txBox="1"/>
              <p:nvPr/>
            </p:nvSpPr>
            <p:spPr>
              <a:xfrm>
                <a:off x="686356" y="3047777"/>
                <a:ext cx="2047741" cy="1200329"/>
              </a:xfrm>
              <a:prstGeom prst="rect">
                <a:avLst/>
              </a:prstGeom>
              <a:noFill/>
              <a:ln>
                <a:solidFill>
                  <a:schemeClr val="tx1"/>
                </a:solidFill>
              </a:ln>
            </p:spPr>
            <p:txBody>
              <a:bodyPr wrap="square" rtlCol="0">
                <a:spAutoFit/>
              </a:bodyPr>
              <a:lstStyle/>
              <a:p>
                <a:pPr algn="ctr"/>
                <a:r>
                  <a:rPr lang="en-US" b="1" dirty="0" smtClean="0"/>
                  <a:t>Ernest Frankenstein</a:t>
                </a:r>
              </a:p>
              <a:p>
                <a:pPr algn="ctr"/>
                <a:r>
                  <a:rPr lang="en-US" dirty="0" smtClean="0"/>
                  <a:t>Victor’s brother; 6 </a:t>
                </a:r>
                <a:r>
                  <a:rPr lang="en-US" dirty="0" err="1" smtClean="0"/>
                  <a:t>yrs</a:t>
                </a:r>
                <a:r>
                  <a:rPr lang="en-US" dirty="0" smtClean="0"/>
                  <a:t> younger than Victor; gentle</a:t>
                </a:r>
                <a:endParaRPr lang="en-US" dirty="0"/>
              </a:p>
            </p:txBody>
          </p:sp>
          <p:sp>
            <p:nvSpPr>
              <p:cNvPr id="38" name="TextBox 37"/>
              <p:cNvSpPr txBox="1"/>
              <p:nvPr/>
            </p:nvSpPr>
            <p:spPr>
              <a:xfrm>
                <a:off x="686356" y="4620353"/>
                <a:ext cx="2047741" cy="1754326"/>
              </a:xfrm>
              <a:prstGeom prst="rect">
                <a:avLst/>
              </a:prstGeom>
              <a:noFill/>
              <a:ln>
                <a:solidFill>
                  <a:schemeClr val="tx1"/>
                </a:solidFill>
              </a:ln>
            </p:spPr>
            <p:txBody>
              <a:bodyPr wrap="square" rtlCol="0">
                <a:spAutoFit/>
              </a:bodyPr>
              <a:lstStyle/>
              <a:p>
                <a:pPr algn="ctr"/>
                <a:r>
                  <a:rPr lang="en-US" b="1" dirty="0" smtClean="0"/>
                  <a:t>William Frankenstein</a:t>
                </a:r>
              </a:p>
              <a:p>
                <a:pPr algn="ctr"/>
                <a:r>
                  <a:rPr lang="en-US" dirty="0" smtClean="0"/>
                  <a:t>Victor’s youngest brother; innocent child; murdered by creature</a:t>
                </a:r>
                <a:endParaRPr lang="en-US" dirty="0"/>
              </a:p>
            </p:txBody>
          </p:sp>
          <p:cxnSp>
            <p:nvCxnSpPr>
              <p:cNvPr id="5" name="Elbow Connector 4"/>
              <p:cNvCxnSpPr/>
              <p:nvPr/>
            </p:nvCxnSpPr>
            <p:spPr>
              <a:xfrm rot="10800000">
                <a:off x="2846659" y="3647942"/>
                <a:ext cx="1442006" cy="331285"/>
              </a:xfrm>
              <a:prstGeom prst="bentConnector3">
                <a:avLst/>
              </a:prstGeom>
              <a:ln>
                <a:tailEnd type="triangle"/>
              </a:ln>
            </p:spPr>
            <p:style>
              <a:lnRef idx="2">
                <a:schemeClr val="dk1"/>
              </a:lnRef>
              <a:fillRef idx="0">
                <a:schemeClr val="dk1"/>
              </a:fillRef>
              <a:effectRef idx="1">
                <a:schemeClr val="dk1"/>
              </a:effectRef>
              <a:fontRef idx="minor">
                <a:schemeClr val="tx1"/>
              </a:fontRef>
            </p:style>
          </p:cxnSp>
        </p:grpSp>
        <p:cxnSp>
          <p:nvCxnSpPr>
            <p:cNvPr id="45" name="Elbow Connector 44"/>
            <p:cNvCxnSpPr/>
            <p:nvPr/>
          </p:nvCxnSpPr>
          <p:spPr>
            <a:xfrm rot="10800000" flipV="1">
              <a:off x="2845059" y="3978370"/>
              <a:ext cx="1442006" cy="1034199"/>
            </a:xfrm>
            <a:prstGeom prst="bentConnector3">
              <a:avLst/>
            </a:prstGeom>
            <a:ln>
              <a:tailEnd type="triangle"/>
            </a:ln>
          </p:spPr>
          <p:style>
            <a:lnRef idx="2">
              <a:schemeClr val="dk1"/>
            </a:lnRef>
            <a:fillRef idx="0">
              <a:schemeClr val="dk1"/>
            </a:fillRef>
            <a:effectRef idx="1">
              <a:schemeClr val="dk1"/>
            </a:effectRef>
            <a:fontRef idx="minor">
              <a:schemeClr val="tx1"/>
            </a:fontRef>
          </p:style>
        </p:cxnSp>
      </p:grpSp>
      <p:grpSp>
        <p:nvGrpSpPr>
          <p:cNvPr id="25" name="Group 24"/>
          <p:cNvGrpSpPr/>
          <p:nvPr/>
        </p:nvGrpSpPr>
        <p:grpSpPr>
          <a:xfrm>
            <a:off x="7942398" y="4601555"/>
            <a:ext cx="3920985" cy="1754326"/>
            <a:chOff x="7942398" y="4601555"/>
            <a:chExt cx="3920985" cy="1754326"/>
          </a:xfrm>
        </p:grpSpPr>
        <p:sp>
          <p:nvSpPr>
            <p:cNvPr id="3" name="TextBox 2"/>
            <p:cNvSpPr txBox="1"/>
            <p:nvPr/>
          </p:nvSpPr>
          <p:spPr>
            <a:xfrm>
              <a:off x="9331520" y="4601555"/>
              <a:ext cx="2531863" cy="1754326"/>
            </a:xfrm>
            <a:prstGeom prst="rect">
              <a:avLst/>
            </a:prstGeom>
            <a:noFill/>
            <a:ln>
              <a:solidFill>
                <a:schemeClr val="tx1"/>
              </a:solidFill>
            </a:ln>
          </p:spPr>
          <p:txBody>
            <a:bodyPr wrap="square" rtlCol="0">
              <a:spAutoFit/>
            </a:bodyPr>
            <a:lstStyle/>
            <a:p>
              <a:pPr algn="ctr"/>
              <a:r>
                <a:rPr lang="en-US" b="1" dirty="0" smtClean="0"/>
                <a:t>Justine Moritz</a:t>
              </a:r>
            </a:p>
            <a:p>
              <a:pPr algn="ctr"/>
              <a:r>
                <a:rPr lang="en-US" dirty="0" smtClean="0"/>
                <a:t>Disliked &amp; mistreated by her own mother; taken in by Frankenstein family; accused of William’s murder</a:t>
              </a:r>
              <a:endParaRPr lang="en-US" dirty="0"/>
            </a:p>
          </p:txBody>
        </p:sp>
        <p:grpSp>
          <p:nvGrpSpPr>
            <p:cNvPr id="20" name="Group 19"/>
            <p:cNvGrpSpPr/>
            <p:nvPr/>
          </p:nvGrpSpPr>
          <p:grpSpPr>
            <a:xfrm>
              <a:off x="7942398" y="5478718"/>
              <a:ext cx="1389122" cy="870501"/>
              <a:chOff x="7942398" y="5478718"/>
              <a:chExt cx="1389122" cy="870501"/>
            </a:xfrm>
          </p:grpSpPr>
          <p:cxnSp>
            <p:nvCxnSpPr>
              <p:cNvPr id="17" name="Elbow Connector 16"/>
              <p:cNvCxnSpPr>
                <a:stCxn id="21" idx="2"/>
              </p:cNvCxnSpPr>
              <p:nvPr/>
            </p:nvCxnSpPr>
            <p:spPr>
              <a:xfrm rot="16200000" flipH="1">
                <a:off x="8369101" y="5052015"/>
                <a:ext cx="535716" cy="1389121"/>
              </a:xfrm>
              <a:prstGeom prst="bentConnector2">
                <a:avLst/>
              </a:prstGeom>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8080898" y="5702888"/>
                <a:ext cx="1250622" cy="646331"/>
              </a:xfrm>
              <a:prstGeom prst="rect">
                <a:avLst/>
              </a:prstGeom>
              <a:noFill/>
            </p:spPr>
            <p:txBody>
              <a:bodyPr wrap="square" rtlCol="0">
                <a:spAutoFit/>
              </a:bodyPr>
              <a:lstStyle/>
              <a:p>
                <a:pPr algn="ctr"/>
                <a:r>
                  <a:rPr lang="en-US" dirty="0" smtClean="0"/>
                  <a:t>Servant &amp; friend</a:t>
                </a:r>
                <a:endParaRPr lang="en-US" dirty="0"/>
              </a:p>
            </p:txBody>
          </p:sp>
        </p:grpSp>
      </p:grpSp>
    </p:spTree>
    <p:extLst>
      <p:ext uri="{BB962C8B-B14F-4D97-AF65-F5344CB8AC3E}">
        <p14:creationId xmlns:p14="http://schemas.microsoft.com/office/powerpoint/2010/main" val="110868335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81000">
              <a:srgbClr val="C3D69B"/>
            </a:gs>
            <a:gs pos="100000">
              <a:srgbClr val="000000"/>
            </a:gs>
          </a:gsLst>
          <a:lin ang="2004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9600" b="1" i="1" dirty="0" smtClean="0">
                <a:ln>
                  <a:solidFill>
                    <a:schemeClr val="bg1"/>
                  </a:solidFill>
                </a:ln>
                <a:effectLst>
                  <a:outerShdw blurRad="38100" dist="38100" dir="2700000" algn="tl">
                    <a:srgbClr val="000000">
                      <a:alpha val="43137"/>
                    </a:srgbClr>
                  </a:outerShdw>
                </a:effectLst>
                <a:latin typeface="Chiller" panose="04020404031007020602" pitchFamily="82" charset="0"/>
              </a:rPr>
              <a:t>Women</a:t>
            </a:r>
            <a:endParaRPr lang="en-US" sz="9600" dirty="0"/>
          </a:p>
        </p:txBody>
      </p:sp>
      <p:sp>
        <p:nvSpPr>
          <p:cNvPr id="3" name="Content Placeholder 2"/>
          <p:cNvSpPr>
            <a:spLocks noGrp="1"/>
          </p:cNvSpPr>
          <p:nvPr>
            <p:ph idx="1"/>
          </p:nvPr>
        </p:nvSpPr>
        <p:spPr/>
        <p:txBody>
          <a:bodyPr/>
          <a:lstStyle/>
          <a:p>
            <a:r>
              <a:rPr lang="en-US" dirty="0" smtClean="0"/>
              <a:t>Feminist criticism: Focus </a:t>
            </a:r>
            <a:r>
              <a:rPr lang="en-US" dirty="0"/>
              <a:t>particularly on the various female characters thus far in the novel? What </a:t>
            </a:r>
            <a:r>
              <a:rPr lang="en-US" dirty="0" smtClean="0"/>
              <a:t>roles do </a:t>
            </a:r>
            <a:r>
              <a:rPr lang="en-US" dirty="0"/>
              <a:t>they typically play? What are </a:t>
            </a:r>
            <a:r>
              <a:rPr lang="en-US" dirty="0" smtClean="0"/>
              <a:t>their major </a:t>
            </a:r>
            <a:r>
              <a:rPr lang="en-US" dirty="0"/>
              <a:t>characteristics/personality traits, etc</a:t>
            </a:r>
            <a:r>
              <a:rPr lang="en-US" dirty="0" smtClean="0"/>
              <a:t>.? – Discuss in small group and then share ideas with class.</a:t>
            </a:r>
          </a:p>
          <a:p>
            <a:pPr marL="0" indent="0">
              <a:buNone/>
            </a:pPr>
            <a:endParaRPr lang="en-US" dirty="0"/>
          </a:p>
          <a:p>
            <a:r>
              <a:rPr lang="en-US" dirty="0"/>
              <a:t>Review the components of the portfolio project. Select one component you can begin work </a:t>
            </a:r>
            <a:r>
              <a:rPr lang="en-US" dirty="0" smtClean="0"/>
              <a:t>on and begin.</a:t>
            </a:r>
          </a:p>
          <a:p>
            <a:r>
              <a:rPr lang="en-US" dirty="0" smtClean="0"/>
              <a:t>Tonight – read </a:t>
            </a:r>
            <a:r>
              <a:rPr lang="en-US" dirty="0" err="1" smtClean="0"/>
              <a:t>ch.</a:t>
            </a:r>
            <a:r>
              <a:rPr lang="en-US" dirty="0" smtClean="0"/>
              <a:t> 7-8</a:t>
            </a:r>
            <a:endParaRPr lang="en-US" dirty="0"/>
          </a:p>
          <a:p>
            <a:endParaRPr lang="en-US" dirty="0"/>
          </a:p>
        </p:txBody>
      </p:sp>
    </p:spTree>
    <p:extLst>
      <p:ext uri="{BB962C8B-B14F-4D97-AF65-F5344CB8AC3E}">
        <p14:creationId xmlns:p14="http://schemas.microsoft.com/office/powerpoint/2010/main" val="125735651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86000">
              <a:srgbClr val="C3D69B"/>
            </a:gs>
            <a:gs pos="100000">
              <a:srgbClr val="000000"/>
            </a:gs>
          </a:gsLst>
          <a:lin ang="2004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9600" b="1" i="1" dirty="0" smtClean="0">
                <a:ln>
                  <a:solidFill>
                    <a:schemeClr val="bg1"/>
                  </a:solidFill>
                </a:ln>
                <a:effectLst>
                  <a:outerShdw blurRad="38100" dist="38100" dir="2700000" algn="tl">
                    <a:srgbClr val="000000">
                      <a:alpha val="43137"/>
                    </a:srgbClr>
                  </a:outerShdw>
                </a:effectLst>
                <a:latin typeface="Chiller" panose="04020404031007020602" pitchFamily="82" charset="0"/>
              </a:rPr>
              <a:t>Journal (</a:t>
            </a:r>
            <a:r>
              <a:rPr lang="en-US" sz="9600" b="1" i="1" dirty="0" err="1" smtClean="0">
                <a:ln>
                  <a:solidFill>
                    <a:schemeClr val="bg1"/>
                  </a:solidFill>
                </a:ln>
                <a:effectLst>
                  <a:outerShdw blurRad="38100" dist="38100" dir="2700000" algn="tl">
                    <a:srgbClr val="000000">
                      <a:alpha val="43137"/>
                    </a:srgbClr>
                  </a:outerShdw>
                </a:effectLst>
                <a:latin typeface="Chiller" panose="04020404031007020602" pitchFamily="82" charset="0"/>
              </a:rPr>
              <a:t>ch.</a:t>
            </a:r>
            <a:r>
              <a:rPr lang="en-US" sz="9600" b="1" i="1" dirty="0" smtClean="0">
                <a:ln>
                  <a:solidFill>
                    <a:schemeClr val="bg1"/>
                  </a:solidFill>
                </a:ln>
                <a:effectLst>
                  <a:outerShdw blurRad="38100" dist="38100" dir="2700000" algn="tl">
                    <a:srgbClr val="000000">
                      <a:alpha val="43137"/>
                    </a:srgbClr>
                  </a:outerShdw>
                </a:effectLst>
                <a:latin typeface="Chiller" panose="04020404031007020602" pitchFamily="82" charset="0"/>
              </a:rPr>
              <a:t> 1-3)</a:t>
            </a:r>
            <a:endParaRPr lang="en-US" sz="9600" b="1" i="1" dirty="0">
              <a:ln>
                <a:solidFill>
                  <a:schemeClr val="bg1"/>
                </a:solidFill>
              </a:ln>
              <a:effectLst>
                <a:outerShdw blurRad="38100" dist="38100" dir="2700000" algn="tl">
                  <a:srgbClr val="000000">
                    <a:alpha val="43137"/>
                  </a:srgbClr>
                </a:outerShdw>
              </a:effectLst>
              <a:latin typeface="Chiller" panose="04020404031007020602" pitchFamily="82" charset="0"/>
            </a:endParaRPr>
          </a:p>
        </p:txBody>
      </p:sp>
      <p:sp>
        <p:nvSpPr>
          <p:cNvPr id="3" name="Content Placeholder 2"/>
          <p:cNvSpPr>
            <a:spLocks noGrp="1"/>
          </p:cNvSpPr>
          <p:nvPr>
            <p:ph idx="1"/>
          </p:nvPr>
        </p:nvSpPr>
        <p:spPr/>
        <p:txBody>
          <a:bodyPr/>
          <a:lstStyle/>
          <a:p>
            <a:pPr marL="0" indent="0">
              <a:buNone/>
            </a:pPr>
            <a:r>
              <a:rPr lang="en-US" dirty="0"/>
              <a:t>C</a:t>
            </a:r>
            <a:r>
              <a:rPr lang="en-US" dirty="0" smtClean="0"/>
              <a:t>onsider </a:t>
            </a:r>
            <a:r>
              <a:rPr lang="en-US" dirty="0"/>
              <a:t>this quote from Victor at the end of </a:t>
            </a:r>
            <a:r>
              <a:rPr lang="en-US" dirty="0" err="1"/>
              <a:t>ch.</a:t>
            </a:r>
            <a:r>
              <a:rPr lang="en-US" dirty="0"/>
              <a:t> 2</a:t>
            </a:r>
            <a:r>
              <a:rPr lang="en-US" dirty="0" smtClean="0"/>
              <a:t>:</a:t>
            </a:r>
          </a:p>
          <a:p>
            <a:pPr marL="0" indent="0" algn="ctr">
              <a:buNone/>
            </a:pPr>
            <a:r>
              <a:rPr lang="en-US" dirty="0" smtClean="0"/>
              <a:t> </a:t>
            </a:r>
            <a:r>
              <a:rPr lang="en-US" dirty="0"/>
              <a:t>“Destiny was too potent, and her immutable laws had decreed my utter and terrible destruction.” </a:t>
            </a:r>
            <a:endParaRPr lang="en-US" dirty="0" smtClean="0"/>
          </a:p>
          <a:p>
            <a:pPr marL="0" indent="0">
              <a:buNone/>
            </a:pPr>
            <a:r>
              <a:rPr lang="en-US" dirty="0" smtClean="0"/>
              <a:t>What </a:t>
            </a:r>
            <a:r>
              <a:rPr lang="en-US" dirty="0"/>
              <a:t>do you think of this statement from Victor? What is your idea of destiny so powerful that a person has no recourse but to follow it? If you think there is some possibility of choice, then what factors influence destiny? What effect does a belief in “destiny” have on what a person accomplishes in life? </a:t>
            </a:r>
            <a:endParaRPr lang="en-US" dirty="0" smtClean="0"/>
          </a:p>
          <a:p>
            <a:pPr marL="0" indent="0">
              <a:buNone/>
            </a:pPr>
            <a:r>
              <a:rPr lang="en-US" dirty="0" smtClean="0"/>
              <a:t>After journaling for about 7 minutes, discuss your thoughts with the class.</a:t>
            </a:r>
            <a:endParaRPr lang="en-US" dirty="0"/>
          </a:p>
        </p:txBody>
      </p:sp>
    </p:spTree>
    <p:extLst>
      <p:ext uri="{BB962C8B-B14F-4D97-AF65-F5344CB8AC3E}">
        <p14:creationId xmlns:p14="http://schemas.microsoft.com/office/powerpoint/2010/main" val="314196881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89000">
              <a:srgbClr val="C3D69B"/>
            </a:gs>
            <a:gs pos="100000">
              <a:srgbClr val="000000"/>
            </a:gs>
          </a:gsLst>
          <a:lin ang="2004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9600" b="1" i="1" dirty="0" smtClean="0">
                <a:ln>
                  <a:solidFill>
                    <a:schemeClr val="bg1"/>
                  </a:solidFill>
                </a:ln>
                <a:effectLst>
                  <a:outerShdw blurRad="38100" dist="38100" dir="2700000" algn="tl">
                    <a:srgbClr val="000000">
                      <a:alpha val="43137"/>
                    </a:srgbClr>
                  </a:outerShdw>
                </a:effectLst>
                <a:latin typeface="Chiller" panose="04020404031007020602" pitchFamily="82" charset="0"/>
              </a:rPr>
              <a:t>Character Chart</a:t>
            </a:r>
            <a:endParaRPr lang="en-US" sz="9600" b="1" i="1" dirty="0">
              <a:ln>
                <a:solidFill>
                  <a:schemeClr val="bg1"/>
                </a:solidFill>
              </a:ln>
              <a:effectLst>
                <a:outerShdw blurRad="38100" dist="38100" dir="2700000" algn="tl">
                  <a:srgbClr val="000000">
                    <a:alpha val="43137"/>
                  </a:srgbClr>
                </a:outerShdw>
              </a:effectLst>
              <a:latin typeface="Chiller" panose="04020404031007020602" pitchFamily="82" charset="0"/>
            </a:endParaRPr>
          </a:p>
        </p:txBody>
      </p:sp>
      <p:sp>
        <p:nvSpPr>
          <p:cNvPr id="3" name="Content Placeholder 2"/>
          <p:cNvSpPr>
            <a:spLocks noGrp="1"/>
          </p:cNvSpPr>
          <p:nvPr>
            <p:ph idx="1"/>
          </p:nvPr>
        </p:nvSpPr>
        <p:spPr/>
        <p:txBody>
          <a:bodyPr/>
          <a:lstStyle/>
          <a:p>
            <a:r>
              <a:rPr lang="en-US" dirty="0"/>
              <a:t>Make a chart that </a:t>
            </a:r>
            <a:r>
              <a:rPr lang="en-US" dirty="0" smtClean="0"/>
              <a:t>includes a short description of the characters and shows </a:t>
            </a:r>
            <a:r>
              <a:rPr lang="en-US" dirty="0"/>
              <a:t>the relationships among </a:t>
            </a:r>
            <a:r>
              <a:rPr lang="en-US" dirty="0" smtClean="0"/>
              <a:t>them: </a:t>
            </a:r>
          </a:p>
          <a:p>
            <a:pPr marL="0" indent="0">
              <a:buNone/>
            </a:pPr>
            <a:r>
              <a:rPr lang="en-US" dirty="0" smtClean="0"/>
              <a:t>Robert Walton				</a:t>
            </a:r>
            <a:r>
              <a:rPr lang="en-US" dirty="0"/>
              <a:t> Elizabeth </a:t>
            </a:r>
            <a:r>
              <a:rPr lang="en-US" dirty="0" err="1"/>
              <a:t>Lavenza</a:t>
            </a:r>
            <a:endParaRPr lang="en-US" dirty="0" smtClean="0"/>
          </a:p>
          <a:p>
            <a:pPr marL="0" indent="0">
              <a:buNone/>
            </a:pPr>
            <a:r>
              <a:rPr lang="en-US" dirty="0" smtClean="0"/>
              <a:t>Victor Frankenstein			</a:t>
            </a:r>
            <a:r>
              <a:rPr lang="en-US" dirty="0"/>
              <a:t> Henry </a:t>
            </a:r>
            <a:r>
              <a:rPr lang="en-US" dirty="0" err="1"/>
              <a:t>Clerval</a:t>
            </a:r>
            <a:endParaRPr lang="en-US" dirty="0" smtClean="0"/>
          </a:p>
          <a:p>
            <a:pPr marL="0" indent="0">
              <a:buNone/>
            </a:pPr>
            <a:r>
              <a:rPr lang="en-US" dirty="0" smtClean="0"/>
              <a:t>Alphonse Frankenstein	 Caroline Beaufort</a:t>
            </a:r>
          </a:p>
          <a:p>
            <a:pPr marL="0" indent="0">
              <a:buNone/>
            </a:pPr>
            <a:r>
              <a:rPr lang="en-US" dirty="0" smtClean="0"/>
              <a:t>M</a:t>
            </a:r>
            <a:r>
              <a:rPr lang="en-US" dirty="0"/>
              <a:t>. </a:t>
            </a:r>
            <a:r>
              <a:rPr lang="en-US" dirty="0" err="1" smtClean="0"/>
              <a:t>Krempe</a:t>
            </a:r>
            <a:r>
              <a:rPr lang="en-US" dirty="0" smtClean="0"/>
              <a:t>						 M</a:t>
            </a:r>
            <a:r>
              <a:rPr lang="en-US" dirty="0"/>
              <a:t>. </a:t>
            </a:r>
            <a:r>
              <a:rPr lang="en-US" dirty="0" smtClean="0"/>
              <a:t>Waldman</a:t>
            </a:r>
          </a:p>
          <a:p>
            <a:pPr marL="0" indent="0">
              <a:buNone/>
            </a:pPr>
            <a:endParaRPr lang="en-US" dirty="0"/>
          </a:p>
          <a:p>
            <a:pPr marL="0" indent="0">
              <a:buNone/>
            </a:pPr>
            <a:r>
              <a:rPr lang="en-US" dirty="0" smtClean="0"/>
              <a:t>After you’ve had time to make a chart, proceed to the next slide and compare your chart.</a:t>
            </a:r>
            <a:endParaRPr lang="en-US" dirty="0"/>
          </a:p>
          <a:p>
            <a:endParaRPr lang="en-US" dirty="0"/>
          </a:p>
        </p:txBody>
      </p:sp>
    </p:spTree>
    <p:extLst>
      <p:ext uri="{BB962C8B-B14F-4D97-AF65-F5344CB8AC3E}">
        <p14:creationId xmlns:p14="http://schemas.microsoft.com/office/powerpoint/2010/main" val="558525162"/>
      </p:ext>
    </p:extLst>
  </p:cSld>
  <p:clrMapOvr>
    <a:masterClrMapping/>
  </p:clrMapOvr>
  <p:transition spd="med">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C3D69B"/>
            </a:gs>
            <a:gs pos="100000">
              <a:srgbClr val="000000"/>
            </a:gs>
          </a:gsLst>
          <a:lin ang="20040000"/>
        </a:gradFill>
        <a:effectLst/>
      </p:bgPr>
    </p:bg>
    <p:spTree>
      <p:nvGrpSpPr>
        <p:cNvPr id="1" name=""/>
        <p:cNvGrpSpPr/>
        <p:nvPr/>
      </p:nvGrpSpPr>
      <p:grpSpPr>
        <a:xfrm>
          <a:off x="0" y="0"/>
          <a:ext cx="0" cy="0"/>
          <a:chOff x="0" y="0"/>
          <a:chExt cx="0" cy="0"/>
        </a:xfrm>
      </p:grpSpPr>
      <p:sp>
        <p:nvSpPr>
          <p:cNvPr id="6" name="TextBox 5"/>
          <p:cNvSpPr txBox="1"/>
          <p:nvPr/>
        </p:nvSpPr>
        <p:spPr>
          <a:xfrm>
            <a:off x="5418141" y="3032792"/>
            <a:ext cx="2034862" cy="923330"/>
          </a:xfrm>
          <a:prstGeom prst="rect">
            <a:avLst/>
          </a:prstGeom>
          <a:noFill/>
          <a:ln>
            <a:solidFill>
              <a:schemeClr val="tx1"/>
            </a:solidFill>
          </a:ln>
        </p:spPr>
        <p:txBody>
          <a:bodyPr wrap="square" rtlCol="0">
            <a:spAutoFit/>
          </a:bodyPr>
          <a:lstStyle/>
          <a:p>
            <a:pPr algn="ctr"/>
            <a:r>
              <a:rPr lang="en-US" b="1" dirty="0" smtClean="0"/>
              <a:t>Victor Frankenstein</a:t>
            </a:r>
          </a:p>
          <a:p>
            <a:pPr algn="ctr"/>
            <a:r>
              <a:rPr lang="en-US" dirty="0" smtClean="0"/>
              <a:t>(novel’s protagonist)</a:t>
            </a:r>
            <a:endParaRPr lang="en-US" dirty="0"/>
          </a:p>
        </p:txBody>
      </p:sp>
      <p:cxnSp>
        <p:nvCxnSpPr>
          <p:cNvPr id="8" name="Straight Arrow Connector 7"/>
          <p:cNvCxnSpPr>
            <a:stCxn id="6" idx="0"/>
          </p:cNvCxnSpPr>
          <p:nvPr/>
        </p:nvCxnSpPr>
        <p:spPr>
          <a:xfrm flipV="1">
            <a:off x="6435572" y="2118392"/>
            <a:ext cx="12879" cy="9144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5418141" y="1062324"/>
            <a:ext cx="2034862" cy="923330"/>
          </a:xfrm>
          <a:prstGeom prst="rect">
            <a:avLst/>
          </a:prstGeom>
          <a:noFill/>
          <a:ln>
            <a:solidFill>
              <a:schemeClr val="tx1"/>
            </a:solidFill>
          </a:ln>
        </p:spPr>
        <p:txBody>
          <a:bodyPr wrap="square" rtlCol="0">
            <a:spAutoFit/>
          </a:bodyPr>
          <a:lstStyle/>
          <a:p>
            <a:pPr algn="ctr"/>
            <a:r>
              <a:rPr lang="en-US" b="1" dirty="0" smtClean="0"/>
              <a:t>Robert Walton</a:t>
            </a:r>
          </a:p>
          <a:p>
            <a:pPr algn="ctr"/>
            <a:r>
              <a:rPr lang="en-US" dirty="0" smtClean="0"/>
              <a:t>Arctic explorer; lonely, idealistic</a:t>
            </a:r>
          </a:p>
        </p:txBody>
      </p:sp>
      <p:sp>
        <p:nvSpPr>
          <p:cNvPr id="10" name="TextBox 9"/>
          <p:cNvSpPr txBox="1"/>
          <p:nvPr/>
        </p:nvSpPr>
        <p:spPr>
          <a:xfrm rot="16200000">
            <a:off x="5912873" y="2252426"/>
            <a:ext cx="1071154" cy="646331"/>
          </a:xfrm>
          <a:prstGeom prst="rect">
            <a:avLst/>
          </a:prstGeom>
          <a:noFill/>
        </p:spPr>
        <p:txBody>
          <a:bodyPr wrap="square" rtlCol="0">
            <a:spAutoFit/>
          </a:bodyPr>
          <a:lstStyle/>
          <a:p>
            <a:pPr algn="ctr"/>
            <a:r>
              <a:rPr lang="en-US" dirty="0" smtClean="0"/>
              <a:t>Tells story to</a:t>
            </a:r>
            <a:endParaRPr lang="en-US" dirty="0"/>
          </a:p>
        </p:txBody>
      </p:sp>
      <p:sp>
        <p:nvSpPr>
          <p:cNvPr id="11" name="TextBox 10"/>
          <p:cNvSpPr txBox="1"/>
          <p:nvPr/>
        </p:nvSpPr>
        <p:spPr>
          <a:xfrm>
            <a:off x="2370141" y="3291938"/>
            <a:ext cx="2034862" cy="646331"/>
          </a:xfrm>
          <a:prstGeom prst="rect">
            <a:avLst/>
          </a:prstGeom>
          <a:noFill/>
          <a:ln>
            <a:solidFill>
              <a:schemeClr val="tx1"/>
            </a:solidFill>
          </a:ln>
        </p:spPr>
        <p:txBody>
          <a:bodyPr wrap="square" rtlCol="0">
            <a:spAutoFit/>
          </a:bodyPr>
          <a:lstStyle/>
          <a:p>
            <a:pPr algn="ctr"/>
            <a:r>
              <a:rPr lang="en-US" b="1" dirty="0" smtClean="0"/>
              <a:t>Alphonse Frankenstein</a:t>
            </a:r>
            <a:endParaRPr lang="en-US" b="1" dirty="0"/>
          </a:p>
        </p:txBody>
      </p:sp>
      <p:sp>
        <p:nvSpPr>
          <p:cNvPr id="12" name="TextBox 11"/>
          <p:cNvSpPr txBox="1"/>
          <p:nvPr/>
        </p:nvSpPr>
        <p:spPr>
          <a:xfrm>
            <a:off x="2370141" y="4785894"/>
            <a:ext cx="2034862" cy="1200329"/>
          </a:xfrm>
          <a:prstGeom prst="rect">
            <a:avLst/>
          </a:prstGeom>
          <a:noFill/>
          <a:ln>
            <a:solidFill>
              <a:schemeClr val="tx1"/>
            </a:solidFill>
          </a:ln>
        </p:spPr>
        <p:txBody>
          <a:bodyPr wrap="square" rtlCol="0">
            <a:spAutoFit/>
          </a:bodyPr>
          <a:lstStyle/>
          <a:p>
            <a:pPr algn="ctr"/>
            <a:r>
              <a:rPr lang="en-US" b="1" dirty="0" smtClean="0"/>
              <a:t>Caroline (Beaufort) Frankenstein</a:t>
            </a:r>
          </a:p>
          <a:p>
            <a:pPr algn="ctr"/>
            <a:r>
              <a:rPr lang="en-US" dirty="0"/>
              <a:t>b</a:t>
            </a:r>
            <a:r>
              <a:rPr lang="en-US" dirty="0" smtClean="0"/>
              <a:t>enevolent, dies</a:t>
            </a:r>
          </a:p>
          <a:p>
            <a:pPr algn="ctr"/>
            <a:endParaRPr lang="en-US" dirty="0" smtClean="0"/>
          </a:p>
        </p:txBody>
      </p:sp>
      <p:sp>
        <p:nvSpPr>
          <p:cNvPr id="21" name="TextBox 20"/>
          <p:cNvSpPr txBox="1"/>
          <p:nvPr/>
        </p:nvSpPr>
        <p:spPr>
          <a:xfrm>
            <a:off x="5431019" y="5205875"/>
            <a:ext cx="2034862" cy="646331"/>
          </a:xfrm>
          <a:prstGeom prst="rect">
            <a:avLst/>
          </a:prstGeom>
          <a:noFill/>
          <a:ln>
            <a:solidFill>
              <a:schemeClr val="tx1"/>
            </a:solidFill>
          </a:ln>
        </p:spPr>
        <p:txBody>
          <a:bodyPr wrap="square" rtlCol="0">
            <a:spAutoFit/>
          </a:bodyPr>
          <a:lstStyle/>
          <a:p>
            <a:pPr algn="ctr"/>
            <a:r>
              <a:rPr lang="en-US" b="1" dirty="0" smtClean="0"/>
              <a:t>Elizabeth </a:t>
            </a:r>
            <a:r>
              <a:rPr lang="en-US" b="1" dirty="0" err="1" smtClean="0"/>
              <a:t>Lavenza</a:t>
            </a:r>
            <a:endParaRPr lang="en-US" b="1" dirty="0" smtClean="0"/>
          </a:p>
          <a:p>
            <a:pPr algn="ctr"/>
            <a:r>
              <a:rPr lang="en-US" dirty="0" smtClean="0"/>
              <a:t>orphaned, passive</a:t>
            </a:r>
          </a:p>
        </p:txBody>
      </p:sp>
      <p:sp>
        <p:nvSpPr>
          <p:cNvPr id="22" name="TextBox 21"/>
          <p:cNvSpPr txBox="1"/>
          <p:nvPr/>
        </p:nvSpPr>
        <p:spPr>
          <a:xfrm>
            <a:off x="8365993" y="3032792"/>
            <a:ext cx="2034862" cy="1477328"/>
          </a:xfrm>
          <a:prstGeom prst="rect">
            <a:avLst/>
          </a:prstGeom>
          <a:noFill/>
          <a:ln>
            <a:solidFill>
              <a:schemeClr val="tx1"/>
            </a:solidFill>
          </a:ln>
        </p:spPr>
        <p:txBody>
          <a:bodyPr wrap="square" rtlCol="0">
            <a:spAutoFit/>
          </a:bodyPr>
          <a:lstStyle/>
          <a:p>
            <a:pPr algn="ctr"/>
            <a:r>
              <a:rPr lang="en-US" dirty="0" smtClean="0"/>
              <a:t>Henry </a:t>
            </a:r>
            <a:r>
              <a:rPr lang="en-US" dirty="0" err="1" smtClean="0"/>
              <a:t>Clerval</a:t>
            </a:r>
            <a:endParaRPr lang="en-US" dirty="0" smtClean="0"/>
          </a:p>
          <a:p>
            <a:pPr algn="ctr"/>
            <a:r>
              <a:rPr lang="en-US" dirty="0"/>
              <a:t>f</a:t>
            </a:r>
            <a:r>
              <a:rPr lang="en-US" dirty="0" smtClean="0"/>
              <a:t>oil to Victor; kind &amp; gentle; interested in the humanities rather than science</a:t>
            </a:r>
          </a:p>
        </p:txBody>
      </p:sp>
      <p:grpSp>
        <p:nvGrpSpPr>
          <p:cNvPr id="41" name="Group 40"/>
          <p:cNvGrpSpPr/>
          <p:nvPr/>
        </p:nvGrpSpPr>
        <p:grpSpPr>
          <a:xfrm>
            <a:off x="4425362" y="3239686"/>
            <a:ext cx="992779" cy="646331"/>
            <a:chOff x="4425362" y="3409505"/>
            <a:chExt cx="992779" cy="646331"/>
          </a:xfrm>
        </p:grpSpPr>
        <p:cxnSp>
          <p:nvCxnSpPr>
            <p:cNvPr id="33" name="Straight Arrow Connector 32"/>
            <p:cNvCxnSpPr/>
            <p:nvPr/>
          </p:nvCxnSpPr>
          <p:spPr>
            <a:xfrm>
              <a:off x="4425363" y="3722914"/>
              <a:ext cx="99277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4" name="TextBox 33"/>
            <p:cNvSpPr txBox="1"/>
            <p:nvPr/>
          </p:nvSpPr>
          <p:spPr>
            <a:xfrm>
              <a:off x="4425362" y="3409505"/>
              <a:ext cx="972419" cy="646331"/>
            </a:xfrm>
            <a:prstGeom prst="rect">
              <a:avLst/>
            </a:prstGeom>
            <a:noFill/>
          </p:spPr>
          <p:txBody>
            <a:bodyPr wrap="square" rtlCol="0">
              <a:spAutoFit/>
            </a:bodyPr>
            <a:lstStyle/>
            <a:p>
              <a:pPr algn="ctr"/>
              <a:r>
                <a:rPr lang="en-US" dirty="0" smtClean="0"/>
                <a:t>Father of</a:t>
              </a:r>
              <a:endParaRPr lang="en-US" dirty="0"/>
            </a:p>
          </p:txBody>
        </p:sp>
      </p:grpSp>
      <p:grpSp>
        <p:nvGrpSpPr>
          <p:cNvPr id="40" name="Group 39"/>
          <p:cNvGrpSpPr/>
          <p:nvPr/>
        </p:nvGrpSpPr>
        <p:grpSpPr>
          <a:xfrm>
            <a:off x="4062549" y="3956122"/>
            <a:ext cx="1335232" cy="831132"/>
            <a:chOff x="4062549" y="3956122"/>
            <a:chExt cx="1335232" cy="831132"/>
          </a:xfrm>
        </p:grpSpPr>
        <p:cxnSp>
          <p:nvCxnSpPr>
            <p:cNvPr id="36" name="Straight Arrow Connector 35"/>
            <p:cNvCxnSpPr/>
            <p:nvPr/>
          </p:nvCxnSpPr>
          <p:spPr>
            <a:xfrm flipV="1">
              <a:off x="4062549" y="3956122"/>
              <a:ext cx="1335232" cy="79318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9" name="TextBox 38"/>
            <p:cNvSpPr txBox="1"/>
            <p:nvPr/>
          </p:nvSpPr>
          <p:spPr>
            <a:xfrm rot="19778237">
              <a:off x="4062549" y="4140923"/>
              <a:ext cx="992777" cy="646331"/>
            </a:xfrm>
            <a:prstGeom prst="rect">
              <a:avLst/>
            </a:prstGeom>
            <a:noFill/>
          </p:spPr>
          <p:txBody>
            <a:bodyPr wrap="square" rtlCol="0">
              <a:spAutoFit/>
            </a:bodyPr>
            <a:lstStyle/>
            <a:p>
              <a:pPr algn="ctr"/>
              <a:r>
                <a:rPr lang="en-US" dirty="0" smtClean="0"/>
                <a:t>Mother of</a:t>
              </a:r>
              <a:endParaRPr lang="en-US" dirty="0"/>
            </a:p>
          </p:txBody>
        </p:sp>
      </p:grpSp>
      <p:grpSp>
        <p:nvGrpSpPr>
          <p:cNvPr id="43" name="Group 42"/>
          <p:cNvGrpSpPr/>
          <p:nvPr/>
        </p:nvGrpSpPr>
        <p:grpSpPr>
          <a:xfrm>
            <a:off x="4405003" y="4909161"/>
            <a:ext cx="1026016" cy="619880"/>
            <a:chOff x="4405003" y="4909161"/>
            <a:chExt cx="1026016" cy="619880"/>
          </a:xfrm>
        </p:grpSpPr>
        <p:cxnSp>
          <p:nvCxnSpPr>
            <p:cNvPr id="24" name="Straight Arrow Connector 23"/>
            <p:cNvCxnSpPr>
              <a:stCxn id="12" idx="3"/>
              <a:endCxn id="21" idx="1"/>
            </p:cNvCxnSpPr>
            <p:nvPr/>
          </p:nvCxnSpPr>
          <p:spPr>
            <a:xfrm>
              <a:off x="4405003" y="5386059"/>
              <a:ext cx="1026016" cy="1429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2" name="TextBox 41"/>
            <p:cNvSpPr txBox="1"/>
            <p:nvPr/>
          </p:nvSpPr>
          <p:spPr>
            <a:xfrm rot="1060252">
              <a:off x="4477474" y="4909161"/>
              <a:ext cx="901337" cy="369332"/>
            </a:xfrm>
            <a:prstGeom prst="rect">
              <a:avLst/>
            </a:prstGeom>
            <a:noFill/>
          </p:spPr>
          <p:txBody>
            <a:bodyPr wrap="square" rtlCol="0">
              <a:spAutoFit/>
            </a:bodyPr>
            <a:lstStyle/>
            <a:p>
              <a:pPr algn="ctr"/>
              <a:r>
                <a:rPr lang="en-US" dirty="0" smtClean="0"/>
                <a:t>adopts</a:t>
              </a:r>
              <a:endParaRPr lang="en-US" dirty="0"/>
            </a:p>
          </p:txBody>
        </p:sp>
      </p:grpSp>
      <p:grpSp>
        <p:nvGrpSpPr>
          <p:cNvPr id="46" name="Group 45"/>
          <p:cNvGrpSpPr/>
          <p:nvPr/>
        </p:nvGrpSpPr>
        <p:grpSpPr>
          <a:xfrm>
            <a:off x="2905678" y="3762102"/>
            <a:ext cx="369332" cy="1023792"/>
            <a:chOff x="2905678" y="3762102"/>
            <a:chExt cx="369332" cy="1023792"/>
          </a:xfrm>
        </p:grpSpPr>
        <p:cxnSp>
          <p:nvCxnSpPr>
            <p:cNvPr id="18" name="Straight Connector 17"/>
            <p:cNvCxnSpPr/>
            <p:nvPr/>
          </p:nvCxnSpPr>
          <p:spPr>
            <a:xfrm>
              <a:off x="3226526" y="3934336"/>
              <a:ext cx="13062" cy="851558"/>
            </a:xfrm>
            <a:prstGeom prst="line">
              <a:avLst/>
            </a:prstGeom>
          </p:spPr>
          <p:style>
            <a:lnRef idx="2">
              <a:schemeClr val="dk1"/>
            </a:lnRef>
            <a:fillRef idx="0">
              <a:schemeClr val="dk1"/>
            </a:fillRef>
            <a:effectRef idx="1">
              <a:schemeClr val="dk1"/>
            </a:effectRef>
            <a:fontRef idx="minor">
              <a:schemeClr val="tx1"/>
            </a:fontRef>
          </p:style>
        </p:cxnSp>
        <p:sp>
          <p:nvSpPr>
            <p:cNvPr id="44" name="TextBox 43"/>
            <p:cNvSpPr txBox="1"/>
            <p:nvPr/>
          </p:nvSpPr>
          <p:spPr>
            <a:xfrm rot="16200000">
              <a:off x="2578449" y="4089331"/>
              <a:ext cx="1023790" cy="369332"/>
            </a:xfrm>
            <a:prstGeom prst="rect">
              <a:avLst/>
            </a:prstGeom>
            <a:noFill/>
          </p:spPr>
          <p:txBody>
            <a:bodyPr wrap="square" rtlCol="0">
              <a:spAutoFit/>
            </a:bodyPr>
            <a:lstStyle/>
            <a:p>
              <a:r>
                <a:rPr lang="en-US" dirty="0" smtClean="0"/>
                <a:t>married</a:t>
              </a:r>
              <a:endParaRPr lang="en-US" dirty="0"/>
            </a:p>
          </p:txBody>
        </p:sp>
      </p:grpSp>
      <p:grpSp>
        <p:nvGrpSpPr>
          <p:cNvPr id="48" name="Group 47"/>
          <p:cNvGrpSpPr/>
          <p:nvPr/>
        </p:nvGrpSpPr>
        <p:grpSpPr>
          <a:xfrm>
            <a:off x="7453003" y="3183582"/>
            <a:ext cx="912990" cy="587874"/>
            <a:chOff x="7453003" y="3183582"/>
            <a:chExt cx="912990" cy="587874"/>
          </a:xfrm>
        </p:grpSpPr>
        <p:cxnSp>
          <p:nvCxnSpPr>
            <p:cNvPr id="28" name="Straight Connector 27"/>
            <p:cNvCxnSpPr>
              <a:endCxn id="22" idx="1"/>
            </p:cNvCxnSpPr>
            <p:nvPr/>
          </p:nvCxnSpPr>
          <p:spPr>
            <a:xfrm>
              <a:off x="7453003" y="3278778"/>
              <a:ext cx="912990" cy="492678"/>
            </a:xfrm>
            <a:prstGeom prst="line">
              <a:avLst/>
            </a:prstGeom>
          </p:spPr>
          <p:style>
            <a:lnRef idx="2">
              <a:schemeClr val="dk1"/>
            </a:lnRef>
            <a:fillRef idx="0">
              <a:schemeClr val="dk1"/>
            </a:fillRef>
            <a:effectRef idx="1">
              <a:schemeClr val="dk1"/>
            </a:effectRef>
            <a:fontRef idx="minor">
              <a:schemeClr val="tx1"/>
            </a:fontRef>
          </p:style>
        </p:cxnSp>
        <p:sp>
          <p:nvSpPr>
            <p:cNvPr id="47" name="TextBox 46"/>
            <p:cNvSpPr txBox="1"/>
            <p:nvPr/>
          </p:nvSpPr>
          <p:spPr>
            <a:xfrm rot="1902829">
              <a:off x="7602113" y="3183582"/>
              <a:ext cx="678605" cy="369332"/>
            </a:xfrm>
            <a:prstGeom prst="rect">
              <a:avLst/>
            </a:prstGeom>
            <a:noFill/>
          </p:spPr>
          <p:txBody>
            <a:bodyPr wrap="square" rtlCol="0">
              <a:spAutoFit/>
            </a:bodyPr>
            <a:lstStyle/>
            <a:p>
              <a:pPr algn="ctr"/>
              <a:r>
                <a:rPr lang="en-US" dirty="0" smtClean="0"/>
                <a:t>BFFs</a:t>
              </a:r>
              <a:endParaRPr lang="en-US" dirty="0"/>
            </a:p>
          </p:txBody>
        </p:sp>
      </p:grpSp>
      <p:sp>
        <p:nvSpPr>
          <p:cNvPr id="49" name="TextBox 48"/>
          <p:cNvSpPr txBox="1"/>
          <p:nvPr/>
        </p:nvSpPr>
        <p:spPr>
          <a:xfrm>
            <a:off x="335279" y="877658"/>
            <a:ext cx="2034862" cy="1200329"/>
          </a:xfrm>
          <a:prstGeom prst="rect">
            <a:avLst/>
          </a:prstGeom>
          <a:noFill/>
          <a:ln>
            <a:solidFill>
              <a:schemeClr val="tx1"/>
            </a:solidFill>
          </a:ln>
        </p:spPr>
        <p:txBody>
          <a:bodyPr wrap="square" rtlCol="0">
            <a:spAutoFit/>
          </a:bodyPr>
          <a:lstStyle/>
          <a:p>
            <a:pPr algn="ctr"/>
            <a:r>
              <a:rPr lang="en-US" b="1" dirty="0" smtClean="0"/>
              <a:t>M. </a:t>
            </a:r>
            <a:r>
              <a:rPr lang="en-US" b="1" dirty="0" err="1" smtClean="0"/>
              <a:t>Krempe</a:t>
            </a:r>
            <a:endParaRPr lang="en-US" b="1" dirty="0" smtClean="0"/>
          </a:p>
          <a:p>
            <a:pPr algn="ctr"/>
            <a:r>
              <a:rPr lang="en-US" dirty="0" smtClean="0"/>
              <a:t>cranky, unpleasant professor of natural philosophy</a:t>
            </a:r>
          </a:p>
        </p:txBody>
      </p:sp>
      <p:sp>
        <p:nvSpPr>
          <p:cNvPr id="50" name="TextBox 49"/>
          <p:cNvSpPr txBox="1"/>
          <p:nvPr/>
        </p:nvSpPr>
        <p:spPr>
          <a:xfrm>
            <a:off x="2695303" y="877658"/>
            <a:ext cx="2034862" cy="1754326"/>
          </a:xfrm>
          <a:prstGeom prst="rect">
            <a:avLst/>
          </a:prstGeom>
          <a:noFill/>
          <a:ln>
            <a:solidFill>
              <a:schemeClr val="tx1"/>
            </a:solidFill>
          </a:ln>
        </p:spPr>
        <p:txBody>
          <a:bodyPr wrap="square" rtlCol="0">
            <a:spAutoFit/>
          </a:bodyPr>
          <a:lstStyle/>
          <a:p>
            <a:pPr algn="ctr"/>
            <a:r>
              <a:rPr lang="en-US" b="1" dirty="0" smtClean="0"/>
              <a:t>M. Waldman</a:t>
            </a:r>
          </a:p>
          <a:p>
            <a:pPr algn="ctr"/>
            <a:r>
              <a:rPr lang="en-US" dirty="0"/>
              <a:t>k</a:t>
            </a:r>
            <a:r>
              <a:rPr lang="en-US" dirty="0" smtClean="0"/>
              <a:t>ind, sympathetic professor of chemistry who encourages V’s interest in science</a:t>
            </a:r>
          </a:p>
        </p:txBody>
      </p:sp>
      <p:grpSp>
        <p:nvGrpSpPr>
          <p:cNvPr id="59" name="Group 58"/>
          <p:cNvGrpSpPr/>
          <p:nvPr/>
        </p:nvGrpSpPr>
        <p:grpSpPr>
          <a:xfrm>
            <a:off x="1352711" y="2077986"/>
            <a:ext cx="3994814" cy="1047163"/>
            <a:chOff x="1352711" y="2077986"/>
            <a:chExt cx="3994814" cy="1047163"/>
          </a:xfrm>
        </p:grpSpPr>
        <p:cxnSp>
          <p:nvCxnSpPr>
            <p:cNvPr id="54" name="Elbow Connector 53"/>
            <p:cNvCxnSpPr/>
            <p:nvPr/>
          </p:nvCxnSpPr>
          <p:spPr>
            <a:xfrm>
              <a:off x="3553097" y="2631984"/>
              <a:ext cx="1794428" cy="479184"/>
            </a:xfrm>
            <a:prstGeom prst="bentConnector3">
              <a:avLst>
                <a:gd name="adj1" fmla="val 1226"/>
              </a:avLst>
            </a:prstGeom>
            <a:ln>
              <a:tailEnd type="triangle"/>
            </a:ln>
          </p:spPr>
          <p:style>
            <a:lnRef idx="2">
              <a:schemeClr val="dk1"/>
            </a:lnRef>
            <a:fillRef idx="0">
              <a:schemeClr val="dk1"/>
            </a:fillRef>
            <a:effectRef idx="1">
              <a:schemeClr val="dk1"/>
            </a:effectRef>
            <a:fontRef idx="minor">
              <a:schemeClr val="tx1"/>
            </a:fontRef>
          </p:style>
        </p:cxnSp>
        <p:cxnSp>
          <p:nvCxnSpPr>
            <p:cNvPr id="56" name="Elbow Connector 55"/>
            <p:cNvCxnSpPr>
              <a:stCxn id="49" idx="2"/>
            </p:cNvCxnSpPr>
            <p:nvPr/>
          </p:nvCxnSpPr>
          <p:spPr>
            <a:xfrm rot="16200000" flipH="1">
              <a:off x="2817486" y="613211"/>
              <a:ext cx="1033181" cy="3962732"/>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
          <p:nvSpPr>
            <p:cNvPr id="58" name="TextBox 57"/>
            <p:cNvSpPr txBox="1"/>
            <p:nvPr/>
          </p:nvSpPr>
          <p:spPr>
            <a:xfrm>
              <a:off x="3641277" y="2755817"/>
              <a:ext cx="1470869" cy="369332"/>
            </a:xfrm>
            <a:prstGeom prst="rect">
              <a:avLst/>
            </a:prstGeom>
            <a:noFill/>
          </p:spPr>
          <p:txBody>
            <a:bodyPr wrap="square" rtlCol="0">
              <a:spAutoFit/>
            </a:bodyPr>
            <a:lstStyle/>
            <a:p>
              <a:r>
                <a:rPr lang="en-US" dirty="0" smtClean="0"/>
                <a:t>Professors of</a:t>
              </a:r>
              <a:endParaRPr lang="en-US" dirty="0"/>
            </a:p>
          </p:txBody>
        </p:sp>
      </p:grpSp>
      <p:grpSp>
        <p:nvGrpSpPr>
          <p:cNvPr id="63" name="Group 62"/>
          <p:cNvGrpSpPr/>
          <p:nvPr/>
        </p:nvGrpSpPr>
        <p:grpSpPr>
          <a:xfrm>
            <a:off x="6125285" y="3956122"/>
            <a:ext cx="923330" cy="1249753"/>
            <a:chOff x="6125285" y="3956122"/>
            <a:chExt cx="923330" cy="1249753"/>
          </a:xfrm>
        </p:grpSpPr>
        <p:cxnSp>
          <p:nvCxnSpPr>
            <p:cNvPr id="26" name="Straight Connector 25"/>
            <p:cNvCxnSpPr>
              <a:stCxn id="6" idx="2"/>
              <a:endCxn id="21" idx="0"/>
            </p:cNvCxnSpPr>
            <p:nvPr/>
          </p:nvCxnSpPr>
          <p:spPr>
            <a:xfrm>
              <a:off x="6435572" y="3956122"/>
              <a:ext cx="12878" cy="1249753"/>
            </a:xfrm>
            <a:prstGeom prst="line">
              <a:avLst/>
            </a:prstGeom>
          </p:spPr>
          <p:style>
            <a:lnRef idx="2">
              <a:schemeClr val="dk1"/>
            </a:lnRef>
            <a:fillRef idx="0">
              <a:schemeClr val="dk1"/>
            </a:fillRef>
            <a:effectRef idx="1">
              <a:schemeClr val="dk1"/>
            </a:effectRef>
            <a:fontRef idx="minor">
              <a:schemeClr val="tx1"/>
            </a:fontRef>
          </p:style>
        </p:cxnSp>
        <p:sp>
          <p:nvSpPr>
            <p:cNvPr id="60" name="TextBox 59"/>
            <p:cNvSpPr txBox="1"/>
            <p:nvPr/>
          </p:nvSpPr>
          <p:spPr>
            <a:xfrm rot="16200000">
              <a:off x="6014931" y="4154171"/>
              <a:ext cx="1144037" cy="923330"/>
            </a:xfrm>
            <a:prstGeom prst="rect">
              <a:avLst/>
            </a:prstGeom>
            <a:noFill/>
          </p:spPr>
          <p:txBody>
            <a:bodyPr wrap="square" rtlCol="0">
              <a:spAutoFit/>
            </a:bodyPr>
            <a:lstStyle/>
            <a:p>
              <a:pPr algn="ctr"/>
              <a:r>
                <a:rPr lang="en-US" dirty="0" smtClean="0"/>
                <a:t>His “more than sister”</a:t>
              </a:r>
              <a:endParaRPr lang="en-US" dirty="0"/>
            </a:p>
          </p:txBody>
        </p:sp>
      </p:grpSp>
    </p:spTree>
    <p:extLst>
      <p:ext uri="{BB962C8B-B14F-4D97-AF65-F5344CB8AC3E}">
        <p14:creationId xmlns:p14="http://schemas.microsoft.com/office/powerpoint/2010/main" val="417573584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down)">
                                      <p:cBhvr>
                                        <p:cTn id="26" dur="5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down)">
                                      <p:cBhvr>
                                        <p:cTn id="31" dur="500"/>
                                        <p:tgtEl>
                                          <p:spTgt spid="46"/>
                                        </p:tgtEl>
                                      </p:cBhvr>
                                    </p:animEffect>
                                  </p:childTnLst>
                                </p:cTn>
                              </p:par>
                            </p:childTnLst>
                          </p:cTn>
                        </p:par>
                        <p:par>
                          <p:cTn id="32" fill="hold">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down)">
                                      <p:cBhvr>
                                        <p:cTn id="40" dur="5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down)">
                                      <p:cBhvr>
                                        <p:cTn id="45" dur="500"/>
                                        <p:tgtEl>
                                          <p:spTgt spid="43"/>
                                        </p:tgtEl>
                                      </p:cBhvr>
                                    </p:animEffect>
                                  </p:childTnLst>
                                </p:cTn>
                              </p:par>
                            </p:childTnLst>
                          </p:cTn>
                        </p:par>
                        <p:par>
                          <p:cTn id="46" fill="hold">
                            <p:stCondLst>
                              <p:cond delay="500"/>
                            </p:stCondLst>
                            <p:childTnLst>
                              <p:par>
                                <p:cTn id="47" presetID="22" presetClass="entr" presetSubtype="4"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down)">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up)">
                                      <p:cBhvr>
                                        <p:cTn id="54" dur="500"/>
                                        <p:tgtEl>
                                          <p:spTgt spid="6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down)">
                                      <p:cBhvr>
                                        <p:cTn id="59" dur="500"/>
                                        <p:tgtEl>
                                          <p:spTgt spid="22"/>
                                        </p:tgtEl>
                                      </p:cBhvr>
                                    </p:animEffect>
                                  </p:childTnLst>
                                </p:cTn>
                              </p:par>
                            </p:childTnLst>
                          </p:cTn>
                        </p:par>
                        <p:par>
                          <p:cTn id="60" fill="hold">
                            <p:stCondLst>
                              <p:cond delay="500"/>
                            </p:stCondLst>
                            <p:childTnLst>
                              <p:par>
                                <p:cTn id="61" presetID="22" presetClass="entr" presetSubtype="4" fill="hold"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ipe(down)">
                                      <p:cBhvr>
                                        <p:cTn id="63" dur="500"/>
                                        <p:tgtEl>
                                          <p:spTgt spid="4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down)">
                                      <p:cBhvr>
                                        <p:cTn id="68" dur="500"/>
                                        <p:tgtEl>
                                          <p:spTgt spid="4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wipe(down)">
                                      <p:cBhvr>
                                        <p:cTn id="73" dur="500"/>
                                        <p:tgtEl>
                                          <p:spTgt spid="50"/>
                                        </p:tgtEl>
                                      </p:cBhvr>
                                    </p:animEffect>
                                  </p:childTnLst>
                                </p:cTn>
                              </p:par>
                            </p:childTnLst>
                          </p:cTn>
                        </p:par>
                        <p:par>
                          <p:cTn id="74" fill="hold">
                            <p:stCondLst>
                              <p:cond delay="500"/>
                            </p:stCondLst>
                            <p:childTnLst>
                              <p:par>
                                <p:cTn id="75" presetID="22" presetClass="entr" presetSubtype="4" fill="hold" nodeType="afterEffect">
                                  <p:stCondLst>
                                    <p:cond delay="0"/>
                                  </p:stCondLst>
                                  <p:childTnLst>
                                    <p:set>
                                      <p:cBhvr>
                                        <p:cTn id="76" dur="1" fill="hold">
                                          <p:stCondLst>
                                            <p:cond delay="0"/>
                                          </p:stCondLst>
                                        </p:cTn>
                                        <p:tgtEl>
                                          <p:spTgt spid="59"/>
                                        </p:tgtEl>
                                        <p:attrNameLst>
                                          <p:attrName>style.visibility</p:attrName>
                                        </p:attrNameLst>
                                      </p:cBhvr>
                                      <p:to>
                                        <p:strVal val="visible"/>
                                      </p:to>
                                    </p:set>
                                    <p:animEffect transition="in" filter="wipe(down)">
                                      <p:cBhvr>
                                        <p:cTn id="7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p:bldP spid="11" grpId="0" animBg="1"/>
      <p:bldP spid="12" grpId="0" animBg="1"/>
      <p:bldP spid="21" grpId="0" animBg="1"/>
      <p:bldP spid="22" grpId="0" animBg="1"/>
      <p:bldP spid="49" grpId="0" animBg="1"/>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t="14388" r="69624" b="62248"/>
          <a:stretch>
            <a:fillRect/>
          </a:stretch>
        </p:blipFill>
        <p:spPr bwMode="auto">
          <a:xfrm>
            <a:off x="722671" y="2175637"/>
            <a:ext cx="3200400" cy="138486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2"/>
          <p:cNvPicPr>
            <a:picLocks noChangeAspect="1" noChangeArrowheads="1"/>
          </p:cNvPicPr>
          <p:nvPr/>
        </p:nvPicPr>
        <p:blipFill>
          <a:blip r:embed="rId2">
            <a:extLst>
              <a:ext uri="{28A0092B-C50C-407E-A947-70E740481C1C}">
                <a14:useLocalDpi xmlns:a14="http://schemas.microsoft.com/office/drawing/2010/main" val="0"/>
              </a:ext>
            </a:extLst>
          </a:blip>
          <a:srcRect t="52707" r="42870" b="17802"/>
          <a:stretch>
            <a:fillRect/>
          </a:stretch>
        </p:blipFill>
        <p:spPr bwMode="auto">
          <a:xfrm>
            <a:off x="722671" y="3789105"/>
            <a:ext cx="8602748" cy="25010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9"/>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12382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itle 1"/>
          <p:cNvSpPr txBox="1">
            <a:spLocks/>
          </p:cNvSpPr>
          <p:nvPr/>
        </p:nvSpPr>
        <p:spPr>
          <a:xfrm>
            <a:off x="609600" y="274638"/>
            <a:ext cx="10972800" cy="11430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sz="9600" b="1" i="1" dirty="0" smtClean="0">
                <a:ln>
                  <a:solidFill>
                    <a:schemeClr val="bg1"/>
                  </a:solidFill>
                </a:ln>
                <a:effectLst>
                  <a:outerShdw blurRad="38100" dist="38100" dir="2700000" algn="tl">
                    <a:srgbClr val="000000">
                      <a:alpha val="43137"/>
                    </a:srgbClr>
                  </a:outerShdw>
                </a:effectLst>
                <a:latin typeface="Chiller" panose="04020404031007020602" pitchFamily="82" charset="0"/>
              </a:rPr>
              <a:t>Education – What is it?</a:t>
            </a:r>
            <a:endParaRPr lang="en-US" sz="9600" b="1" i="1" dirty="0">
              <a:ln>
                <a:solidFill>
                  <a:schemeClr val="bg1"/>
                </a:solidFill>
              </a:ln>
              <a:effectLst>
                <a:outerShdw blurRad="38100" dist="38100" dir="2700000" algn="tl">
                  <a:srgbClr val="000000">
                    <a:alpha val="43137"/>
                  </a:srgbClr>
                </a:outerShdw>
              </a:effectLst>
              <a:latin typeface="Chiller" panose="04020404031007020602" pitchFamily="82" charset="0"/>
            </a:endParaRPr>
          </a:p>
        </p:txBody>
      </p:sp>
    </p:spTree>
    <p:extLst>
      <p:ext uri="{BB962C8B-B14F-4D97-AF65-F5344CB8AC3E}">
        <p14:creationId xmlns:p14="http://schemas.microsoft.com/office/powerpoint/2010/main" val="3825092040"/>
      </p:ext>
    </p:extLst>
  </p:cSld>
  <p:clrMapOvr>
    <a:masterClrMapping/>
  </p:clrMapOvr>
  <p:transition spd="med">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5049" t="32621" r="36850" b="18796"/>
          <a:stretch/>
        </p:blipFill>
        <p:spPr bwMode="auto">
          <a:xfrm>
            <a:off x="196276" y="205459"/>
            <a:ext cx="5739950" cy="2699973"/>
          </a:xfrm>
          <a:prstGeom prst="rect">
            <a:avLst/>
          </a:prstGeom>
          <a:ln>
            <a:noFill/>
          </a:ln>
          <a:extLst>
            <a:ext uri="{53640926-AAD7-44D8-BBD7-CCE9431645EC}">
              <a14:shadowObscured xmlns:a14="http://schemas.microsoft.com/office/drawing/2010/main"/>
            </a:ext>
          </a:extLst>
        </p:spPr>
      </p:pic>
      <p:pic>
        <p:nvPicPr>
          <p:cNvPr id="1026" name="Picture 2" descr="Education is what remains after one has forgotten what one has learned in school. - Albert Einstein"/>
          <p:cNvPicPr>
            <a:picLocks noChangeAspect="1" noChangeArrowheads="1"/>
          </p:cNvPicPr>
          <p:nvPr/>
        </p:nvPicPr>
        <p:blipFill rotWithShape="1">
          <a:blip r:embed="rId3">
            <a:extLst>
              <a:ext uri="{28A0092B-C50C-407E-A947-70E740481C1C}">
                <a14:useLocalDpi xmlns:a14="http://schemas.microsoft.com/office/drawing/2010/main" val="0"/>
              </a:ext>
            </a:extLst>
          </a:blip>
          <a:srcRect b="11321"/>
          <a:stretch/>
        </p:blipFill>
        <p:spPr bwMode="auto">
          <a:xfrm>
            <a:off x="6155592" y="3258050"/>
            <a:ext cx="5871107" cy="27333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ducation is not preparation for life; education is life itself. - John Dewey"/>
          <p:cNvPicPr>
            <a:picLocks noChangeAspect="1" noChangeArrowheads="1"/>
          </p:cNvPicPr>
          <p:nvPr/>
        </p:nvPicPr>
        <p:blipFill rotWithShape="1">
          <a:blip r:embed="rId4">
            <a:extLst>
              <a:ext uri="{28A0092B-C50C-407E-A947-70E740481C1C}">
                <a14:useLocalDpi xmlns:a14="http://schemas.microsoft.com/office/drawing/2010/main" val="0"/>
              </a:ext>
            </a:extLst>
          </a:blip>
          <a:srcRect b="9491"/>
          <a:stretch/>
        </p:blipFill>
        <p:spPr bwMode="auto">
          <a:xfrm>
            <a:off x="196277" y="3263977"/>
            <a:ext cx="5739950" cy="27274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 have no special talent. I am only passionately curious. - Albert Einstein"/>
          <p:cNvPicPr>
            <a:picLocks noChangeAspect="1" noChangeArrowheads="1"/>
          </p:cNvPicPr>
          <p:nvPr/>
        </p:nvPicPr>
        <p:blipFill rotWithShape="1">
          <a:blip r:embed="rId5">
            <a:extLst>
              <a:ext uri="{28A0092B-C50C-407E-A947-70E740481C1C}">
                <a14:useLocalDpi xmlns:a14="http://schemas.microsoft.com/office/drawing/2010/main" val="0"/>
              </a:ext>
            </a:extLst>
          </a:blip>
          <a:srcRect b="10557"/>
          <a:stretch/>
        </p:blipFill>
        <p:spPr bwMode="auto">
          <a:xfrm>
            <a:off x="6155592" y="214058"/>
            <a:ext cx="5731509" cy="2691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118918"/>
      </p:ext>
    </p:extLst>
  </p:cSld>
  <p:clrMapOvr>
    <a:masterClrMapping/>
  </p:clrMapOvr>
  <p:transition spd="med">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86000">
              <a:srgbClr val="C3D69B"/>
            </a:gs>
            <a:gs pos="100000">
              <a:srgbClr val="000000"/>
            </a:gs>
          </a:gsLst>
          <a:lin ang="2004000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9600" b="1" i="1" dirty="0" smtClean="0">
                <a:ln>
                  <a:solidFill>
                    <a:schemeClr val="bg1"/>
                  </a:solidFill>
                </a:ln>
                <a:effectLst>
                  <a:outerShdw blurRad="38100" dist="38100" dir="2700000" algn="tl">
                    <a:srgbClr val="000000">
                      <a:alpha val="43137"/>
                    </a:srgbClr>
                  </a:outerShdw>
                </a:effectLst>
                <a:latin typeface="Chiller" panose="04020404031007020602" pitchFamily="82" charset="0"/>
              </a:rPr>
              <a:t>Theories of Education</a:t>
            </a:r>
            <a:endParaRPr lang="en-US" sz="9600" dirty="0"/>
          </a:p>
        </p:txBody>
      </p:sp>
      <p:sp>
        <p:nvSpPr>
          <p:cNvPr id="4" name="Content Placeholder 3"/>
          <p:cNvSpPr>
            <a:spLocks noGrp="1"/>
          </p:cNvSpPr>
          <p:nvPr>
            <p:ph idx="1"/>
          </p:nvPr>
        </p:nvSpPr>
        <p:spPr/>
        <p:txBody>
          <a:bodyPr/>
          <a:lstStyle/>
          <a:p>
            <a:r>
              <a:rPr lang="en-US" sz="2800" dirty="0" smtClean="0"/>
              <a:t>One motif in the novel is education—the value of education, the process of education, catalysts for learning, and obstacles to learning. </a:t>
            </a:r>
          </a:p>
          <a:p>
            <a:r>
              <a:rPr lang="en-US" sz="2800" dirty="0" smtClean="0"/>
              <a:t>Look at the factors listed on the “Theories of Education” handout. On the front, fill in the chart with the impacts and importance of these factors in Victor’s education along with evidence from the novel. </a:t>
            </a:r>
            <a:r>
              <a:rPr lang="en-US" sz="2800" dirty="0"/>
              <a:t>Considering the evidence in the novel, how would you describe Mary Shelley’s theory of education</a:t>
            </a:r>
            <a:r>
              <a:rPr lang="en-US" sz="2800" dirty="0" smtClean="0"/>
              <a:t>.</a:t>
            </a:r>
          </a:p>
          <a:p>
            <a:r>
              <a:rPr lang="en-US" sz="2800" dirty="0" smtClean="0"/>
              <a:t>On the back, fill in the impacts and importance of these factors in your life or in the lives of those you know. </a:t>
            </a:r>
            <a:r>
              <a:rPr lang="en-US" sz="2800" dirty="0"/>
              <a:t>What is your theory of education? In what ways does it align with Shelley’s? In what ways does it contrast?</a:t>
            </a:r>
          </a:p>
          <a:p>
            <a:endParaRPr lang="en-US" sz="2800" dirty="0"/>
          </a:p>
        </p:txBody>
      </p:sp>
    </p:spTree>
    <p:extLst>
      <p:ext uri="{BB962C8B-B14F-4D97-AF65-F5344CB8AC3E}">
        <p14:creationId xmlns:p14="http://schemas.microsoft.com/office/powerpoint/2010/main" val="26774097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85000">
              <a:srgbClr val="C3D69B"/>
            </a:gs>
            <a:gs pos="100000">
              <a:srgbClr val="000000"/>
            </a:gs>
          </a:gsLst>
          <a:lin ang="2004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9600" b="1" i="1" dirty="0" smtClean="0">
                <a:ln>
                  <a:solidFill>
                    <a:schemeClr val="bg1"/>
                  </a:solidFill>
                </a:ln>
                <a:effectLst>
                  <a:outerShdw blurRad="38100" dist="38100" dir="2700000" algn="tl">
                    <a:srgbClr val="000000">
                      <a:alpha val="43137"/>
                    </a:srgbClr>
                  </a:outerShdw>
                </a:effectLst>
                <a:latin typeface="Chiller" panose="04020404031007020602" pitchFamily="82" charset="0"/>
              </a:rPr>
              <a:t>Journal (</a:t>
            </a:r>
            <a:r>
              <a:rPr lang="en-US" sz="9600" b="1" i="1" dirty="0" err="1" smtClean="0">
                <a:ln>
                  <a:solidFill>
                    <a:schemeClr val="bg1"/>
                  </a:solidFill>
                </a:ln>
                <a:effectLst>
                  <a:outerShdw blurRad="38100" dist="38100" dir="2700000" algn="tl">
                    <a:srgbClr val="000000">
                      <a:alpha val="43137"/>
                    </a:srgbClr>
                  </a:outerShdw>
                </a:effectLst>
                <a:latin typeface="Chiller" panose="04020404031007020602" pitchFamily="82" charset="0"/>
              </a:rPr>
              <a:t>ch.</a:t>
            </a:r>
            <a:r>
              <a:rPr lang="en-US" sz="9600" b="1" i="1" dirty="0" smtClean="0">
                <a:ln>
                  <a:solidFill>
                    <a:schemeClr val="bg1"/>
                  </a:solidFill>
                </a:ln>
                <a:effectLst>
                  <a:outerShdw blurRad="38100" dist="38100" dir="2700000" algn="tl">
                    <a:srgbClr val="000000">
                      <a:alpha val="43137"/>
                    </a:srgbClr>
                  </a:outerShdw>
                </a:effectLst>
                <a:latin typeface="Chiller" panose="04020404031007020602" pitchFamily="82" charset="0"/>
              </a:rPr>
              <a:t> 4-6)</a:t>
            </a:r>
            <a:endParaRPr lang="en-US" sz="9600" dirty="0"/>
          </a:p>
        </p:txBody>
      </p:sp>
      <p:sp>
        <p:nvSpPr>
          <p:cNvPr id="3" name="Content Placeholder 2"/>
          <p:cNvSpPr>
            <a:spLocks noGrp="1"/>
          </p:cNvSpPr>
          <p:nvPr>
            <p:ph idx="1"/>
          </p:nvPr>
        </p:nvSpPr>
        <p:spPr/>
        <p:txBody>
          <a:bodyPr/>
          <a:lstStyle/>
          <a:p>
            <a:r>
              <a:rPr lang="en-US" dirty="0"/>
              <a:t>H</a:t>
            </a:r>
            <a:r>
              <a:rPr lang="en-US" dirty="0" smtClean="0"/>
              <a:t>ow </a:t>
            </a:r>
            <a:r>
              <a:rPr lang="en-US" dirty="0"/>
              <a:t>do you feel about Victor Frankenstein’s actions thus far—his quest, treatment of family, reaction to his creation, etc. What </a:t>
            </a:r>
            <a:r>
              <a:rPr lang="en-US" dirty="0" smtClean="0"/>
              <a:t>are Frankenstein’s </a:t>
            </a:r>
            <a:r>
              <a:rPr lang="en-US" dirty="0"/>
              <a:t>good qualities? Bad qualities? Discuss the importance of the events in last night’s chapters to the action of the book. Do you see any parallels to your own life/experiences</a:t>
            </a:r>
            <a:r>
              <a:rPr lang="en-US" dirty="0" smtClean="0"/>
              <a:t>?</a:t>
            </a:r>
          </a:p>
          <a:p>
            <a:endParaRPr lang="en-US" dirty="0"/>
          </a:p>
          <a:p>
            <a:r>
              <a:rPr lang="en-US" dirty="0" smtClean="0"/>
              <a:t>After </a:t>
            </a:r>
            <a:r>
              <a:rPr lang="en-US" dirty="0"/>
              <a:t>journaling for about 7 minutes, discuss your thoughts with the class</a:t>
            </a:r>
            <a:r>
              <a:rPr lang="en-US" dirty="0" smtClean="0"/>
              <a:t>.</a:t>
            </a:r>
            <a:endParaRPr lang="en-US" dirty="0"/>
          </a:p>
        </p:txBody>
      </p:sp>
    </p:spTree>
    <p:extLst>
      <p:ext uri="{BB962C8B-B14F-4D97-AF65-F5344CB8AC3E}">
        <p14:creationId xmlns:p14="http://schemas.microsoft.com/office/powerpoint/2010/main" val="340548764"/>
      </p:ext>
    </p:extLst>
  </p:cSld>
  <p:clrMapOvr>
    <a:masterClrMapping/>
  </p:clrMapOvr>
  <p:transition spd="med">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89000">
              <a:srgbClr val="C3D69B"/>
            </a:gs>
            <a:gs pos="100000">
              <a:srgbClr val="000000"/>
            </a:gs>
          </a:gsLst>
          <a:lin ang="2004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9600" b="1" i="1" dirty="0" smtClean="0">
                <a:ln>
                  <a:solidFill>
                    <a:schemeClr val="bg1"/>
                  </a:solidFill>
                </a:ln>
                <a:effectLst>
                  <a:outerShdw blurRad="38100" dist="38100" dir="2700000" algn="tl">
                    <a:srgbClr val="000000">
                      <a:alpha val="43137"/>
                    </a:srgbClr>
                  </a:outerShdw>
                </a:effectLst>
                <a:latin typeface="Chiller" panose="04020404031007020602" pitchFamily="82" charset="0"/>
              </a:rPr>
              <a:t>Character Chart</a:t>
            </a:r>
            <a:endParaRPr lang="en-US" sz="9600" b="1" i="1" dirty="0">
              <a:ln>
                <a:solidFill>
                  <a:schemeClr val="bg1"/>
                </a:solidFill>
              </a:ln>
              <a:effectLst>
                <a:outerShdw blurRad="38100" dist="38100" dir="2700000" algn="tl">
                  <a:srgbClr val="000000">
                    <a:alpha val="43137"/>
                  </a:srgbClr>
                </a:outerShdw>
              </a:effectLst>
              <a:latin typeface="Chiller" panose="04020404031007020602" pitchFamily="82" charset="0"/>
            </a:endParaRPr>
          </a:p>
        </p:txBody>
      </p:sp>
      <p:sp>
        <p:nvSpPr>
          <p:cNvPr id="3" name="Content Placeholder 2"/>
          <p:cNvSpPr>
            <a:spLocks noGrp="1"/>
          </p:cNvSpPr>
          <p:nvPr>
            <p:ph idx="1"/>
          </p:nvPr>
        </p:nvSpPr>
        <p:spPr/>
        <p:txBody>
          <a:bodyPr/>
          <a:lstStyle/>
          <a:p>
            <a:r>
              <a:rPr lang="en-US" dirty="0" smtClean="0"/>
              <a:t>Return to your character chart and add additional characters: </a:t>
            </a:r>
            <a:r>
              <a:rPr lang="en-US" dirty="0"/>
              <a:t>William Frankenstein, Ernest Frankenstein, Justine Moritz. </a:t>
            </a:r>
          </a:p>
          <a:p>
            <a:pPr marL="0" indent="0">
              <a:buNone/>
            </a:pPr>
            <a:endParaRPr lang="en-US" dirty="0"/>
          </a:p>
          <a:p>
            <a:pPr marL="0" indent="0">
              <a:buNone/>
            </a:pPr>
            <a:r>
              <a:rPr lang="en-US" dirty="0" smtClean="0"/>
              <a:t>After you’ve had time to add these to your chart, proceed to the next slide and compare.</a:t>
            </a:r>
            <a:endParaRPr lang="en-US" dirty="0"/>
          </a:p>
        </p:txBody>
      </p:sp>
    </p:spTree>
    <p:extLst>
      <p:ext uri="{BB962C8B-B14F-4D97-AF65-F5344CB8AC3E}">
        <p14:creationId xmlns:p14="http://schemas.microsoft.com/office/powerpoint/2010/main" val="2942621678"/>
      </p:ext>
    </p:extLst>
  </p:cSld>
  <p:clrMapOvr>
    <a:masterClrMapping/>
  </p:clrMapOvr>
  <p:transition spd="med">
    <p:randomBar dir="vert"/>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1672</TotalTime>
  <Words>702</Words>
  <Application>Microsoft Office PowerPoint</Application>
  <PresentationFormat>Widescreen</PresentationFormat>
  <Paragraphs>86</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MS PGothic</vt:lpstr>
      <vt:lpstr>Arial</vt:lpstr>
      <vt:lpstr>Calibri</vt:lpstr>
      <vt:lpstr>Chiller</vt:lpstr>
      <vt:lpstr>Cracked</vt:lpstr>
      <vt:lpstr>Vladimir Script</vt:lpstr>
      <vt:lpstr>1_Office Theme</vt:lpstr>
      <vt:lpstr>Mary Shelley’s  Frankenstein  Exploring ch. 1 - 6</vt:lpstr>
      <vt:lpstr>Journal (ch. 1-3)</vt:lpstr>
      <vt:lpstr>Character Chart</vt:lpstr>
      <vt:lpstr>PowerPoint Presentation</vt:lpstr>
      <vt:lpstr>PowerPoint Presentation</vt:lpstr>
      <vt:lpstr>PowerPoint Presentation</vt:lpstr>
      <vt:lpstr>Theories of Education</vt:lpstr>
      <vt:lpstr>Journal (ch. 4-6)</vt:lpstr>
      <vt:lpstr>Character Chart</vt:lpstr>
      <vt:lpstr>PowerPoint Presentation</vt:lpstr>
      <vt:lpstr>Women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 Shelley’s  Frankenstein</dc:title>
  <dc:creator>Molly Coffman</dc:creator>
  <cp:lastModifiedBy>Molly L. Coffman</cp:lastModifiedBy>
  <cp:revision>19</cp:revision>
  <dcterms:created xsi:type="dcterms:W3CDTF">2017-09-09T20:46:52Z</dcterms:created>
  <dcterms:modified xsi:type="dcterms:W3CDTF">2018-09-06T17:25:35Z</dcterms:modified>
</cp:coreProperties>
</file>