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87" r:id="rId19"/>
    <p:sldId id="286" r:id="rId20"/>
    <p:sldId id="285" r:id="rId21"/>
    <p:sldId id="273" r:id="rId22"/>
    <p:sldId id="284" r:id="rId23"/>
    <p:sldId id="283" r:id="rId24"/>
    <p:sldId id="282" r:id="rId25"/>
    <p:sldId id="281" r:id="rId26"/>
    <p:sldId id="280" r:id="rId27"/>
    <p:sldId id="279" r:id="rId28"/>
    <p:sldId id="278" r:id="rId29"/>
    <p:sldId id="277" r:id="rId30"/>
    <p:sldId id="276" r:id="rId31"/>
    <p:sldId id="275" r:id="rId32"/>
    <p:sldId id="289" r:id="rId33"/>
    <p:sldId id="288" r:id="rId34"/>
    <p:sldId id="27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DFAAF4-15CE-3AA5-CE34-3462CF85CB9D}" v="1238" dt="2020-07-23T01:41:45.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L. Coffman" userId="S::mlcoffman@jmcss.org::2ed183d1-ceb8-4be9-a4ba-1a0778a92ba5" providerId="AD" clId="Web-{D1DFAAF4-15CE-3AA5-CE34-3462CF85CB9D}"/>
    <pc:docChg chg="addSld delSld modSld sldOrd addMainMaster">
      <pc:chgData name="Molly L. Coffman" userId="S::mlcoffman@jmcss.org::2ed183d1-ceb8-4be9-a4ba-1a0778a92ba5" providerId="AD" clId="Web-{D1DFAAF4-15CE-3AA5-CE34-3462CF85CB9D}" dt="2020-07-23T01:41:45.211" v="1233" actId="20577"/>
      <pc:docMkLst>
        <pc:docMk/>
      </pc:docMkLst>
      <pc:sldChg chg="modSp">
        <pc:chgData name="Molly L. Coffman" userId="S::mlcoffman@jmcss.org::2ed183d1-ceb8-4be9-a4ba-1a0778a92ba5" providerId="AD" clId="Web-{D1DFAAF4-15CE-3AA5-CE34-3462CF85CB9D}" dt="2020-07-23T00:54:27.748" v="54" actId="20577"/>
        <pc:sldMkLst>
          <pc:docMk/>
          <pc:sldMk cId="655832022" sldId="269"/>
        </pc:sldMkLst>
        <pc:spChg chg="mod">
          <ac:chgData name="Molly L. Coffman" userId="S::mlcoffman@jmcss.org::2ed183d1-ceb8-4be9-a4ba-1a0778a92ba5" providerId="AD" clId="Web-{D1DFAAF4-15CE-3AA5-CE34-3462CF85CB9D}" dt="2020-07-23T00:54:27.748" v="54" actId="20577"/>
          <ac:spMkLst>
            <pc:docMk/>
            <pc:sldMk cId="655832022" sldId="269"/>
            <ac:spMk id="2" creationId="{00000000-0000-0000-0000-000000000000}"/>
          </ac:spMkLst>
        </pc:spChg>
      </pc:sldChg>
      <pc:sldChg chg="ord">
        <pc:chgData name="Molly L. Coffman" userId="S::mlcoffman@jmcss.org::2ed183d1-ceb8-4be9-a4ba-1a0778a92ba5" providerId="AD" clId="Web-{D1DFAAF4-15CE-3AA5-CE34-3462CF85CB9D}" dt="2020-07-23T01:00:21.904" v="169"/>
        <pc:sldMkLst>
          <pc:docMk/>
          <pc:sldMk cId="4265543546" sldId="273"/>
        </pc:sldMkLst>
      </pc:sldChg>
      <pc:sldChg chg="new del">
        <pc:chgData name="Molly L. Coffman" userId="S::mlcoffman@jmcss.org::2ed183d1-ceb8-4be9-a4ba-1a0778a92ba5" providerId="AD" clId="Web-{D1DFAAF4-15CE-3AA5-CE34-3462CF85CB9D}" dt="2020-07-23T00:53:13.011" v="43"/>
        <pc:sldMkLst>
          <pc:docMk/>
          <pc:sldMk cId="403562221" sldId="274"/>
        </pc:sldMkLst>
      </pc:sldChg>
      <pc:sldChg chg="modSp add del">
        <pc:chgData name="Molly L. Coffman" userId="S::mlcoffman@jmcss.org::2ed183d1-ceb8-4be9-a4ba-1a0778a92ba5" providerId="AD" clId="Web-{D1DFAAF4-15CE-3AA5-CE34-3462CF85CB9D}" dt="2020-07-23T01:11:49.496" v="359" actId="20577"/>
        <pc:sldMkLst>
          <pc:docMk/>
          <pc:sldMk cId="1155178325" sldId="275"/>
        </pc:sldMkLst>
        <pc:spChg chg="mod">
          <ac:chgData name="Molly L. Coffman" userId="S::mlcoffman@jmcss.org::2ed183d1-ceb8-4be9-a4ba-1a0778a92ba5" providerId="AD" clId="Web-{D1DFAAF4-15CE-3AA5-CE34-3462CF85CB9D}" dt="2020-07-23T01:11:05.275" v="350" actId="20577"/>
          <ac:spMkLst>
            <pc:docMk/>
            <pc:sldMk cId="1155178325" sldId="275"/>
            <ac:spMk id="2" creationId="{00000000-0000-0000-0000-000000000000}"/>
          </ac:spMkLst>
        </pc:spChg>
        <pc:spChg chg="mod">
          <ac:chgData name="Molly L. Coffman" userId="S::mlcoffman@jmcss.org::2ed183d1-ceb8-4be9-a4ba-1a0778a92ba5" providerId="AD" clId="Web-{D1DFAAF4-15CE-3AA5-CE34-3462CF85CB9D}" dt="2020-07-23T01:11:49.496" v="359" actId="20577"/>
          <ac:spMkLst>
            <pc:docMk/>
            <pc:sldMk cId="1155178325" sldId="275"/>
            <ac:spMk id="3" creationId="{00000000-0000-0000-0000-000000000000}"/>
          </ac:spMkLst>
        </pc:spChg>
      </pc:sldChg>
      <pc:sldChg chg="modSp add del">
        <pc:chgData name="Molly L. Coffman" userId="S::mlcoffman@jmcss.org::2ed183d1-ceb8-4be9-a4ba-1a0778a92ba5" providerId="AD" clId="Web-{D1DFAAF4-15CE-3AA5-CE34-3462CF85CB9D}" dt="2020-07-23T01:10:47.884" v="345" actId="20577"/>
        <pc:sldMkLst>
          <pc:docMk/>
          <pc:sldMk cId="1708861661" sldId="276"/>
        </pc:sldMkLst>
        <pc:spChg chg="mod">
          <ac:chgData name="Molly L. Coffman" userId="S::mlcoffman@jmcss.org::2ed183d1-ceb8-4be9-a4ba-1a0778a92ba5" providerId="AD" clId="Web-{D1DFAAF4-15CE-3AA5-CE34-3462CF85CB9D}" dt="2020-07-23T01:09:35.209" v="332" actId="1076"/>
          <ac:spMkLst>
            <pc:docMk/>
            <pc:sldMk cId="1708861661" sldId="276"/>
            <ac:spMk id="2" creationId="{00000000-0000-0000-0000-000000000000}"/>
          </ac:spMkLst>
        </pc:spChg>
        <pc:spChg chg="mod">
          <ac:chgData name="Molly L. Coffman" userId="S::mlcoffman@jmcss.org::2ed183d1-ceb8-4be9-a4ba-1a0778a92ba5" providerId="AD" clId="Web-{D1DFAAF4-15CE-3AA5-CE34-3462CF85CB9D}" dt="2020-07-23T01:10:47.884" v="345" actId="20577"/>
          <ac:spMkLst>
            <pc:docMk/>
            <pc:sldMk cId="1708861661" sldId="276"/>
            <ac:spMk id="3" creationId="{00000000-0000-0000-0000-000000000000}"/>
          </ac:spMkLst>
        </pc:spChg>
      </pc:sldChg>
      <pc:sldChg chg="modSp add del">
        <pc:chgData name="Molly L. Coffman" userId="S::mlcoffman@jmcss.org::2ed183d1-ceb8-4be9-a4ba-1a0778a92ba5" providerId="AD" clId="Web-{D1DFAAF4-15CE-3AA5-CE34-3462CF85CB9D}" dt="2020-07-23T01:08:58.488" v="316" actId="20577"/>
        <pc:sldMkLst>
          <pc:docMk/>
          <pc:sldMk cId="3141222155" sldId="277"/>
        </pc:sldMkLst>
        <pc:spChg chg="mod">
          <ac:chgData name="Molly L. Coffman" userId="S::mlcoffman@jmcss.org::2ed183d1-ceb8-4be9-a4ba-1a0778a92ba5" providerId="AD" clId="Web-{D1DFAAF4-15CE-3AA5-CE34-3462CF85CB9D}" dt="2020-07-23T01:07:57.314" v="302" actId="20577"/>
          <ac:spMkLst>
            <pc:docMk/>
            <pc:sldMk cId="3141222155" sldId="277"/>
            <ac:spMk id="2" creationId="{00000000-0000-0000-0000-000000000000}"/>
          </ac:spMkLst>
        </pc:spChg>
        <pc:spChg chg="mod">
          <ac:chgData name="Molly L. Coffman" userId="S::mlcoffman@jmcss.org::2ed183d1-ceb8-4be9-a4ba-1a0778a92ba5" providerId="AD" clId="Web-{D1DFAAF4-15CE-3AA5-CE34-3462CF85CB9D}" dt="2020-07-23T01:08:58.488" v="316" actId="20577"/>
          <ac:spMkLst>
            <pc:docMk/>
            <pc:sldMk cId="3141222155" sldId="277"/>
            <ac:spMk id="3" creationId="{00000000-0000-0000-0000-000000000000}"/>
          </ac:spMkLst>
        </pc:spChg>
      </pc:sldChg>
      <pc:sldChg chg="modSp add del">
        <pc:chgData name="Molly L. Coffman" userId="S::mlcoffman@jmcss.org::2ed183d1-ceb8-4be9-a4ba-1a0778a92ba5" providerId="AD" clId="Web-{D1DFAAF4-15CE-3AA5-CE34-3462CF85CB9D}" dt="2020-07-23T01:07:36.969" v="284" actId="20577"/>
        <pc:sldMkLst>
          <pc:docMk/>
          <pc:sldMk cId="3577877570" sldId="278"/>
        </pc:sldMkLst>
        <pc:spChg chg="mod">
          <ac:chgData name="Molly L. Coffman" userId="S::mlcoffman@jmcss.org::2ed183d1-ceb8-4be9-a4ba-1a0778a92ba5" providerId="AD" clId="Web-{D1DFAAF4-15CE-3AA5-CE34-3462CF85CB9D}" dt="2020-07-23T01:07:31.719" v="281" actId="20577"/>
          <ac:spMkLst>
            <pc:docMk/>
            <pc:sldMk cId="3577877570" sldId="278"/>
            <ac:spMk id="2" creationId="{00000000-0000-0000-0000-000000000000}"/>
          </ac:spMkLst>
        </pc:spChg>
        <pc:spChg chg="mod">
          <ac:chgData name="Molly L. Coffman" userId="S::mlcoffman@jmcss.org::2ed183d1-ceb8-4be9-a4ba-1a0778a92ba5" providerId="AD" clId="Web-{D1DFAAF4-15CE-3AA5-CE34-3462CF85CB9D}" dt="2020-07-23T01:07:36.969" v="284" actId="20577"/>
          <ac:spMkLst>
            <pc:docMk/>
            <pc:sldMk cId="3577877570" sldId="278"/>
            <ac:spMk id="3" creationId="{00000000-0000-0000-0000-000000000000}"/>
          </ac:spMkLst>
        </pc:spChg>
      </pc:sldChg>
      <pc:sldChg chg="modSp add del">
        <pc:chgData name="Molly L. Coffman" userId="S::mlcoffman@jmcss.org::2ed183d1-ceb8-4be9-a4ba-1a0778a92ba5" providerId="AD" clId="Web-{D1DFAAF4-15CE-3AA5-CE34-3462CF85CB9D}" dt="2020-07-23T01:07:14.093" v="269" actId="20577"/>
        <pc:sldMkLst>
          <pc:docMk/>
          <pc:sldMk cId="265390866" sldId="279"/>
        </pc:sldMkLst>
        <pc:spChg chg="mod">
          <ac:chgData name="Molly L. Coffman" userId="S::mlcoffman@jmcss.org::2ed183d1-ceb8-4be9-a4ba-1a0778a92ba5" providerId="AD" clId="Web-{D1DFAAF4-15CE-3AA5-CE34-3462CF85CB9D}" dt="2020-07-23T01:07:14.093" v="269" actId="20577"/>
          <ac:spMkLst>
            <pc:docMk/>
            <pc:sldMk cId="265390866" sldId="279"/>
            <ac:spMk id="2" creationId="{00000000-0000-0000-0000-000000000000}"/>
          </ac:spMkLst>
        </pc:spChg>
        <pc:spChg chg="mod">
          <ac:chgData name="Molly L. Coffman" userId="S::mlcoffman@jmcss.org::2ed183d1-ceb8-4be9-a4ba-1a0778a92ba5" providerId="AD" clId="Web-{D1DFAAF4-15CE-3AA5-CE34-3462CF85CB9D}" dt="2020-07-23T01:06:37.389" v="260" actId="20577"/>
          <ac:spMkLst>
            <pc:docMk/>
            <pc:sldMk cId="265390866" sldId="279"/>
            <ac:spMk id="3" creationId="{00000000-0000-0000-0000-000000000000}"/>
          </ac:spMkLst>
        </pc:spChg>
      </pc:sldChg>
      <pc:sldChg chg="modSp add del">
        <pc:chgData name="Molly L. Coffman" userId="S::mlcoffman@jmcss.org::2ed183d1-ceb8-4be9-a4ba-1a0778a92ba5" providerId="AD" clId="Web-{D1DFAAF4-15CE-3AA5-CE34-3462CF85CB9D}" dt="2020-07-23T01:05:50.855" v="245" actId="20577"/>
        <pc:sldMkLst>
          <pc:docMk/>
          <pc:sldMk cId="691154383" sldId="280"/>
        </pc:sldMkLst>
        <pc:spChg chg="mod">
          <ac:chgData name="Molly L. Coffman" userId="S::mlcoffman@jmcss.org::2ed183d1-ceb8-4be9-a4ba-1a0778a92ba5" providerId="AD" clId="Web-{D1DFAAF4-15CE-3AA5-CE34-3462CF85CB9D}" dt="2020-07-23T01:05:46.402" v="242" actId="20577"/>
          <ac:spMkLst>
            <pc:docMk/>
            <pc:sldMk cId="691154383" sldId="280"/>
            <ac:spMk id="2" creationId="{00000000-0000-0000-0000-000000000000}"/>
          </ac:spMkLst>
        </pc:spChg>
        <pc:spChg chg="mod">
          <ac:chgData name="Molly L. Coffman" userId="S::mlcoffman@jmcss.org::2ed183d1-ceb8-4be9-a4ba-1a0778a92ba5" providerId="AD" clId="Web-{D1DFAAF4-15CE-3AA5-CE34-3462CF85CB9D}" dt="2020-07-23T01:05:50.855" v="245" actId="20577"/>
          <ac:spMkLst>
            <pc:docMk/>
            <pc:sldMk cId="691154383" sldId="280"/>
            <ac:spMk id="3" creationId="{00000000-0000-0000-0000-000000000000}"/>
          </ac:spMkLst>
        </pc:spChg>
      </pc:sldChg>
      <pc:sldChg chg="modSp add del">
        <pc:chgData name="Molly L. Coffman" userId="S::mlcoffman@jmcss.org::2ed183d1-ceb8-4be9-a4ba-1a0778a92ba5" providerId="AD" clId="Web-{D1DFAAF4-15CE-3AA5-CE34-3462CF85CB9D}" dt="2020-07-23T01:05:29.323" v="235" actId="20577"/>
        <pc:sldMkLst>
          <pc:docMk/>
          <pc:sldMk cId="1709341543" sldId="281"/>
        </pc:sldMkLst>
        <pc:spChg chg="mod">
          <ac:chgData name="Molly L. Coffman" userId="S::mlcoffman@jmcss.org::2ed183d1-ceb8-4be9-a4ba-1a0778a92ba5" providerId="AD" clId="Web-{D1DFAAF4-15CE-3AA5-CE34-3462CF85CB9D}" dt="2020-07-23T01:03:57.788" v="211" actId="20577"/>
          <ac:spMkLst>
            <pc:docMk/>
            <pc:sldMk cId="1709341543" sldId="281"/>
            <ac:spMk id="2" creationId="{00000000-0000-0000-0000-000000000000}"/>
          </ac:spMkLst>
        </pc:spChg>
        <pc:spChg chg="mod">
          <ac:chgData name="Molly L. Coffman" userId="S::mlcoffman@jmcss.org::2ed183d1-ceb8-4be9-a4ba-1a0778a92ba5" providerId="AD" clId="Web-{D1DFAAF4-15CE-3AA5-CE34-3462CF85CB9D}" dt="2020-07-23T01:05:29.323" v="235" actId="20577"/>
          <ac:spMkLst>
            <pc:docMk/>
            <pc:sldMk cId="1709341543" sldId="281"/>
            <ac:spMk id="3" creationId="{00000000-0000-0000-0000-000000000000}"/>
          </ac:spMkLst>
        </pc:spChg>
      </pc:sldChg>
      <pc:sldChg chg="modSp add del">
        <pc:chgData name="Molly L. Coffman" userId="S::mlcoffman@jmcss.org::2ed183d1-ceb8-4be9-a4ba-1a0778a92ba5" providerId="AD" clId="Web-{D1DFAAF4-15CE-3AA5-CE34-3462CF85CB9D}" dt="2020-07-23T01:02:48.098" v="207" actId="20577"/>
        <pc:sldMkLst>
          <pc:docMk/>
          <pc:sldMk cId="2291687817" sldId="282"/>
        </pc:sldMkLst>
        <pc:spChg chg="mod">
          <ac:chgData name="Molly L. Coffman" userId="S::mlcoffman@jmcss.org::2ed183d1-ceb8-4be9-a4ba-1a0778a92ba5" providerId="AD" clId="Web-{D1DFAAF4-15CE-3AA5-CE34-3462CF85CB9D}" dt="2020-07-23T01:02:37.847" v="201" actId="20577"/>
          <ac:spMkLst>
            <pc:docMk/>
            <pc:sldMk cId="2291687817" sldId="282"/>
            <ac:spMk id="2" creationId="{00000000-0000-0000-0000-000000000000}"/>
          </ac:spMkLst>
        </pc:spChg>
        <pc:spChg chg="mod">
          <ac:chgData name="Molly L. Coffman" userId="S::mlcoffman@jmcss.org::2ed183d1-ceb8-4be9-a4ba-1a0778a92ba5" providerId="AD" clId="Web-{D1DFAAF4-15CE-3AA5-CE34-3462CF85CB9D}" dt="2020-07-23T01:02:48.098" v="207" actId="20577"/>
          <ac:spMkLst>
            <pc:docMk/>
            <pc:sldMk cId="2291687817" sldId="282"/>
            <ac:spMk id="3" creationId="{00000000-0000-0000-0000-000000000000}"/>
          </ac:spMkLst>
        </pc:spChg>
      </pc:sldChg>
      <pc:sldChg chg="modSp add del">
        <pc:chgData name="Molly L. Coffman" userId="S::mlcoffman@jmcss.org::2ed183d1-ceb8-4be9-a4ba-1a0778a92ba5" providerId="AD" clId="Web-{D1DFAAF4-15CE-3AA5-CE34-3462CF85CB9D}" dt="2020-07-23T01:01:35.376" v="189" actId="20577"/>
        <pc:sldMkLst>
          <pc:docMk/>
          <pc:sldMk cId="2898075500" sldId="283"/>
        </pc:sldMkLst>
        <pc:spChg chg="mod">
          <ac:chgData name="Molly L. Coffman" userId="S::mlcoffman@jmcss.org::2ed183d1-ceb8-4be9-a4ba-1a0778a92ba5" providerId="AD" clId="Web-{D1DFAAF4-15CE-3AA5-CE34-3462CF85CB9D}" dt="2020-07-23T01:01:35.376" v="189" actId="20577"/>
          <ac:spMkLst>
            <pc:docMk/>
            <pc:sldMk cId="2898075500" sldId="283"/>
            <ac:spMk id="2" creationId="{00000000-0000-0000-0000-000000000000}"/>
          </ac:spMkLst>
        </pc:spChg>
        <pc:spChg chg="mod">
          <ac:chgData name="Molly L. Coffman" userId="S::mlcoffman@jmcss.org::2ed183d1-ceb8-4be9-a4ba-1a0778a92ba5" providerId="AD" clId="Web-{D1DFAAF4-15CE-3AA5-CE34-3462CF85CB9D}" dt="2020-07-23T01:01:11.640" v="184" actId="20577"/>
          <ac:spMkLst>
            <pc:docMk/>
            <pc:sldMk cId="2898075500" sldId="283"/>
            <ac:spMk id="3" creationId="{00000000-0000-0000-0000-000000000000}"/>
          </ac:spMkLst>
        </pc:spChg>
      </pc:sldChg>
      <pc:sldChg chg="modSp add del">
        <pc:chgData name="Molly L. Coffman" userId="S::mlcoffman@jmcss.org::2ed183d1-ceb8-4be9-a4ba-1a0778a92ba5" providerId="AD" clId="Web-{D1DFAAF4-15CE-3AA5-CE34-3462CF85CB9D}" dt="2020-07-23T01:00:39.280" v="178" actId="20577"/>
        <pc:sldMkLst>
          <pc:docMk/>
          <pc:sldMk cId="3668784099" sldId="284"/>
        </pc:sldMkLst>
        <pc:spChg chg="mod">
          <ac:chgData name="Molly L. Coffman" userId="S::mlcoffman@jmcss.org::2ed183d1-ceb8-4be9-a4ba-1a0778a92ba5" providerId="AD" clId="Web-{D1DFAAF4-15CE-3AA5-CE34-3462CF85CB9D}" dt="2020-07-23T01:00:39.280" v="178" actId="20577"/>
          <ac:spMkLst>
            <pc:docMk/>
            <pc:sldMk cId="3668784099" sldId="284"/>
            <ac:spMk id="2" creationId="{00000000-0000-0000-0000-000000000000}"/>
          </ac:spMkLst>
        </pc:spChg>
        <pc:spChg chg="mod">
          <ac:chgData name="Molly L. Coffman" userId="S::mlcoffman@jmcss.org::2ed183d1-ceb8-4be9-a4ba-1a0778a92ba5" providerId="AD" clId="Web-{D1DFAAF4-15CE-3AA5-CE34-3462CF85CB9D}" dt="2020-07-23T01:00:30.607" v="170" actId="20577"/>
          <ac:spMkLst>
            <pc:docMk/>
            <pc:sldMk cId="3668784099" sldId="284"/>
            <ac:spMk id="3" creationId="{00000000-0000-0000-0000-000000000000}"/>
          </ac:spMkLst>
        </pc:spChg>
      </pc:sldChg>
      <pc:sldChg chg="modSp add del">
        <pc:chgData name="Molly L. Coffman" userId="S::mlcoffman@jmcss.org::2ed183d1-ceb8-4be9-a4ba-1a0778a92ba5" providerId="AD" clId="Web-{D1DFAAF4-15CE-3AA5-CE34-3462CF85CB9D}" dt="2020-07-23T00:59:58.512" v="167" actId="20577"/>
        <pc:sldMkLst>
          <pc:docMk/>
          <pc:sldMk cId="2738086965" sldId="285"/>
        </pc:sldMkLst>
        <pc:spChg chg="mod">
          <ac:chgData name="Molly L. Coffman" userId="S::mlcoffman@jmcss.org::2ed183d1-ceb8-4be9-a4ba-1a0778a92ba5" providerId="AD" clId="Web-{D1DFAAF4-15CE-3AA5-CE34-3462CF85CB9D}" dt="2020-07-23T00:58:44.118" v="139" actId="20577"/>
          <ac:spMkLst>
            <pc:docMk/>
            <pc:sldMk cId="2738086965" sldId="285"/>
            <ac:spMk id="2" creationId="{00000000-0000-0000-0000-000000000000}"/>
          </ac:spMkLst>
        </pc:spChg>
        <pc:spChg chg="mod">
          <ac:chgData name="Molly L. Coffman" userId="S::mlcoffman@jmcss.org::2ed183d1-ceb8-4be9-a4ba-1a0778a92ba5" providerId="AD" clId="Web-{D1DFAAF4-15CE-3AA5-CE34-3462CF85CB9D}" dt="2020-07-23T00:59:58.512" v="167" actId="20577"/>
          <ac:spMkLst>
            <pc:docMk/>
            <pc:sldMk cId="2738086965" sldId="285"/>
            <ac:spMk id="3" creationId="{00000000-0000-0000-0000-000000000000}"/>
          </ac:spMkLst>
        </pc:spChg>
      </pc:sldChg>
      <pc:sldChg chg="modSp add del">
        <pc:chgData name="Molly L. Coffman" userId="S::mlcoffman@jmcss.org::2ed183d1-ceb8-4be9-a4ba-1a0778a92ba5" providerId="AD" clId="Web-{D1DFAAF4-15CE-3AA5-CE34-3462CF85CB9D}" dt="2020-07-23T00:58:14.148" v="136" actId="20577"/>
        <pc:sldMkLst>
          <pc:docMk/>
          <pc:sldMk cId="3313670175" sldId="286"/>
        </pc:sldMkLst>
        <pc:spChg chg="mod">
          <ac:chgData name="Molly L. Coffman" userId="S::mlcoffman@jmcss.org::2ed183d1-ceb8-4be9-a4ba-1a0778a92ba5" providerId="AD" clId="Web-{D1DFAAF4-15CE-3AA5-CE34-3462CF85CB9D}" dt="2020-07-23T00:58:08.086" v="133" actId="20577"/>
          <ac:spMkLst>
            <pc:docMk/>
            <pc:sldMk cId="3313670175" sldId="286"/>
            <ac:spMk id="2" creationId="{00000000-0000-0000-0000-000000000000}"/>
          </ac:spMkLst>
        </pc:spChg>
        <pc:spChg chg="mod">
          <ac:chgData name="Molly L. Coffman" userId="S::mlcoffman@jmcss.org::2ed183d1-ceb8-4be9-a4ba-1a0778a92ba5" providerId="AD" clId="Web-{D1DFAAF4-15CE-3AA5-CE34-3462CF85CB9D}" dt="2020-07-23T00:58:14.148" v="136" actId="20577"/>
          <ac:spMkLst>
            <pc:docMk/>
            <pc:sldMk cId="3313670175" sldId="286"/>
            <ac:spMk id="3" creationId="{00000000-0000-0000-0000-000000000000}"/>
          </ac:spMkLst>
        </pc:spChg>
      </pc:sldChg>
      <pc:sldChg chg="modSp add del">
        <pc:chgData name="Molly L. Coffman" userId="S::mlcoffman@jmcss.org::2ed183d1-ceb8-4be9-a4ba-1a0778a92ba5" providerId="AD" clId="Web-{D1DFAAF4-15CE-3AA5-CE34-3462CF85CB9D}" dt="2020-07-23T00:57:23.881" v="128" actId="20577"/>
        <pc:sldMkLst>
          <pc:docMk/>
          <pc:sldMk cId="1948848471" sldId="287"/>
        </pc:sldMkLst>
        <pc:spChg chg="mod">
          <ac:chgData name="Molly L. Coffman" userId="S::mlcoffman@jmcss.org::2ed183d1-ceb8-4be9-a4ba-1a0778a92ba5" providerId="AD" clId="Web-{D1DFAAF4-15CE-3AA5-CE34-3462CF85CB9D}" dt="2020-07-23T00:55:44.689" v="97" actId="20577"/>
          <ac:spMkLst>
            <pc:docMk/>
            <pc:sldMk cId="1948848471" sldId="287"/>
            <ac:spMk id="2" creationId="{00000000-0000-0000-0000-000000000000}"/>
          </ac:spMkLst>
        </pc:spChg>
        <pc:spChg chg="mod">
          <ac:chgData name="Molly L. Coffman" userId="S::mlcoffman@jmcss.org::2ed183d1-ceb8-4be9-a4ba-1a0778a92ba5" providerId="AD" clId="Web-{D1DFAAF4-15CE-3AA5-CE34-3462CF85CB9D}" dt="2020-07-23T00:57:23.881" v="128" actId="20577"/>
          <ac:spMkLst>
            <pc:docMk/>
            <pc:sldMk cId="1948848471" sldId="287"/>
            <ac:spMk id="3" creationId="{00000000-0000-0000-0000-000000000000}"/>
          </ac:spMkLst>
        </pc:spChg>
      </pc:sldChg>
      <pc:sldChg chg="modSp new">
        <pc:chgData name="Molly L. Coffman" userId="S::mlcoffman@jmcss.org::2ed183d1-ceb8-4be9-a4ba-1a0778a92ba5" providerId="AD" clId="Web-{D1DFAAF4-15CE-3AA5-CE34-3462CF85CB9D}" dt="2020-07-23T01:38:52.928" v="973" actId="20577"/>
        <pc:sldMkLst>
          <pc:docMk/>
          <pc:sldMk cId="707173936" sldId="288"/>
        </pc:sldMkLst>
        <pc:spChg chg="mod">
          <ac:chgData name="Molly L. Coffman" userId="S::mlcoffman@jmcss.org::2ed183d1-ceb8-4be9-a4ba-1a0778a92ba5" providerId="AD" clId="Web-{D1DFAAF4-15CE-3AA5-CE34-3462CF85CB9D}" dt="2020-07-23T01:32:23.191" v="411" actId="20577"/>
          <ac:spMkLst>
            <pc:docMk/>
            <pc:sldMk cId="707173936" sldId="288"/>
            <ac:spMk id="2" creationId="{C0FDD5D5-0DB3-4A63-9805-06C7FF5D0578}"/>
          </ac:spMkLst>
        </pc:spChg>
        <pc:spChg chg="mod">
          <ac:chgData name="Molly L. Coffman" userId="S::mlcoffman@jmcss.org::2ed183d1-ceb8-4be9-a4ba-1a0778a92ba5" providerId="AD" clId="Web-{D1DFAAF4-15CE-3AA5-CE34-3462CF85CB9D}" dt="2020-07-23T01:38:52.928" v="973" actId="20577"/>
          <ac:spMkLst>
            <pc:docMk/>
            <pc:sldMk cId="707173936" sldId="288"/>
            <ac:spMk id="3" creationId="{25C77221-ECEC-435F-A916-4893979028CD}"/>
          </ac:spMkLst>
        </pc:spChg>
      </pc:sldChg>
      <pc:sldChg chg="add del">
        <pc:chgData name="Molly L. Coffman" userId="S::mlcoffman@jmcss.org::2ed183d1-ceb8-4be9-a4ba-1a0778a92ba5" providerId="AD" clId="Web-{D1DFAAF4-15CE-3AA5-CE34-3462CF85CB9D}" dt="2020-07-23T00:53:21.464" v="44"/>
        <pc:sldMkLst>
          <pc:docMk/>
          <pc:sldMk cId="2806931191" sldId="288"/>
        </pc:sldMkLst>
      </pc:sldChg>
      <pc:sldChg chg="add del">
        <pc:chgData name="Molly L. Coffman" userId="S::mlcoffman@jmcss.org::2ed183d1-ceb8-4be9-a4ba-1a0778a92ba5" providerId="AD" clId="Web-{D1DFAAF4-15CE-3AA5-CE34-3462CF85CB9D}" dt="2020-07-23T00:55:22.407" v="86"/>
        <pc:sldMkLst>
          <pc:docMk/>
          <pc:sldMk cId="4176025925" sldId="288"/>
        </pc:sldMkLst>
      </pc:sldChg>
      <pc:sldChg chg="modSp new">
        <pc:chgData name="Molly L. Coffman" userId="S::mlcoffman@jmcss.org::2ed183d1-ceb8-4be9-a4ba-1a0778a92ba5" providerId="AD" clId="Web-{D1DFAAF4-15CE-3AA5-CE34-3462CF85CB9D}" dt="2020-07-23T01:41:44.820" v="1231" actId="20577"/>
        <pc:sldMkLst>
          <pc:docMk/>
          <pc:sldMk cId="468933908" sldId="289"/>
        </pc:sldMkLst>
        <pc:spChg chg="mod">
          <ac:chgData name="Molly L. Coffman" userId="S::mlcoffman@jmcss.org::2ed183d1-ceb8-4be9-a4ba-1a0778a92ba5" providerId="AD" clId="Web-{D1DFAAF4-15CE-3AA5-CE34-3462CF85CB9D}" dt="2020-07-23T01:41:44.820" v="1231" actId="20577"/>
          <ac:spMkLst>
            <pc:docMk/>
            <pc:sldMk cId="468933908" sldId="289"/>
            <ac:spMk id="2" creationId="{7986C6E0-785B-4A4C-AA9C-1370B2782FB9}"/>
          </ac:spMkLst>
        </pc:spChg>
        <pc:spChg chg="mod">
          <ac:chgData name="Molly L. Coffman" userId="S::mlcoffman@jmcss.org::2ed183d1-ceb8-4be9-a4ba-1a0778a92ba5" providerId="AD" clId="Web-{D1DFAAF4-15CE-3AA5-CE34-3462CF85CB9D}" dt="2020-07-23T01:41:26.304" v="1222" actId="20577"/>
          <ac:spMkLst>
            <pc:docMk/>
            <pc:sldMk cId="468933908" sldId="289"/>
            <ac:spMk id="3" creationId="{EB39641C-A601-4823-A21F-0B830C12FA8E}"/>
          </ac:spMkLst>
        </pc:spChg>
      </pc:sldChg>
      <pc:sldChg chg="add del">
        <pc:chgData name="Molly L. Coffman" userId="S::mlcoffman@jmcss.org::2ed183d1-ceb8-4be9-a4ba-1a0778a92ba5" providerId="AD" clId="Web-{D1DFAAF4-15CE-3AA5-CE34-3462CF85CB9D}" dt="2020-07-23T00:55:22.391" v="85"/>
        <pc:sldMkLst>
          <pc:docMk/>
          <pc:sldMk cId="3217061286" sldId="289"/>
        </pc:sldMkLst>
      </pc:sldChg>
      <pc:sldChg chg="add del">
        <pc:chgData name="Molly L. Coffman" userId="S::mlcoffman@jmcss.org::2ed183d1-ceb8-4be9-a4ba-1a0778a92ba5" providerId="AD" clId="Web-{D1DFAAF4-15CE-3AA5-CE34-3462CF85CB9D}" dt="2020-07-23T00:55:22.391" v="84"/>
        <pc:sldMkLst>
          <pc:docMk/>
          <pc:sldMk cId="3961590989" sldId="290"/>
        </pc:sldMkLst>
      </pc:sldChg>
      <pc:sldChg chg="add del">
        <pc:chgData name="Molly L. Coffman" userId="S::mlcoffman@jmcss.org::2ed183d1-ceb8-4be9-a4ba-1a0778a92ba5" providerId="AD" clId="Web-{D1DFAAF4-15CE-3AA5-CE34-3462CF85CB9D}" dt="2020-07-23T00:55:22.391" v="83"/>
        <pc:sldMkLst>
          <pc:docMk/>
          <pc:sldMk cId="3505131744" sldId="291"/>
        </pc:sldMkLst>
      </pc:sldChg>
      <pc:sldChg chg="add del">
        <pc:chgData name="Molly L. Coffman" userId="S::mlcoffman@jmcss.org::2ed183d1-ceb8-4be9-a4ba-1a0778a92ba5" providerId="AD" clId="Web-{D1DFAAF4-15CE-3AA5-CE34-3462CF85CB9D}" dt="2020-07-23T00:55:22.391" v="82"/>
        <pc:sldMkLst>
          <pc:docMk/>
          <pc:sldMk cId="1283443303" sldId="292"/>
        </pc:sldMkLst>
      </pc:sldChg>
      <pc:sldChg chg="add del">
        <pc:chgData name="Molly L. Coffman" userId="S::mlcoffman@jmcss.org::2ed183d1-ceb8-4be9-a4ba-1a0778a92ba5" providerId="AD" clId="Web-{D1DFAAF4-15CE-3AA5-CE34-3462CF85CB9D}" dt="2020-07-23T00:55:22.391" v="81"/>
        <pc:sldMkLst>
          <pc:docMk/>
          <pc:sldMk cId="3523744163" sldId="293"/>
        </pc:sldMkLst>
      </pc:sldChg>
      <pc:sldChg chg="add del">
        <pc:chgData name="Molly L. Coffman" userId="S::mlcoffman@jmcss.org::2ed183d1-ceb8-4be9-a4ba-1a0778a92ba5" providerId="AD" clId="Web-{D1DFAAF4-15CE-3AA5-CE34-3462CF85CB9D}" dt="2020-07-23T00:55:22.391" v="80"/>
        <pc:sldMkLst>
          <pc:docMk/>
          <pc:sldMk cId="3268066148" sldId="294"/>
        </pc:sldMkLst>
      </pc:sldChg>
      <pc:sldChg chg="add del">
        <pc:chgData name="Molly L. Coffman" userId="S::mlcoffman@jmcss.org::2ed183d1-ceb8-4be9-a4ba-1a0778a92ba5" providerId="AD" clId="Web-{D1DFAAF4-15CE-3AA5-CE34-3462CF85CB9D}" dt="2020-07-23T00:55:22.391" v="79"/>
        <pc:sldMkLst>
          <pc:docMk/>
          <pc:sldMk cId="1297793022" sldId="295"/>
        </pc:sldMkLst>
      </pc:sldChg>
      <pc:sldChg chg="add del">
        <pc:chgData name="Molly L. Coffman" userId="S::mlcoffman@jmcss.org::2ed183d1-ceb8-4be9-a4ba-1a0778a92ba5" providerId="AD" clId="Web-{D1DFAAF4-15CE-3AA5-CE34-3462CF85CB9D}" dt="2020-07-23T00:55:22.391" v="78"/>
        <pc:sldMkLst>
          <pc:docMk/>
          <pc:sldMk cId="3886025459" sldId="296"/>
        </pc:sldMkLst>
      </pc:sldChg>
      <pc:sldChg chg="add del">
        <pc:chgData name="Molly L. Coffman" userId="S::mlcoffman@jmcss.org::2ed183d1-ceb8-4be9-a4ba-1a0778a92ba5" providerId="AD" clId="Web-{D1DFAAF4-15CE-3AA5-CE34-3462CF85CB9D}" dt="2020-07-23T00:55:22.391" v="77"/>
        <pc:sldMkLst>
          <pc:docMk/>
          <pc:sldMk cId="3062437912" sldId="297"/>
        </pc:sldMkLst>
      </pc:sldChg>
      <pc:sldChg chg="add del">
        <pc:chgData name="Molly L. Coffman" userId="S::mlcoffman@jmcss.org::2ed183d1-ceb8-4be9-a4ba-1a0778a92ba5" providerId="AD" clId="Web-{D1DFAAF4-15CE-3AA5-CE34-3462CF85CB9D}" dt="2020-07-23T00:55:22.391" v="76"/>
        <pc:sldMkLst>
          <pc:docMk/>
          <pc:sldMk cId="187442456" sldId="298"/>
        </pc:sldMkLst>
      </pc:sldChg>
      <pc:sldChg chg="add del">
        <pc:chgData name="Molly L. Coffman" userId="S::mlcoffman@jmcss.org::2ed183d1-ceb8-4be9-a4ba-1a0778a92ba5" providerId="AD" clId="Web-{D1DFAAF4-15CE-3AA5-CE34-3462CF85CB9D}" dt="2020-07-23T00:55:22.391" v="75"/>
        <pc:sldMkLst>
          <pc:docMk/>
          <pc:sldMk cId="101483031" sldId="299"/>
        </pc:sldMkLst>
      </pc:sldChg>
      <pc:sldChg chg="add del">
        <pc:chgData name="Molly L. Coffman" userId="S::mlcoffman@jmcss.org::2ed183d1-ceb8-4be9-a4ba-1a0778a92ba5" providerId="AD" clId="Web-{D1DFAAF4-15CE-3AA5-CE34-3462CF85CB9D}" dt="2020-07-23T00:55:22.391" v="74"/>
        <pc:sldMkLst>
          <pc:docMk/>
          <pc:sldMk cId="401010641" sldId="300"/>
        </pc:sldMkLst>
      </pc:sldChg>
      <pc:sldChg chg="add del">
        <pc:chgData name="Molly L. Coffman" userId="S::mlcoffman@jmcss.org::2ed183d1-ceb8-4be9-a4ba-1a0778a92ba5" providerId="AD" clId="Web-{D1DFAAF4-15CE-3AA5-CE34-3462CF85CB9D}" dt="2020-07-23T00:55:22.391" v="73"/>
        <pc:sldMkLst>
          <pc:docMk/>
          <pc:sldMk cId="3350112911" sldId="301"/>
        </pc:sldMkLst>
      </pc:sldChg>
      <pc:sldMasterChg chg="add addSldLayout">
        <pc:chgData name="Molly L. Coffman" userId="S::mlcoffman@jmcss.org::2ed183d1-ceb8-4be9-a4ba-1a0778a92ba5" providerId="AD" clId="Web-{D1DFAAF4-15CE-3AA5-CE34-3462CF85CB9D}" dt="2020-07-23T00:52:55.807" v="1"/>
        <pc:sldMasterMkLst>
          <pc:docMk/>
          <pc:sldMasterMk cId="2460954070" sldId="2147483660"/>
        </pc:sldMasterMkLst>
        <pc:sldLayoutChg chg="add">
          <pc:chgData name="Molly L. Coffman" userId="S::mlcoffman@jmcss.org::2ed183d1-ceb8-4be9-a4ba-1a0778a92ba5" providerId="AD" clId="Web-{D1DFAAF4-15CE-3AA5-CE34-3462CF85CB9D}" dt="2020-07-23T00:52:55.807" v="1"/>
          <pc:sldLayoutMkLst>
            <pc:docMk/>
            <pc:sldMasterMk cId="2460954070" sldId="2147483660"/>
            <pc:sldLayoutMk cId="2385387890" sldId="2147483661"/>
          </pc:sldLayoutMkLst>
        </pc:sldLayoutChg>
        <pc:sldLayoutChg chg="add">
          <pc:chgData name="Molly L. Coffman" userId="S::mlcoffman@jmcss.org::2ed183d1-ceb8-4be9-a4ba-1a0778a92ba5" providerId="AD" clId="Web-{D1DFAAF4-15CE-3AA5-CE34-3462CF85CB9D}" dt="2020-07-23T00:52:55.807" v="1"/>
          <pc:sldLayoutMkLst>
            <pc:docMk/>
            <pc:sldMasterMk cId="2460954070" sldId="2147483660"/>
            <pc:sldLayoutMk cId="949138452" sldId="2147483662"/>
          </pc:sldLayoutMkLst>
        </pc:sldLayoutChg>
        <pc:sldLayoutChg chg="add">
          <pc:chgData name="Molly L. Coffman" userId="S::mlcoffman@jmcss.org::2ed183d1-ceb8-4be9-a4ba-1a0778a92ba5" providerId="AD" clId="Web-{D1DFAAF4-15CE-3AA5-CE34-3462CF85CB9D}" dt="2020-07-23T00:52:55.807" v="1"/>
          <pc:sldLayoutMkLst>
            <pc:docMk/>
            <pc:sldMasterMk cId="2460954070" sldId="2147483660"/>
            <pc:sldLayoutMk cId="2591524520" sldId="2147483663"/>
          </pc:sldLayoutMkLst>
        </pc:sldLayoutChg>
        <pc:sldLayoutChg chg="add">
          <pc:chgData name="Molly L. Coffman" userId="S::mlcoffman@jmcss.org::2ed183d1-ceb8-4be9-a4ba-1a0778a92ba5" providerId="AD" clId="Web-{D1DFAAF4-15CE-3AA5-CE34-3462CF85CB9D}" dt="2020-07-23T00:52:55.807" v="1"/>
          <pc:sldLayoutMkLst>
            <pc:docMk/>
            <pc:sldMasterMk cId="2460954070" sldId="2147483660"/>
            <pc:sldLayoutMk cId="1203092039" sldId="2147483664"/>
          </pc:sldLayoutMkLst>
        </pc:sldLayoutChg>
        <pc:sldLayoutChg chg="add">
          <pc:chgData name="Molly L. Coffman" userId="S::mlcoffman@jmcss.org::2ed183d1-ceb8-4be9-a4ba-1a0778a92ba5" providerId="AD" clId="Web-{D1DFAAF4-15CE-3AA5-CE34-3462CF85CB9D}" dt="2020-07-23T00:52:55.807" v="1"/>
          <pc:sldLayoutMkLst>
            <pc:docMk/>
            <pc:sldMasterMk cId="2460954070" sldId="2147483660"/>
            <pc:sldLayoutMk cId="3733172339" sldId="2147483665"/>
          </pc:sldLayoutMkLst>
        </pc:sldLayoutChg>
        <pc:sldLayoutChg chg="add">
          <pc:chgData name="Molly L. Coffman" userId="S::mlcoffman@jmcss.org::2ed183d1-ceb8-4be9-a4ba-1a0778a92ba5" providerId="AD" clId="Web-{D1DFAAF4-15CE-3AA5-CE34-3462CF85CB9D}" dt="2020-07-23T00:52:55.807" v="1"/>
          <pc:sldLayoutMkLst>
            <pc:docMk/>
            <pc:sldMasterMk cId="2460954070" sldId="2147483660"/>
            <pc:sldLayoutMk cId="3210312558" sldId="2147483666"/>
          </pc:sldLayoutMkLst>
        </pc:sldLayoutChg>
        <pc:sldLayoutChg chg="add">
          <pc:chgData name="Molly L. Coffman" userId="S::mlcoffman@jmcss.org::2ed183d1-ceb8-4be9-a4ba-1a0778a92ba5" providerId="AD" clId="Web-{D1DFAAF4-15CE-3AA5-CE34-3462CF85CB9D}" dt="2020-07-23T00:52:55.807" v="1"/>
          <pc:sldLayoutMkLst>
            <pc:docMk/>
            <pc:sldMasterMk cId="2460954070" sldId="2147483660"/>
            <pc:sldLayoutMk cId="3146388984" sldId="2147483667"/>
          </pc:sldLayoutMkLst>
        </pc:sldLayoutChg>
        <pc:sldLayoutChg chg="add">
          <pc:chgData name="Molly L. Coffman" userId="S::mlcoffman@jmcss.org::2ed183d1-ceb8-4be9-a4ba-1a0778a92ba5" providerId="AD" clId="Web-{D1DFAAF4-15CE-3AA5-CE34-3462CF85CB9D}" dt="2020-07-23T00:52:55.807" v="1"/>
          <pc:sldLayoutMkLst>
            <pc:docMk/>
            <pc:sldMasterMk cId="2460954070" sldId="2147483660"/>
            <pc:sldLayoutMk cId="3171841454" sldId="2147483668"/>
          </pc:sldLayoutMkLst>
        </pc:sldLayoutChg>
        <pc:sldLayoutChg chg="add">
          <pc:chgData name="Molly L. Coffman" userId="S::mlcoffman@jmcss.org::2ed183d1-ceb8-4be9-a4ba-1a0778a92ba5" providerId="AD" clId="Web-{D1DFAAF4-15CE-3AA5-CE34-3462CF85CB9D}" dt="2020-07-23T00:52:55.807" v="1"/>
          <pc:sldLayoutMkLst>
            <pc:docMk/>
            <pc:sldMasterMk cId="2460954070" sldId="2147483660"/>
            <pc:sldLayoutMk cId="1718958274" sldId="2147483669"/>
          </pc:sldLayoutMkLst>
        </pc:sldLayoutChg>
        <pc:sldLayoutChg chg="add">
          <pc:chgData name="Molly L. Coffman" userId="S::mlcoffman@jmcss.org::2ed183d1-ceb8-4be9-a4ba-1a0778a92ba5" providerId="AD" clId="Web-{D1DFAAF4-15CE-3AA5-CE34-3462CF85CB9D}" dt="2020-07-23T00:52:55.807" v="1"/>
          <pc:sldLayoutMkLst>
            <pc:docMk/>
            <pc:sldMasterMk cId="2460954070" sldId="2147483660"/>
            <pc:sldLayoutMk cId="2202905451" sldId="2147483670"/>
          </pc:sldLayoutMkLst>
        </pc:sldLayoutChg>
        <pc:sldLayoutChg chg="add">
          <pc:chgData name="Molly L. Coffman" userId="S::mlcoffman@jmcss.org::2ed183d1-ceb8-4be9-a4ba-1a0778a92ba5" providerId="AD" clId="Web-{D1DFAAF4-15CE-3AA5-CE34-3462CF85CB9D}" dt="2020-07-23T00:52:55.807" v="1"/>
          <pc:sldLayoutMkLst>
            <pc:docMk/>
            <pc:sldMasterMk cId="2460954070" sldId="2147483660"/>
            <pc:sldLayoutMk cId="3479445657"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5765D-8102-4011-8940-D7629C9EB471}" type="datetimeFigureOut">
              <a:rPr lang="en-US" smtClean="0"/>
              <a:t>7/22/2020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02736-10FA-41AC-8CA2-1104BA11E6FF}" type="slidenum">
              <a:rPr lang="en-US" smtClean="0"/>
              <a:t>‹#›</a:t>
            </a:fld>
            <a:endParaRPr lang="en-US"/>
          </a:p>
        </p:txBody>
      </p:sp>
    </p:spTree>
    <p:extLst>
      <p:ext uri="{BB962C8B-B14F-4D97-AF65-F5344CB8AC3E}">
        <p14:creationId xmlns:p14="http://schemas.microsoft.com/office/powerpoint/2010/main" val="3160322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Oona</a:t>
            </a:r>
            <a:r>
              <a:rPr lang="en-US" baseline="0" dirty="0"/>
              <a:t> married Chaplin in 1943 when she was 17 and he was in his fifties; they remained married until Chaplin’s death in 1977; had 8 children together</a:t>
            </a:r>
            <a:endParaRPr lang="en-US" dirty="0"/>
          </a:p>
        </p:txBody>
      </p:sp>
      <p:sp>
        <p:nvSpPr>
          <p:cNvPr id="4" name="Slide Number Placeholder 3"/>
          <p:cNvSpPr>
            <a:spLocks noGrp="1"/>
          </p:cNvSpPr>
          <p:nvPr>
            <p:ph type="sldNum" sz="quarter" idx="10"/>
          </p:nvPr>
        </p:nvSpPr>
        <p:spPr/>
        <p:txBody>
          <a:bodyPr/>
          <a:lstStyle/>
          <a:p>
            <a:fld id="{D3F02736-10FA-41AC-8CA2-1104BA11E6FF}" type="slidenum">
              <a:rPr lang="en-US" smtClean="0"/>
              <a:t>7</a:t>
            </a:fld>
            <a:endParaRPr lang="en-US"/>
          </a:p>
        </p:txBody>
      </p:sp>
    </p:spTree>
    <p:extLst>
      <p:ext uri="{BB962C8B-B14F-4D97-AF65-F5344CB8AC3E}">
        <p14:creationId xmlns:p14="http://schemas.microsoft.com/office/powerpoint/2010/main" val="518107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fld id="{AC03D19E-577B-482C-8527-8B70362D22A0}" type="datetimeFigureOut">
              <a:rPr lang="en-US" smtClean="0"/>
              <a:t>7/22/2020</a:t>
            </a:fld>
            <a:endParaRPr lang="en-US"/>
          </a:p>
        </p:txBody>
      </p:sp>
      <p:sp>
        <p:nvSpPr>
          <p:cNvPr id="17" name="Slide Number Placeholder 16"/>
          <p:cNvSpPr>
            <a:spLocks noGrp="1"/>
          </p:cNvSpPr>
          <p:nvPr>
            <p:ph type="sldNum" sz="quarter" idx="11"/>
          </p:nvPr>
        </p:nvSpPr>
        <p:spPr/>
        <p:txBody>
          <a:bodyPr/>
          <a:lstStyle/>
          <a:p>
            <a:fld id="{5DD09FDF-6C00-447B-A77F-BA4A64681D7F}"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3D19E-577B-482C-8527-8B70362D22A0}"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09FDF-6C00-447B-A77F-BA4A64681D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3D19E-577B-482C-8527-8B70362D22A0}"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09FDF-6C00-447B-A77F-BA4A64681D7F}"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AC03D19E-577B-482C-8527-8B70362D22A0}" type="datetimeFigureOut">
              <a:rPr lang="en-US" smtClean="0"/>
              <a:t>7/22/2020</a:t>
            </a:fld>
            <a:endParaRPr lang="en-US"/>
          </a:p>
        </p:txBody>
      </p:sp>
      <p:sp>
        <p:nvSpPr>
          <p:cNvPr id="12" name="Slide Number Placeholder 11"/>
          <p:cNvSpPr>
            <a:spLocks noGrp="1"/>
          </p:cNvSpPr>
          <p:nvPr>
            <p:ph type="sldNum" sz="quarter" idx="15"/>
          </p:nvPr>
        </p:nvSpPr>
        <p:spPr/>
        <p:txBody>
          <a:bodyPr/>
          <a:lstStyle/>
          <a:p>
            <a:fld id="{5DD09FDF-6C00-447B-A77F-BA4A64681D7F}"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AC03D19E-577B-482C-8527-8B70362D22A0}" type="datetimeFigureOut">
              <a:rPr lang="en-US" smtClean="0"/>
              <a:t>7/22/2020</a:t>
            </a:fld>
            <a:endParaRPr lang="en-US"/>
          </a:p>
        </p:txBody>
      </p:sp>
      <p:sp>
        <p:nvSpPr>
          <p:cNvPr id="14" name="Slide Number Placeholder 13"/>
          <p:cNvSpPr>
            <a:spLocks noGrp="1"/>
          </p:cNvSpPr>
          <p:nvPr>
            <p:ph type="sldNum" sz="quarter" idx="11"/>
          </p:nvPr>
        </p:nvSpPr>
        <p:spPr/>
        <p:txBody>
          <a:bodyPr/>
          <a:lstStyle/>
          <a:p>
            <a:fld id="{5DD09FDF-6C00-447B-A77F-BA4A64681D7F}"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fld id="{AC03D19E-577B-482C-8527-8B70362D22A0}" type="datetimeFigureOut">
              <a:rPr lang="en-US" smtClean="0"/>
              <a:t>7/22/2020</a:t>
            </a:fld>
            <a:endParaRPr lang="en-US"/>
          </a:p>
        </p:txBody>
      </p:sp>
      <p:sp>
        <p:nvSpPr>
          <p:cNvPr id="12" name="Slide Number Placeholder 11"/>
          <p:cNvSpPr>
            <a:spLocks noGrp="1"/>
          </p:cNvSpPr>
          <p:nvPr>
            <p:ph type="sldNum" sz="quarter" idx="16"/>
          </p:nvPr>
        </p:nvSpPr>
        <p:spPr/>
        <p:txBody>
          <a:bodyPr/>
          <a:lstStyle/>
          <a:p>
            <a:fld id="{5DD09FDF-6C00-447B-A77F-BA4A64681D7F}"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AC03D19E-577B-482C-8527-8B70362D22A0}" type="datetimeFigureOut">
              <a:rPr lang="en-US" smtClean="0"/>
              <a:t>7/22/2020</a:t>
            </a:fld>
            <a:endParaRPr lang="en-US"/>
          </a:p>
        </p:txBody>
      </p:sp>
      <p:sp>
        <p:nvSpPr>
          <p:cNvPr id="12" name="Slide Number Placeholder 11"/>
          <p:cNvSpPr>
            <a:spLocks noGrp="1"/>
          </p:cNvSpPr>
          <p:nvPr>
            <p:ph type="sldNum" sz="quarter" idx="17"/>
          </p:nvPr>
        </p:nvSpPr>
        <p:spPr/>
        <p:txBody>
          <a:bodyPr/>
          <a:lstStyle/>
          <a:p>
            <a:fld id="{5DD09FDF-6C00-447B-A77F-BA4A64681D7F}"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AC03D19E-577B-482C-8527-8B70362D22A0}" type="datetimeFigureOut">
              <a:rPr lang="en-US" smtClean="0"/>
              <a:t>7/22/2020</a:t>
            </a:fld>
            <a:endParaRPr lang="en-US"/>
          </a:p>
        </p:txBody>
      </p:sp>
      <p:sp>
        <p:nvSpPr>
          <p:cNvPr id="16" name="Slide Number Placeholder 15"/>
          <p:cNvSpPr>
            <a:spLocks noGrp="1"/>
          </p:cNvSpPr>
          <p:nvPr>
            <p:ph type="sldNum" sz="quarter" idx="11"/>
          </p:nvPr>
        </p:nvSpPr>
        <p:spPr/>
        <p:txBody>
          <a:bodyPr/>
          <a:lstStyle/>
          <a:p>
            <a:fld id="{5DD09FDF-6C00-447B-A77F-BA4A64681D7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C03D19E-577B-482C-8527-8B70362D22A0}" type="datetimeFigureOut">
              <a:rPr lang="en-US" smtClean="0"/>
              <a:t>7/22/2020</a:t>
            </a:fld>
            <a:endParaRPr lang="en-US"/>
          </a:p>
        </p:txBody>
      </p:sp>
      <p:sp>
        <p:nvSpPr>
          <p:cNvPr id="8" name="Slide Number Placeholder 7"/>
          <p:cNvSpPr>
            <a:spLocks noGrp="1"/>
          </p:cNvSpPr>
          <p:nvPr>
            <p:ph type="sldNum" sz="quarter" idx="11"/>
          </p:nvPr>
        </p:nvSpPr>
        <p:spPr/>
        <p:txBody>
          <a:bodyPr/>
          <a:lstStyle/>
          <a:p>
            <a:fld id="{5DD09FDF-6C00-447B-A77F-BA4A64681D7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AC03D19E-577B-482C-8527-8B70362D22A0}" type="datetimeFigureOut">
              <a:rPr lang="en-US" smtClean="0"/>
              <a:t>7/22/2020</a:t>
            </a:fld>
            <a:endParaRPr lang="en-US"/>
          </a:p>
        </p:txBody>
      </p:sp>
      <p:sp>
        <p:nvSpPr>
          <p:cNvPr id="19" name="Slide Number Placeholder 18"/>
          <p:cNvSpPr>
            <a:spLocks noGrp="1"/>
          </p:cNvSpPr>
          <p:nvPr>
            <p:ph type="sldNum" sz="quarter" idx="16"/>
          </p:nvPr>
        </p:nvSpPr>
        <p:spPr/>
        <p:txBody>
          <a:bodyPr/>
          <a:lstStyle/>
          <a:p>
            <a:fld id="{5DD09FDF-6C00-447B-A77F-BA4A64681D7F}"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13" name="Date Placeholder 12"/>
          <p:cNvSpPr>
            <a:spLocks noGrp="1"/>
          </p:cNvSpPr>
          <p:nvPr>
            <p:ph type="dt" sz="half" idx="14"/>
          </p:nvPr>
        </p:nvSpPr>
        <p:spPr>
          <a:xfrm>
            <a:off x="2981325" y="273180"/>
            <a:ext cx="3181350" cy="292100"/>
          </a:xfrm>
        </p:spPr>
        <p:txBody>
          <a:bodyPr/>
          <a:lstStyle/>
          <a:p>
            <a:fld id="{AC03D19E-577B-482C-8527-8B70362D22A0}" type="datetimeFigureOut">
              <a:rPr lang="en-US" smtClean="0"/>
              <a:t>7/22/2020</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5DD09FDF-6C00-447B-A77F-BA4A64681D7F}"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AC03D19E-577B-482C-8527-8B70362D22A0}" type="datetimeFigureOut">
              <a:rPr lang="en-US" smtClean="0"/>
              <a:t>7/22/2020</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DD09FDF-6C00-447B-A77F-BA4A64681D7F}"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7/22/2020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1888 - 1953</a:t>
            </a:r>
          </a:p>
        </p:txBody>
      </p:sp>
      <p:sp>
        <p:nvSpPr>
          <p:cNvPr id="2" name="Title 1"/>
          <p:cNvSpPr>
            <a:spLocks noGrp="1"/>
          </p:cNvSpPr>
          <p:nvPr>
            <p:ph type="title"/>
          </p:nvPr>
        </p:nvSpPr>
        <p:spPr/>
        <p:txBody>
          <a:bodyPr>
            <a:normAutofit/>
          </a:bodyPr>
          <a:lstStyle/>
          <a:p>
            <a:r>
              <a:rPr lang="en-US" sz="2400" dirty="0"/>
              <a:t>Eugene O’Neill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3733798"/>
            <a:ext cx="2103192" cy="2969785"/>
          </a:xfrm>
          <a:prstGeom prst="rect">
            <a:avLst/>
          </a:prstGeom>
          <a:ln w="3175" cmpd="thickThin">
            <a:solidFill>
              <a:schemeClr val="tx1"/>
            </a:solidFill>
          </a:ln>
        </p:spPr>
      </p:pic>
      <p:sp>
        <p:nvSpPr>
          <p:cNvPr id="5" name="TextBox 4"/>
          <p:cNvSpPr txBox="1"/>
          <p:nvPr/>
        </p:nvSpPr>
        <p:spPr>
          <a:xfrm>
            <a:off x="441996" y="1021467"/>
            <a:ext cx="8382000" cy="461665"/>
          </a:xfrm>
          <a:prstGeom prst="rect">
            <a:avLst/>
          </a:prstGeom>
          <a:noFill/>
        </p:spPr>
        <p:txBody>
          <a:bodyPr wrap="square" rtlCol="0">
            <a:spAutoFit/>
          </a:bodyPr>
          <a:lstStyle/>
          <a:p>
            <a:pPr algn="ctr"/>
            <a:r>
              <a:rPr lang="en-US" sz="2400" dirty="0"/>
              <a:t>Father of Modern American Drama</a:t>
            </a:r>
          </a:p>
        </p:txBody>
      </p:sp>
    </p:spTree>
    <p:extLst>
      <p:ext uri="{BB962C8B-B14F-4D97-AF65-F5344CB8AC3E}">
        <p14:creationId xmlns:p14="http://schemas.microsoft.com/office/powerpoint/2010/main" val="168569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4267200" cy="4532376"/>
          </a:xfrm>
        </p:spPr>
        <p:txBody>
          <a:bodyPr>
            <a:normAutofit lnSpcReduction="10000"/>
          </a:bodyPr>
          <a:lstStyle/>
          <a:p>
            <a:pPr algn="l"/>
            <a:r>
              <a:rPr lang="en-US" sz="2400" dirty="0"/>
              <a:t>Disease (1944)</a:t>
            </a:r>
          </a:p>
          <a:p>
            <a:pPr algn="l"/>
            <a:r>
              <a:rPr lang="en-US" sz="2400" dirty="0"/>
              <a:t>     - mimicked Parkinson’s</a:t>
            </a:r>
          </a:p>
          <a:p>
            <a:pPr algn="l"/>
            <a:r>
              <a:rPr lang="en-US" sz="2400" dirty="0"/>
              <a:t>     - caused tremors</a:t>
            </a:r>
          </a:p>
          <a:p>
            <a:pPr algn="l"/>
            <a:r>
              <a:rPr lang="en-US" sz="2400" dirty="0"/>
              <a:t>     - could not feed himself, could not write, could barely speak</a:t>
            </a:r>
          </a:p>
          <a:p>
            <a:pPr algn="l"/>
            <a:r>
              <a:rPr lang="en-US" sz="2400" dirty="0"/>
              <a:t>     - wrote nothing during last 10 years of his life</a:t>
            </a:r>
          </a:p>
          <a:p>
            <a:pPr algn="l"/>
            <a:r>
              <a:rPr lang="en-US" sz="2400" dirty="0"/>
              <a:t>Death</a:t>
            </a:r>
          </a:p>
          <a:p>
            <a:pPr algn="l"/>
            <a:r>
              <a:rPr lang="en-US" sz="2400" dirty="0"/>
              <a:t>     - November 27, 1953</a:t>
            </a:r>
          </a:p>
          <a:p>
            <a:pPr algn="l"/>
            <a:r>
              <a:rPr lang="en-US" sz="2400" dirty="0"/>
              <a:t>     - bronchial pneumonia</a:t>
            </a:r>
          </a:p>
        </p:txBody>
      </p:sp>
      <p:sp>
        <p:nvSpPr>
          <p:cNvPr id="3" name="Title 2"/>
          <p:cNvSpPr>
            <a:spLocks noGrp="1"/>
          </p:cNvSpPr>
          <p:nvPr>
            <p:ph type="title"/>
          </p:nvPr>
        </p:nvSpPr>
        <p:spPr>
          <a:xfrm>
            <a:off x="1143000" y="975360"/>
            <a:ext cx="6934200" cy="701040"/>
          </a:xfrm>
        </p:spPr>
        <p:txBody>
          <a:bodyPr>
            <a:noAutofit/>
          </a:bodyPr>
          <a:lstStyle/>
          <a:p>
            <a:r>
              <a:rPr lang="en-US" sz="3600" dirty="0"/>
              <a:t>The Writer’s Life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981200"/>
            <a:ext cx="3806416" cy="2854811"/>
          </a:xfrm>
          <a:prstGeom prst="rect">
            <a:avLst/>
          </a:prstGeom>
          <a:ln>
            <a:solidFill>
              <a:schemeClr val="tx1"/>
            </a:solidFill>
          </a:ln>
        </p:spPr>
      </p:pic>
      <p:sp>
        <p:nvSpPr>
          <p:cNvPr id="5" name="TextBox 4"/>
          <p:cNvSpPr txBox="1"/>
          <p:nvPr/>
        </p:nvSpPr>
        <p:spPr>
          <a:xfrm>
            <a:off x="4724400" y="4836011"/>
            <a:ext cx="3806416" cy="369332"/>
          </a:xfrm>
          <a:prstGeom prst="rect">
            <a:avLst/>
          </a:prstGeom>
          <a:noFill/>
        </p:spPr>
        <p:txBody>
          <a:bodyPr wrap="square" rtlCol="0">
            <a:spAutoFit/>
          </a:bodyPr>
          <a:lstStyle/>
          <a:p>
            <a:pPr algn="ctr"/>
            <a:r>
              <a:rPr lang="en-US" dirty="0"/>
              <a:t>Eugene O’Neill’s gravesite</a:t>
            </a:r>
          </a:p>
        </p:txBody>
      </p:sp>
    </p:spTree>
    <p:extLst>
      <p:ext uri="{BB962C8B-B14F-4D97-AF65-F5344CB8AC3E}">
        <p14:creationId xmlns:p14="http://schemas.microsoft.com/office/powerpoint/2010/main" val="135410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2855976"/>
          </a:xfrm>
        </p:spPr>
        <p:txBody>
          <a:bodyPr>
            <a:normAutofit/>
          </a:bodyPr>
          <a:lstStyle/>
          <a:p>
            <a:pPr algn="l"/>
            <a:r>
              <a:rPr lang="en-US" sz="2400" dirty="0"/>
              <a:t>Father of Modern American Drama</a:t>
            </a:r>
          </a:p>
          <a:p>
            <a:pPr algn="l"/>
            <a:r>
              <a:rPr lang="en-US" sz="2400" dirty="0"/>
              <a:t>First major American playwright</a:t>
            </a:r>
          </a:p>
          <a:p>
            <a:pPr algn="l"/>
            <a:r>
              <a:rPr lang="en-US" sz="2400" dirty="0"/>
              <a:t>Major influences</a:t>
            </a:r>
          </a:p>
          <a:p>
            <a:pPr algn="l"/>
            <a:r>
              <a:rPr lang="en-US" sz="2400" dirty="0"/>
              <a:t>     Swedish playwright August Strindberg</a:t>
            </a:r>
          </a:p>
          <a:p>
            <a:pPr algn="l"/>
            <a:r>
              <a:rPr lang="en-US" sz="2400" dirty="0"/>
              <a:t>     German philosopher Friedrich Nietzsche</a:t>
            </a:r>
          </a:p>
          <a:p>
            <a:pPr algn="l"/>
            <a:r>
              <a:rPr lang="en-US" sz="2400" dirty="0"/>
              <a:t>     Norwegian playwright </a:t>
            </a:r>
            <a:r>
              <a:rPr lang="en-US" sz="2400" dirty="0" err="1"/>
              <a:t>Henrik</a:t>
            </a:r>
            <a:r>
              <a:rPr lang="en-US" sz="2400" dirty="0"/>
              <a:t> Ibsen</a:t>
            </a:r>
          </a:p>
        </p:txBody>
      </p:sp>
      <p:sp>
        <p:nvSpPr>
          <p:cNvPr id="3" name="Title 2"/>
          <p:cNvSpPr>
            <a:spLocks noGrp="1"/>
          </p:cNvSpPr>
          <p:nvPr>
            <p:ph type="title"/>
          </p:nvPr>
        </p:nvSpPr>
        <p:spPr>
          <a:xfrm>
            <a:off x="1143000" y="975360"/>
            <a:ext cx="6934200" cy="701040"/>
          </a:xfrm>
        </p:spPr>
        <p:txBody>
          <a:bodyPr>
            <a:noAutofit/>
          </a:bodyPr>
          <a:lstStyle/>
          <a:p>
            <a:r>
              <a:rPr lang="en-US" sz="3600" dirty="0"/>
              <a:t>The Writer’s work</a:t>
            </a:r>
          </a:p>
        </p:txBody>
      </p:sp>
      <p:sp>
        <p:nvSpPr>
          <p:cNvPr id="5" name="TextBox 4"/>
          <p:cNvSpPr txBox="1"/>
          <p:nvPr/>
        </p:nvSpPr>
        <p:spPr>
          <a:xfrm>
            <a:off x="6096000" y="5438140"/>
            <a:ext cx="2570480" cy="646331"/>
          </a:xfrm>
          <a:prstGeom prst="rect">
            <a:avLst/>
          </a:prstGeom>
          <a:noFill/>
        </p:spPr>
        <p:txBody>
          <a:bodyPr wrap="square" rtlCol="0">
            <a:spAutoFit/>
          </a:bodyPr>
          <a:lstStyle/>
          <a:p>
            <a:pPr algn="ctr"/>
            <a:r>
              <a:rPr lang="en-US" dirty="0"/>
              <a:t>August Strindberg,</a:t>
            </a:r>
          </a:p>
          <a:p>
            <a:pPr algn="ctr"/>
            <a:r>
              <a:rPr lang="en-US" dirty="0"/>
              <a:t>O’Neill’s biggest influence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28800"/>
            <a:ext cx="2540000" cy="3594100"/>
          </a:xfrm>
          <a:prstGeom prst="rect">
            <a:avLst/>
          </a:prstGeom>
          <a:ln>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4724400"/>
            <a:ext cx="1645920" cy="20678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318" y="4724399"/>
            <a:ext cx="1426081" cy="2067817"/>
          </a:xfrm>
          <a:prstGeom prst="rect">
            <a:avLst/>
          </a:prstGeom>
        </p:spPr>
      </p:pic>
      <p:sp>
        <p:nvSpPr>
          <p:cNvPr id="9" name="TextBox 8"/>
          <p:cNvSpPr txBox="1"/>
          <p:nvPr/>
        </p:nvSpPr>
        <p:spPr>
          <a:xfrm>
            <a:off x="1924261" y="5573641"/>
            <a:ext cx="3607859" cy="369332"/>
          </a:xfrm>
          <a:prstGeom prst="rect">
            <a:avLst/>
          </a:prstGeom>
          <a:noFill/>
        </p:spPr>
        <p:txBody>
          <a:bodyPr wrap="square" rtlCol="0">
            <a:spAutoFit/>
          </a:bodyPr>
          <a:lstStyle/>
          <a:p>
            <a:r>
              <a:rPr lang="en-US" dirty="0"/>
              <a:t>Ibsen</a:t>
            </a:r>
          </a:p>
        </p:txBody>
      </p:sp>
      <p:sp>
        <p:nvSpPr>
          <p:cNvPr id="10" name="TextBox 9"/>
          <p:cNvSpPr txBox="1"/>
          <p:nvPr/>
        </p:nvSpPr>
        <p:spPr>
          <a:xfrm>
            <a:off x="2362201" y="6422884"/>
            <a:ext cx="1524000" cy="369332"/>
          </a:xfrm>
          <a:prstGeom prst="rect">
            <a:avLst/>
          </a:prstGeom>
          <a:noFill/>
        </p:spPr>
        <p:txBody>
          <a:bodyPr wrap="square" rtlCol="0">
            <a:spAutoFit/>
          </a:bodyPr>
          <a:lstStyle/>
          <a:p>
            <a:pPr algn="r"/>
            <a:r>
              <a:rPr lang="en-US" dirty="0"/>
              <a:t>Nietzsche</a:t>
            </a:r>
          </a:p>
        </p:txBody>
      </p:sp>
    </p:spTree>
    <p:extLst>
      <p:ext uri="{BB962C8B-B14F-4D97-AF65-F5344CB8AC3E}">
        <p14:creationId xmlns:p14="http://schemas.microsoft.com/office/powerpoint/2010/main" val="4016243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5638800" cy="4456176"/>
          </a:xfrm>
        </p:spPr>
        <p:txBody>
          <a:bodyPr>
            <a:normAutofit/>
          </a:bodyPr>
          <a:lstStyle/>
          <a:p>
            <a:pPr algn="l"/>
            <a:r>
              <a:rPr lang="en-US" sz="2400" dirty="0"/>
              <a:t> New ground for theater</a:t>
            </a:r>
          </a:p>
          <a:p>
            <a:pPr algn="l"/>
            <a:r>
              <a:rPr lang="en-US" sz="2400" dirty="0"/>
              <a:t>     - subjects that had gone unexplored,    </a:t>
            </a:r>
          </a:p>
          <a:p>
            <a:pPr algn="l"/>
            <a:r>
              <a:rPr lang="en-US" sz="2400" dirty="0"/>
              <a:t>        particularly subjects concerning human </a:t>
            </a:r>
          </a:p>
          <a:p>
            <a:pPr algn="l"/>
            <a:r>
              <a:rPr lang="en-US" sz="2400" dirty="0"/>
              <a:t>        psychology (abortion, infanticide, </a:t>
            </a:r>
          </a:p>
          <a:p>
            <a:pPr algn="l"/>
            <a:r>
              <a:rPr lang="en-US" sz="2400" dirty="0"/>
              <a:t>        prostitution, adultery, incest, etc.)</a:t>
            </a:r>
          </a:p>
          <a:p>
            <a:pPr algn="l"/>
            <a:r>
              <a:rPr lang="en-US" sz="2400" dirty="0"/>
              <a:t>     - technical elements, such as masks, </a:t>
            </a:r>
          </a:p>
          <a:p>
            <a:pPr algn="l"/>
            <a:r>
              <a:rPr lang="en-US" sz="2400" dirty="0"/>
              <a:t>        asides, and stage itself</a:t>
            </a:r>
          </a:p>
          <a:p>
            <a:pPr algn="l"/>
            <a:r>
              <a:rPr lang="en-US" sz="2400" dirty="0"/>
              <a:t>     - innovation of dramatic forms (dramatic </a:t>
            </a:r>
          </a:p>
          <a:p>
            <a:pPr algn="l"/>
            <a:r>
              <a:rPr lang="en-US" sz="2400" dirty="0"/>
              <a:t>        monologues, length, trilogy, internal </a:t>
            </a:r>
          </a:p>
          <a:p>
            <a:pPr algn="l"/>
            <a:r>
              <a:rPr lang="en-US" sz="2400" dirty="0"/>
              <a:t>        conflict dramatized)</a:t>
            </a:r>
          </a:p>
        </p:txBody>
      </p:sp>
      <p:sp>
        <p:nvSpPr>
          <p:cNvPr id="3" name="Title 2"/>
          <p:cNvSpPr>
            <a:spLocks noGrp="1"/>
          </p:cNvSpPr>
          <p:nvPr>
            <p:ph type="title"/>
          </p:nvPr>
        </p:nvSpPr>
        <p:spPr>
          <a:xfrm>
            <a:off x="1143000" y="975360"/>
            <a:ext cx="6934200" cy="701040"/>
          </a:xfrm>
        </p:spPr>
        <p:txBody>
          <a:bodyPr>
            <a:noAutofit/>
          </a:bodyPr>
          <a:lstStyle/>
          <a:p>
            <a:r>
              <a:rPr lang="en-US" sz="3600" dirty="0"/>
              <a:t>The Writer’s work</a:t>
            </a:r>
          </a:p>
        </p:txBody>
      </p:sp>
      <p:sp>
        <p:nvSpPr>
          <p:cNvPr id="5" name="TextBox 4"/>
          <p:cNvSpPr txBox="1"/>
          <p:nvPr/>
        </p:nvSpPr>
        <p:spPr>
          <a:xfrm>
            <a:off x="6545348" y="5906869"/>
            <a:ext cx="1862318" cy="646331"/>
          </a:xfrm>
          <a:prstGeom prst="rect">
            <a:avLst/>
          </a:prstGeom>
          <a:noFill/>
        </p:spPr>
        <p:txBody>
          <a:bodyPr wrap="square" rtlCol="0">
            <a:spAutoFit/>
          </a:bodyPr>
          <a:lstStyle/>
          <a:p>
            <a:pPr algn="ctr"/>
            <a:r>
              <a:rPr lang="en-US" dirty="0"/>
              <a:t>Charles Gilpin in </a:t>
            </a:r>
            <a:r>
              <a:rPr lang="en-US" i="1" dirty="0"/>
              <a:t>The Emperor Jones</a:t>
            </a: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13000"/>
                    </a14:imgEffect>
                  </a14:imgLayer>
                </a14:imgProps>
              </a:ext>
              <a:ext uri="{28A0092B-C50C-407E-A947-70E740481C1C}">
                <a14:useLocalDpi xmlns:a14="http://schemas.microsoft.com/office/drawing/2010/main" val="0"/>
              </a:ext>
            </a:extLst>
          </a:blip>
          <a:stretch>
            <a:fillRect/>
          </a:stretch>
        </p:blipFill>
        <p:spPr>
          <a:xfrm>
            <a:off x="6545348" y="1828800"/>
            <a:ext cx="1862318" cy="4078070"/>
          </a:xfrm>
          <a:prstGeom prst="rect">
            <a:avLst/>
          </a:prstGeom>
          <a:ln>
            <a:solidFill>
              <a:schemeClr val="tx1"/>
            </a:solidFill>
          </a:ln>
        </p:spPr>
      </p:pic>
    </p:spTree>
    <p:extLst>
      <p:ext uri="{BB962C8B-B14F-4D97-AF65-F5344CB8AC3E}">
        <p14:creationId xmlns:p14="http://schemas.microsoft.com/office/powerpoint/2010/main" val="536901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4419600" cy="4456176"/>
          </a:xfrm>
        </p:spPr>
        <p:txBody>
          <a:bodyPr>
            <a:normAutofit/>
          </a:bodyPr>
          <a:lstStyle/>
          <a:p>
            <a:pPr algn="l"/>
            <a:r>
              <a:rPr lang="en-US" sz="2400" dirty="0"/>
              <a:t>Common themes</a:t>
            </a:r>
          </a:p>
          <a:p>
            <a:pPr algn="l"/>
            <a:r>
              <a:rPr lang="en-US" sz="2400" dirty="0"/>
              <a:t>     - human beings are pitiable creatures</a:t>
            </a:r>
          </a:p>
          <a:p>
            <a:pPr algn="l"/>
            <a:r>
              <a:rPr lang="en-US" sz="2400" dirty="0"/>
              <a:t>     - woman as intruder who destroys masculine ambition or who disturbs a companionable male universe</a:t>
            </a:r>
          </a:p>
          <a:p>
            <a:pPr algn="l"/>
            <a:r>
              <a:rPr lang="en-US" sz="2400" dirty="0"/>
              <a:t>     - gifted man destroyed by predatory materialism of his woman</a:t>
            </a:r>
          </a:p>
          <a:p>
            <a:pPr algn="l"/>
            <a:r>
              <a:rPr lang="en-US" sz="2400" dirty="0"/>
              <a:t>     - desire and spiritual emptiness</a:t>
            </a:r>
          </a:p>
        </p:txBody>
      </p:sp>
      <p:sp>
        <p:nvSpPr>
          <p:cNvPr id="3" name="Title 2"/>
          <p:cNvSpPr>
            <a:spLocks noGrp="1"/>
          </p:cNvSpPr>
          <p:nvPr>
            <p:ph type="title"/>
          </p:nvPr>
        </p:nvSpPr>
        <p:spPr>
          <a:xfrm>
            <a:off x="1143000" y="975360"/>
            <a:ext cx="6934200" cy="701040"/>
          </a:xfrm>
        </p:spPr>
        <p:txBody>
          <a:bodyPr>
            <a:noAutofit/>
          </a:bodyPr>
          <a:lstStyle/>
          <a:p>
            <a:r>
              <a:rPr lang="en-US" sz="3600" dirty="0"/>
              <a:t>The Writer’s work</a:t>
            </a:r>
          </a:p>
        </p:txBody>
      </p:sp>
      <p:sp>
        <p:nvSpPr>
          <p:cNvPr id="5" name="TextBox 4"/>
          <p:cNvSpPr txBox="1"/>
          <p:nvPr/>
        </p:nvSpPr>
        <p:spPr>
          <a:xfrm>
            <a:off x="4724401" y="5214620"/>
            <a:ext cx="3942079" cy="369332"/>
          </a:xfrm>
          <a:prstGeom prst="rect">
            <a:avLst/>
          </a:prstGeom>
          <a:noFill/>
        </p:spPr>
        <p:txBody>
          <a:bodyPr wrap="square" rtlCol="0">
            <a:spAutoFit/>
          </a:bodyPr>
          <a:lstStyle/>
          <a:p>
            <a:pPr algn="ctr"/>
            <a:r>
              <a:rPr lang="en-US" dirty="0"/>
              <a:t>Carlotta Monterey in </a:t>
            </a:r>
            <a:r>
              <a:rPr lang="en-US" i="1" dirty="0"/>
              <a:t>The Hairy Ape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1" y="2057400"/>
            <a:ext cx="3911600" cy="3129280"/>
          </a:xfrm>
          <a:prstGeom prst="rect">
            <a:avLst/>
          </a:prstGeom>
          <a:ln>
            <a:solidFill>
              <a:schemeClr val="tx1"/>
            </a:solidFill>
          </a:ln>
        </p:spPr>
      </p:pic>
    </p:spTree>
    <p:extLst>
      <p:ext uri="{BB962C8B-B14F-4D97-AF65-F5344CB8AC3E}">
        <p14:creationId xmlns:p14="http://schemas.microsoft.com/office/powerpoint/2010/main" val="161313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4419600" cy="4456176"/>
          </a:xfrm>
        </p:spPr>
        <p:txBody>
          <a:bodyPr vert="horz" lIns="91440" tIns="45720" rIns="91440" bIns="45720" rtlCol="0" anchor="t">
            <a:normAutofit/>
          </a:bodyPr>
          <a:lstStyle/>
          <a:p>
            <a:pPr algn="l"/>
            <a:r>
              <a:rPr lang="en-US" sz="2400" dirty="0"/>
              <a:t>Wrote over 40 plays</a:t>
            </a:r>
          </a:p>
          <a:p>
            <a:pPr algn="l"/>
            <a:r>
              <a:rPr lang="en-US" sz="2400" dirty="0">
                <a:cs typeface="Tahoma"/>
              </a:rPr>
              <a:t>Mostly </a:t>
            </a:r>
            <a:r>
              <a:rPr lang="en-US" sz="2400" b="1" dirty="0">
                <a:cs typeface="Tahoma"/>
              </a:rPr>
              <a:t>tragedies</a:t>
            </a:r>
          </a:p>
          <a:p>
            <a:pPr algn="l"/>
            <a:r>
              <a:rPr lang="en-US" sz="2400" dirty="0">
                <a:cs typeface="Tahoma"/>
              </a:rPr>
              <a:t>Only one comedy – </a:t>
            </a:r>
            <a:r>
              <a:rPr lang="en-US" sz="2400" i="1" dirty="0">
                <a:cs typeface="Tahoma"/>
              </a:rPr>
              <a:t>Ah, Wilderness!</a:t>
            </a:r>
            <a:endParaRPr lang="en-US" sz="2400" dirty="0">
              <a:cs typeface="Tahoma"/>
            </a:endParaRPr>
          </a:p>
          <a:p>
            <a:pPr algn="l"/>
            <a:r>
              <a:rPr lang="en-US" sz="2400" dirty="0"/>
              <a:t>Autobiographical influence</a:t>
            </a:r>
          </a:p>
          <a:p>
            <a:pPr algn="l"/>
            <a:r>
              <a:rPr lang="en-US" sz="2400" dirty="0"/>
              <a:t>     Final four plays confront most directly his personal life</a:t>
            </a:r>
          </a:p>
          <a:p>
            <a:pPr algn="l"/>
            <a:r>
              <a:rPr lang="en-US" sz="2400" dirty="0"/>
              <a:t>     - </a:t>
            </a:r>
            <a:r>
              <a:rPr lang="en-US" sz="2400" i="1" dirty="0"/>
              <a:t>Long Day’s Journey into Night</a:t>
            </a:r>
          </a:p>
          <a:p>
            <a:pPr algn="l"/>
            <a:endParaRPr lang="en-US" sz="2400" dirty="0"/>
          </a:p>
        </p:txBody>
      </p:sp>
      <p:sp>
        <p:nvSpPr>
          <p:cNvPr id="3" name="Title 2"/>
          <p:cNvSpPr>
            <a:spLocks noGrp="1"/>
          </p:cNvSpPr>
          <p:nvPr>
            <p:ph type="title"/>
          </p:nvPr>
        </p:nvSpPr>
        <p:spPr>
          <a:xfrm>
            <a:off x="1143000" y="975360"/>
            <a:ext cx="6934200" cy="701040"/>
          </a:xfrm>
        </p:spPr>
        <p:txBody>
          <a:bodyPr>
            <a:noAutofit/>
          </a:bodyPr>
          <a:lstStyle/>
          <a:p>
            <a:r>
              <a:rPr lang="en-US" sz="3600" dirty="0"/>
              <a:t>The Writer’s work</a:t>
            </a:r>
          </a:p>
        </p:txBody>
      </p:sp>
      <p:pic>
        <p:nvPicPr>
          <p:cNvPr id="6" name="Picture 5"/>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5257800" y="2057400"/>
            <a:ext cx="3024553" cy="4325112"/>
          </a:xfrm>
          <a:prstGeom prst="rect">
            <a:avLst/>
          </a:prstGeom>
          <a:ln>
            <a:solidFill>
              <a:schemeClr val="tx1"/>
            </a:solidFill>
          </a:ln>
        </p:spPr>
      </p:pic>
    </p:spTree>
    <p:extLst>
      <p:ext uri="{BB962C8B-B14F-4D97-AF65-F5344CB8AC3E}">
        <p14:creationId xmlns:p14="http://schemas.microsoft.com/office/powerpoint/2010/main" val="65583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752600" y="5747455"/>
            <a:ext cx="5943600" cy="1186745"/>
          </a:xfrm>
        </p:spPr>
        <p:txBody>
          <a:bodyPr>
            <a:normAutofit/>
          </a:bodyPr>
          <a:lstStyle/>
          <a:p>
            <a:r>
              <a:rPr lang="en-US" sz="2400" dirty="0"/>
              <a:t>"O'Neill gave birth to the American Theater—</a:t>
            </a:r>
          </a:p>
          <a:p>
            <a:r>
              <a:rPr lang="en-US" sz="2400" dirty="0"/>
              <a:t>and died for it." </a:t>
            </a:r>
          </a:p>
          <a:p>
            <a:r>
              <a:rPr lang="en-US" sz="2400" dirty="0"/>
              <a:t>--Tennessee Williams</a:t>
            </a:r>
          </a:p>
          <a:p>
            <a:endParaRPr lang="en-US" dirty="0"/>
          </a:p>
        </p:txBody>
      </p:sp>
      <p:sp>
        <p:nvSpPr>
          <p:cNvPr id="4" name="Title 3"/>
          <p:cNvSpPr>
            <a:spLocks noGrp="1"/>
          </p:cNvSpPr>
          <p:nvPr>
            <p:ph type="title"/>
          </p:nvPr>
        </p:nvSpPr>
        <p:spPr>
          <a:xfrm>
            <a:off x="2514600" y="304800"/>
            <a:ext cx="4114800" cy="701040"/>
          </a:xfrm>
        </p:spPr>
        <p:txBody>
          <a:bodyPr>
            <a:normAutofit/>
          </a:bodyPr>
          <a:lstStyle/>
          <a:p>
            <a:r>
              <a:rPr lang="en-US" sz="2400" dirty="0"/>
              <a:t>O’Neill’s Legacy</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781" y="1143000"/>
            <a:ext cx="3231619" cy="4528255"/>
          </a:xfrm>
          <a:prstGeom prst="rect">
            <a:avLst/>
          </a:prstGeom>
          <a:ln>
            <a:solidFill>
              <a:schemeClr val="tx1"/>
            </a:solidFill>
          </a:ln>
        </p:spPr>
      </p:pic>
    </p:spTree>
    <p:extLst>
      <p:ext uri="{BB962C8B-B14F-4D97-AF65-F5344CB8AC3E}">
        <p14:creationId xmlns:p14="http://schemas.microsoft.com/office/powerpoint/2010/main" val="952731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81000" y="2020824"/>
            <a:ext cx="6172200" cy="4075176"/>
          </a:xfrm>
        </p:spPr>
        <p:txBody>
          <a:bodyPr>
            <a:normAutofit/>
          </a:bodyPr>
          <a:lstStyle/>
          <a:p>
            <a:pPr algn="l"/>
            <a:r>
              <a:rPr lang="en-US" sz="2800" dirty="0"/>
              <a:t>Published in 1925</a:t>
            </a:r>
          </a:p>
          <a:p>
            <a:pPr algn="l"/>
            <a:r>
              <a:rPr lang="en-US" sz="2800" dirty="0"/>
              <a:t>Banned in Boston and England</a:t>
            </a:r>
          </a:p>
          <a:p>
            <a:pPr algn="l"/>
            <a:r>
              <a:rPr lang="en-US" sz="2800" dirty="0"/>
              <a:t>Cast in Los Angeles arrested for obscenity</a:t>
            </a:r>
          </a:p>
          <a:p>
            <a:pPr algn="l"/>
            <a:r>
              <a:rPr lang="en-US" sz="2800" dirty="0"/>
              <a:t>	court case – “hung jury”</a:t>
            </a:r>
          </a:p>
          <a:p>
            <a:pPr algn="l"/>
            <a:r>
              <a:rPr lang="en-US" sz="2800" dirty="0"/>
              <a:t>208 performances on and off Broadway</a:t>
            </a:r>
          </a:p>
          <a:p>
            <a:pPr algn="l"/>
            <a:r>
              <a:rPr lang="en-US" sz="2800" dirty="0"/>
              <a:t>Innovative set design</a:t>
            </a:r>
          </a:p>
          <a:p>
            <a:pPr algn="l"/>
            <a:r>
              <a:rPr lang="en-US" sz="2800" dirty="0"/>
              <a:t>Taboo subject matter</a:t>
            </a:r>
          </a:p>
        </p:txBody>
      </p:sp>
      <p:sp>
        <p:nvSpPr>
          <p:cNvPr id="5" name="Title 4"/>
          <p:cNvSpPr>
            <a:spLocks noGrp="1"/>
          </p:cNvSpPr>
          <p:nvPr>
            <p:ph type="title"/>
          </p:nvPr>
        </p:nvSpPr>
        <p:spPr/>
        <p:txBody>
          <a:bodyPr/>
          <a:lstStyle/>
          <a:p>
            <a:r>
              <a:rPr lang="en-US" dirty="0"/>
              <a:t>Desire Under the Elms</a:t>
            </a:r>
          </a:p>
        </p:txBody>
      </p:sp>
      <p:pic>
        <p:nvPicPr>
          <p:cNvPr id="1028" name="Picture 4" descr="http://upload.wikimedia.org/wikipedia/ru/thumb/4/46/Desire_Under_the_Elms_poster.jpg/200px-Desire_Under_the_Elms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020823"/>
            <a:ext cx="2286000" cy="323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602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Tragedy</a:t>
            </a:r>
            <a:endParaRPr lang="en-US" sz="4400" b="1">
              <a:cs typeface="Calibri Light"/>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2400" i="1" dirty="0"/>
              <a:t>Desire Under the Elms </a:t>
            </a:r>
            <a:r>
              <a:rPr lang="en-US" sz="2400" dirty="0"/>
              <a:t>has been called “the ﬁrst great American tragedy” by several critics, but what is </a:t>
            </a:r>
            <a:r>
              <a:rPr lang="en-US" sz="2400" i="1" dirty="0"/>
              <a:t>tragedy </a:t>
            </a:r>
            <a:r>
              <a:rPr lang="en-US" sz="2400" dirty="0"/>
              <a:t>exactly?</a:t>
            </a:r>
            <a:endParaRPr lang="en-US" sz="2400" dirty="0">
              <a:cs typeface="Calibri"/>
            </a:endParaRPr>
          </a:p>
          <a:p>
            <a:r>
              <a:rPr lang="en-US" sz="2400" dirty="0"/>
              <a:t>The Greek philosopher Aristotle deﬁned tragedy as </a:t>
            </a:r>
          </a:p>
          <a:p>
            <a:pPr lvl="1"/>
            <a:r>
              <a:rPr lang="en-US" sz="2100" dirty="0"/>
              <a:t>“an imitation of an action that is </a:t>
            </a:r>
            <a:r>
              <a:rPr lang="en-US" sz="2100" u="sng" dirty="0"/>
              <a:t>serious</a:t>
            </a:r>
            <a:r>
              <a:rPr lang="en-US" sz="2100" dirty="0"/>
              <a:t>, </a:t>
            </a:r>
            <a:r>
              <a:rPr lang="en-US" sz="2100" u="sng" dirty="0"/>
              <a:t>complete</a:t>
            </a:r>
            <a:r>
              <a:rPr lang="en-US" sz="2100" dirty="0"/>
              <a:t>, and of a certain </a:t>
            </a:r>
            <a:r>
              <a:rPr lang="en-US" sz="2100" u="sng" dirty="0"/>
              <a:t>magnitude</a:t>
            </a:r>
            <a:r>
              <a:rPr lang="en-US" sz="2100" dirty="0"/>
              <a:t>; </a:t>
            </a:r>
            <a:endParaRPr lang="en-US" sz="2100"/>
          </a:p>
          <a:p>
            <a:pPr lvl="1"/>
            <a:r>
              <a:rPr lang="en-US" sz="2100" dirty="0"/>
              <a:t>in language </a:t>
            </a:r>
            <a:r>
              <a:rPr lang="en-US" sz="2100" u="sng" dirty="0"/>
              <a:t>embellished </a:t>
            </a:r>
            <a:r>
              <a:rPr lang="en-US" sz="2100" dirty="0"/>
              <a:t>with each kind of artistic ornament, the several kinds being found in separate parts of the play; </a:t>
            </a:r>
            <a:endParaRPr lang="en-US" sz="2100"/>
          </a:p>
          <a:p>
            <a:pPr lvl="1"/>
            <a:r>
              <a:rPr lang="en-US" sz="2100" dirty="0"/>
              <a:t>in the form of </a:t>
            </a:r>
            <a:r>
              <a:rPr lang="en-US" sz="2100" u="sng" dirty="0"/>
              <a:t>action</a:t>
            </a:r>
            <a:r>
              <a:rPr lang="en-US" sz="2100" dirty="0"/>
              <a:t>, not of narrative; </a:t>
            </a:r>
            <a:endParaRPr lang="en-US" sz="2100"/>
          </a:p>
          <a:p>
            <a:pPr lvl="1"/>
            <a:r>
              <a:rPr lang="en-US" sz="2100" dirty="0"/>
              <a:t>with incidents arousing </a:t>
            </a:r>
            <a:r>
              <a:rPr lang="en-US" sz="2100" u="sng" dirty="0"/>
              <a:t>pity </a:t>
            </a:r>
            <a:r>
              <a:rPr lang="en-US" sz="2100" dirty="0"/>
              <a:t>and </a:t>
            </a:r>
            <a:r>
              <a:rPr lang="en-US" sz="2100" u="sng" dirty="0"/>
              <a:t>fear</a:t>
            </a:r>
            <a:r>
              <a:rPr lang="en-US" sz="2100" dirty="0"/>
              <a:t>, wherewith to accomplish its </a:t>
            </a:r>
            <a:r>
              <a:rPr lang="en-US" sz="2100" u="sng" dirty="0"/>
              <a:t>catharsis </a:t>
            </a:r>
            <a:r>
              <a:rPr lang="en-US" sz="2100" dirty="0"/>
              <a:t>of such emotions.” </a:t>
            </a:r>
            <a:endParaRPr lang="en-US" sz="2100">
              <a:cs typeface="Calibri"/>
            </a:endParaRPr>
          </a:p>
          <a:p>
            <a:pPr marL="0" indent="0">
              <a:buNone/>
            </a:pPr>
            <a:endParaRPr lang="en-US" sz="2400" dirty="0">
              <a:cs typeface="Calibri"/>
            </a:endParaRPr>
          </a:p>
        </p:txBody>
      </p:sp>
    </p:spTree>
    <p:extLst>
      <p:ext uri="{BB962C8B-B14F-4D97-AF65-F5344CB8AC3E}">
        <p14:creationId xmlns:p14="http://schemas.microsoft.com/office/powerpoint/2010/main" val="1948848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Six Elements of Tragedy </a:t>
            </a:r>
            <a:endParaRPr lang="en-US" sz="4400" b="1">
              <a:cs typeface="Calibri Light"/>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t>According to Aristotle:</a:t>
            </a:r>
            <a:endParaRPr lang="en-US" sz="2400" dirty="0">
              <a:cs typeface="Calibri"/>
            </a:endParaRPr>
          </a:p>
          <a:p>
            <a:r>
              <a:rPr lang="en-US" sz="2400" dirty="0"/>
              <a:t>Tragedy consisted of six elements that determined its quality: plot, character, thought, diction, music and spectacle. </a:t>
            </a:r>
            <a:endParaRPr lang="en-US" sz="2400" dirty="0">
              <a:cs typeface="Calibri"/>
            </a:endParaRPr>
          </a:p>
          <a:p>
            <a:r>
              <a:rPr lang="en-US" sz="2400" b="1" u="sng" dirty="0"/>
              <a:t>Plot</a:t>
            </a:r>
            <a:r>
              <a:rPr lang="en-US" sz="2400" dirty="0"/>
              <a:t> concerns the story of the play. Aristotle thought plot was the most important element. Plots, he said, should be “complete,” having a beginning, middle and end.  </a:t>
            </a:r>
            <a:endParaRPr lang="en-US" sz="2400" dirty="0">
              <a:cs typeface="Calibri"/>
            </a:endParaRPr>
          </a:p>
          <a:p>
            <a:r>
              <a:rPr lang="en-US" sz="2400" dirty="0"/>
              <a:t>A tragic </a:t>
            </a:r>
            <a:r>
              <a:rPr lang="en-US" sz="2400" b="1" u="sng" dirty="0"/>
              <a:t>character</a:t>
            </a:r>
            <a:r>
              <a:rPr lang="en-US" sz="2400" dirty="0"/>
              <a:t>, Aristotle said, should be “true to life” and his fall “should come about as the result, not of vice, but of some great error or frailty in character.”</a:t>
            </a:r>
            <a:endParaRPr lang="en-US" sz="2400" dirty="0">
              <a:cs typeface="Calibri"/>
            </a:endParaRPr>
          </a:p>
        </p:txBody>
      </p:sp>
    </p:spTree>
    <p:extLst>
      <p:ext uri="{BB962C8B-B14F-4D97-AF65-F5344CB8AC3E}">
        <p14:creationId xmlns:p14="http://schemas.microsoft.com/office/powerpoint/2010/main" val="3313670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Six Elements (cont.)</a:t>
            </a:r>
            <a:endParaRPr lang="en-US" sz="4400" dirty="0">
              <a:cs typeface="Calibri Light"/>
            </a:endParaRPr>
          </a:p>
        </p:txBody>
      </p:sp>
      <p:sp>
        <p:nvSpPr>
          <p:cNvPr id="3" name="Content Placeholder 2"/>
          <p:cNvSpPr>
            <a:spLocks noGrp="1"/>
          </p:cNvSpPr>
          <p:nvPr>
            <p:ph idx="1"/>
          </p:nvPr>
        </p:nvSpPr>
        <p:spPr>
          <a:xfrm>
            <a:off x="628650" y="1578491"/>
            <a:ext cx="7886700" cy="4722040"/>
          </a:xfrm>
        </p:spPr>
        <p:txBody>
          <a:bodyPr vert="horz" lIns="91440" tIns="45720" rIns="91440" bIns="45720" rtlCol="0" anchor="t">
            <a:normAutofit lnSpcReduction="10000"/>
          </a:bodyPr>
          <a:lstStyle/>
          <a:p>
            <a:r>
              <a:rPr lang="en-US" sz="2400" dirty="0"/>
              <a:t>By </a:t>
            </a:r>
            <a:r>
              <a:rPr lang="en-US" sz="2400" b="1" u="sng" dirty="0"/>
              <a:t>thought</a:t>
            </a:r>
            <a:r>
              <a:rPr lang="en-US" sz="2400" dirty="0"/>
              <a:t> Aristotle meant the message “where something is proved to be or not to be, or a general maxim is enunciated.” (What's the point?)</a:t>
            </a:r>
            <a:endParaRPr lang="en-US" sz="2400" dirty="0">
              <a:cs typeface="Calibri"/>
            </a:endParaRPr>
          </a:p>
          <a:p>
            <a:r>
              <a:rPr lang="en-US" sz="2400" b="1" u="sng" dirty="0"/>
              <a:t>Diction</a:t>
            </a:r>
            <a:r>
              <a:rPr lang="en-US" sz="2400" dirty="0"/>
              <a:t> and </a:t>
            </a:r>
            <a:r>
              <a:rPr lang="en-US" sz="2400" b="1" u="sng" dirty="0"/>
              <a:t>music</a:t>
            </a:r>
            <a:r>
              <a:rPr lang="en-US" sz="2400" dirty="0"/>
              <a:t>, while separate elements, have much in common. Both have to do with what is being spoken (or sung), but diction focuses on the words themselves while music focuses on the way these words are spoken. Diction is “the expression of the meaning in words,” and with music the sound, rhythm, and melody of the speeches should always contribute to the plot, characters, and themes. </a:t>
            </a:r>
            <a:endParaRPr lang="en-US" sz="2400" dirty="0">
              <a:cs typeface="Calibri"/>
            </a:endParaRPr>
          </a:p>
          <a:p>
            <a:r>
              <a:rPr lang="en-US" sz="2400" b="1" u="sng" dirty="0"/>
              <a:t>Spectacle</a:t>
            </a:r>
            <a:r>
              <a:rPr lang="en-US" sz="2400" dirty="0"/>
              <a:t> refers to the stage set-up and special effects. Aristotle considered this least important because it has least to do with literature. “The production of spectacular effects,” he said, “depends more on the art of the stage machinist than on that of the poet.” </a:t>
            </a:r>
            <a:endParaRPr lang="en-US" sz="2400" dirty="0">
              <a:cs typeface="Calibri"/>
            </a:endParaRPr>
          </a:p>
        </p:txBody>
      </p:sp>
    </p:spTree>
    <p:extLst>
      <p:ext uri="{BB962C8B-B14F-4D97-AF65-F5344CB8AC3E}">
        <p14:creationId xmlns:p14="http://schemas.microsoft.com/office/powerpoint/2010/main" val="273808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57400"/>
            <a:ext cx="4724400" cy="4075176"/>
          </a:xfrm>
        </p:spPr>
        <p:txBody>
          <a:bodyPr>
            <a:normAutofit/>
          </a:bodyPr>
          <a:lstStyle/>
          <a:p>
            <a:pPr algn="l"/>
            <a:r>
              <a:rPr lang="en-US" sz="2400" dirty="0"/>
              <a:t>Father: James O’Neill</a:t>
            </a:r>
          </a:p>
          <a:p>
            <a:pPr algn="l"/>
            <a:r>
              <a:rPr lang="en-US" sz="2400" dirty="0"/>
              <a:t>	Actor – </a:t>
            </a:r>
            <a:r>
              <a:rPr lang="en-US" sz="2400" i="1" dirty="0"/>
              <a:t>Count of Monte Cristo</a:t>
            </a:r>
            <a:endParaRPr lang="en-US" sz="2400" dirty="0"/>
          </a:p>
          <a:p>
            <a:pPr lvl="3" algn="l"/>
            <a:r>
              <a:rPr lang="en-US" sz="1800" dirty="0"/>
              <a:t>	</a:t>
            </a:r>
            <a:r>
              <a:rPr lang="en-US" sz="2400" dirty="0"/>
              <a:t>Son of Irish immigrant</a:t>
            </a:r>
            <a:endParaRPr lang="en-US" sz="1800" dirty="0"/>
          </a:p>
          <a:p>
            <a:pPr algn="l"/>
            <a:r>
              <a:rPr lang="en-US" sz="2400" dirty="0"/>
              <a:t>	Catholic</a:t>
            </a:r>
          </a:p>
          <a:p>
            <a:pPr algn="l"/>
            <a:r>
              <a:rPr lang="en-US" sz="2400" dirty="0"/>
              <a:t>Mother: Ellen (Ella) Quinlan O’Neill</a:t>
            </a:r>
          </a:p>
          <a:p>
            <a:pPr algn="l"/>
            <a:r>
              <a:rPr lang="en-US" sz="2400" dirty="0"/>
              <a:t>	Devout Catholic</a:t>
            </a:r>
          </a:p>
          <a:p>
            <a:pPr algn="l"/>
            <a:r>
              <a:rPr lang="en-US" sz="2400" dirty="0"/>
              <a:t>	Morphine addiction</a:t>
            </a:r>
          </a:p>
          <a:p>
            <a:pPr algn="l"/>
            <a:r>
              <a:rPr lang="en-US" sz="2400" dirty="0"/>
              <a:t>	Attempted suicide</a:t>
            </a:r>
          </a:p>
        </p:txBody>
      </p:sp>
      <p:sp>
        <p:nvSpPr>
          <p:cNvPr id="3" name="Title 2"/>
          <p:cNvSpPr>
            <a:spLocks noGrp="1"/>
          </p:cNvSpPr>
          <p:nvPr>
            <p:ph type="title"/>
          </p:nvPr>
        </p:nvSpPr>
        <p:spPr>
          <a:xfrm>
            <a:off x="1143000" y="975360"/>
            <a:ext cx="6934200" cy="701040"/>
          </a:xfrm>
        </p:spPr>
        <p:txBody>
          <a:bodyPr>
            <a:noAutofit/>
          </a:bodyPr>
          <a:lstStyle/>
          <a:p>
            <a:r>
              <a:rPr lang="en-US" sz="3600" dirty="0"/>
              <a:t>The Writer’s Life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209800"/>
            <a:ext cx="3556000" cy="2667000"/>
          </a:xfrm>
          <a:prstGeom prst="rect">
            <a:avLst/>
          </a:prstGeom>
          <a:ln>
            <a:solidFill>
              <a:schemeClr val="tx1"/>
            </a:solidFill>
          </a:ln>
        </p:spPr>
      </p:pic>
      <p:sp>
        <p:nvSpPr>
          <p:cNvPr id="5" name="TextBox 4"/>
          <p:cNvSpPr txBox="1"/>
          <p:nvPr/>
        </p:nvSpPr>
        <p:spPr>
          <a:xfrm>
            <a:off x="5257800" y="4876800"/>
            <a:ext cx="3556000" cy="646331"/>
          </a:xfrm>
          <a:prstGeom prst="rect">
            <a:avLst/>
          </a:prstGeom>
          <a:noFill/>
        </p:spPr>
        <p:txBody>
          <a:bodyPr wrap="square" rtlCol="0">
            <a:spAutoFit/>
          </a:bodyPr>
          <a:lstStyle/>
          <a:p>
            <a:pPr algn="ctr"/>
            <a:r>
              <a:rPr lang="en-US" dirty="0"/>
              <a:t>Monte Cristo Cottage </a:t>
            </a:r>
          </a:p>
          <a:p>
            <a:pPr algn="ctr"/>
            <a:r>
              <a:rPr lang="en-US" dirty="0"/>
              <a:t>New London , Connecticut</a:t>
            </a:r>
          </a:p>
        </p:txBody>
      </p:sp>
    </p:spTree>
    <p:extLst>
      <p:ext uri="{BB962C8B-B14F-4D97-AF65-F5344CB8AC3E}">
        <p14:creationId xmlns:p14="http://schemas.microsoft.com/office/powerpoint/2010/main" val="908026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farm5.staticflickr.com/4056/4642757664_684bacc1cc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90874"/>
            <a:ext cx="6096000" cy="359092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http://media-cache-ec0.pinimg.com/236x/6f/a7/94/6fa7940537c6eb6b2666eaa4e31c4a2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
            <a:ext cx="4078662" cy="3352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media-cache-ec0.pinimg.com/736x/53/8f/94/538f945b276f4b37397df20f2d302fd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8384" y="76200"/>
            <a:ext cx="3252216" cy="3352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543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Tragedy and the Common Man</a:t>
            </a:r>
            <a:endParaRPr lang="en-US" sz="4400" b="1">
              <a:cs typeface="Calibri Light"/>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t>For a long time, tragedies were populated with kings, queens and other ﬁgures of royalty. </a:t>
            </a:r>
            <a:endParaRPr lang="en-US" sz="2400" dirty="0">
              <a:cs typeface="Calibri"/>
            </a:endParaRPr>
          </a:p>
          <a:p>
            <a:r>
              <a:rPr lang="en-US" sz="2400" dirty="0"/>
              <a:t>Very little emphasis on the lower classes until 1731 - George Lillo wrote what he called a “domestic tragedy.” Lillo wanted to focus on everyday people, on stories that took place in households instead of kingdoms. </a:t>
            </a:r>
            <a:endParaRPr lang="en-US" sz="2400" dirty="0">
              <a:cs typeface="Calibri"/>
            </a:endParaRPr>
          </a:p>
          <a:p>
            <a:r>
              <a:rPr lang="en-US" sz="2400" dirty="0"/>
              <a:t>In 1949, Arthur Miller, author of plays such as </a:t>
            </a:r>
            <a:r>
              <a:rPr lang="en-US" sz="2400" i="1" dirty="0"/>
              <a:t>Death of a Salesman</a:t>
            </a:r>
            <a:r>
              <a:rPr lang="en-US" sz="2400" dirty="0"/>
              <a:t> and </a:t>
            </a:r>
            <a:r>
              <a:rPr lang="en-US" sz="2400" i="1" dirty="0"/>
              <a:t>The Crucible</a:t>
            </a:r>
            <a:r>
              <a:rPr lang="en-US" sz="2400" dirty="0"/>
              <a:t>, wrote an essay about the current state of tragedy called “Tragedy and the Common Man.” </a:t>
            </a:r>
            <a:endParaRPr lang="en-US" sz="2400" dirty="0">
              <a:cs typeface="Calibri"/>
            </a:endParaRPr>
          </a:p>
        </p:txBody>
      </p:sp>
    </p:spTree>
    <p:extLst>
      <p:ext uri="{BB962C8B-B14F-4D97-AF65-F5344CB8AC3E}">
        <p14:creationId xmlns:p14="http://schemas.microsoft.com/office/powerpoint/2010/main" val="3668784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"Tragedy and the Common Man"</a:t>
            </a:r>
            <a:endParaRPr lang="en-US" sz="4400" dirty="0">
              <a:cs typeface="Calibri Light"/>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t>...As a general rule, to which there may be exceptions unknown to me, I think the tragic feeling is evoked in us when we are in the presence of a character who is ready to lay down his life, if need be, to secure one thing--his sense of personal dignity. From Orestes to Hamlet, Medea to Macbeth, the underlying struggle is that of the individual attempting to gain his “rightful” position in his society... </a:t>
            </a:r>
            <a:endParaRPr lang="en-US" sz="2400" dirty="0">
              <a:cs typeface="Calibri"/>
            </a:endParaRPr>
          </a:p>
          <a:p>
            <a:r>
              <a:rPr lang="en-US" sz="2400" dirty="0"/>
              <a:t>...The quality in such plays that does shake us, however, derives from the underlying fear of being displaced, the disaster inherent in being torn away from our chosen image of what and who we are in this world. </a:t>
            </a:r>
            <a:endParaRPr lang="en-US" sz="2400" dirty="0">
              <a:cs typeface="Calibri"/>
            </a:endParaRPr>
          </a:p>
        </p:txBody>
      </p:sp>
    </p:spTree>
    <p:extLst>
      <p:ext uri="{BB962C8B-B14F-4D97-AF65-F5344CB8AC3E}">
        <p14:creationId xmlns:p14="http://schemas.microsoft.com/office/powerpoint/2010/main" val="2898075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i="1" dirty="0"/>
              <a:t>Desire under the Elms</a:t>
            </a:r>
            <a:r>
              <a:rPr lang="en-US" sz="4400" b="1" dirty="0"/>
              <a:t> as Tragedy</a:t>
            </a:r>
            <a:endParaRPr lang="en-US" sz="4400" b="1" dirty="0">
              <a:cs typeface="Calibri Light"/>
            </a:endParaRPr>
          </a:p>
        </p:txBody>
      </p:sp>
      <p:sp>
        <p:nvSpPr>
          <p:cNvPr id="3" name="Content Placeholder 2"/>
          <p:cNvSpPr>
            <a:spLocks noGrp="1"/>
          </p:cNvSpPr>
          <p:nvPr>
            <p:ph idx="1"/>
          </p:nvPr>
        </p:nvSpPr>
        <p:spPr/>
        <p:txBody>
          <a:bodyPr vert="horz" lIns="91440" tIns="45720" rIns="91440" bIns="45720" rtlCol="0" anchor="t">
            <a:noAutofit/>
          </a:bodyPr>
          <a:lstStyle/>
          <a:p>
            <a:r>
              <a:rPr lang="en-US" sz="2000" dirty="0"/>
              <a:t>1. Simply stated, what is the story? Does it have a clear beginning, middle and end? </a:t>
            </a:r>
            <a:endParaRPr lang="en-US" sz="2000" dirty="0">
              <a:cs typeface="Calibri"/>
            </a:endParaRPr>
          </a:p>
          <a:p>
            <a:r>
              <a:rPr lang="en-US" sz="2000" dirty="0"/>
              <a:t>2. Who are the main characters? Are they “true-to-life”? How so? More importantly, who is the “tragic hero” (the ﬁgure at the center of the tragedy) in this play, and what brings about his or her “fall”?</a:t>
            </a:r>
            <a:endParaRPr lang="en-US" sz="2000" dirty="0">
              <a:cs typeface="Calibri"/>
            </a:endParaRPr>
          </a:p>
          <a:p>
            <a:r>
              <a:rPr lang="en-US" sz="2000" dirty="0"/>
              <a:t>3. What is the theme or message of this play? Provide speciﬁc lines or examples that support this. </a:t>
            </a:r>
            <a:endParaRPr lang="en-US" sz="2000" dirty="0">
              <a:cs typeface="Calibri"/>
            </a:endParaRPr>
          </a:p>
          <a:p>
            <a:r>
              <a:rPr lang="en-US" sz="2000" dirty="0"/>
              <a:t>4. Find a passage or monologue from the play and determine the meaning behind the words. What is the character really trying to say? </a:t>
            </a:r>
            <a:endParaRPr lang="en-US" sz="2000" dirty="0">
              <a:cs typeface="Calibri"/>
            </a:endParaRPr>
          </a:p>
          <a:p>
            <a:r>
              <a:rPr lang="en-US" sz="2000" dirty="0"/>
              <a:t>5. Find the music in the words. Taking a look at how the characters speak, do you ﬁnd any rhythm or cadence in their speech? How does that develop their characters?</a:t>
            </a:r>
            <a:endParaRPr lang="en-US" sz="2000" dirty="0">
              <a:cs typeface="Calibri"/>
            </a:endParaRPr>
          </a:p>
          <a:p>
            <a:r>
              <a:rPr lang="en-US" sz="2000" dirty="0"/>
              <a:t>6. How would you envision the spectacle? If you were in charge of designing the set, what would you do?</a:t>
            </a:r>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2291687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4000" b="1" dirty="0"/>
              <a:t>Mythological Connections: Apollonian vs. Dionysian Characters </a:t>
            </a:r>
            <a:br>
              <a:rPr lang="en-US" sz="4000" b="1" dirty="0"/>
            </a:br>
            <a:endParaRPr lang="en-US" dirty="0"/>
          </a:p>
        </p:txBody>
      </p:sp>
      <p:sp>
        <p:nvSpPr>
          <p:cNvPr id="3" name="Content Placeholder 2"/>
          <p:cNvSpPr>
            <a:spLocks noGrp="1"/>
          </p:cNvSpPr>
          <p:nvPr>
            <p:ph idx="1"/>
          </p:nvPr>
        </p:nvSpPr>
        <p:spPr/>
        <p:txBody>
          <a:bodyPr vert="horz" lIns="91440" tIns="45720" rIns="91440" bIns="45720" rtlCol="0" anchor="t">
            <a:normAutofit fontScale="92500"/>
          </a:bodyPr>
          <a:lstStyle/>
          <a:p>
            <a:r>
              <a:rPr lang="en-US" sz="2400" b="1" dirty="0"/>
              <a:t>Apollo </a:t>
            </a:r>
            <a:r>
              <a:rPr lang="en-US" sz="2400" dirty="0"/>
              <a:t>and </a:t>
            </a:r>
            <a:r>
              <a:rPr lang="en-US" sz="2400" b="1" dirty="0"/>
              <a:t>Dionysus </a:t>
            </a:r>
            <a:r>
              <a:rPr lang="en-US" sz="2400" dirty="0"/>
              <a:t>- sons of Zeus. </a:t>
            </a:r>
            <a:endParaRPr lang="en-US" sz="2400" dirty="0">
              <a:cs typeface="Calibri"/>
            </a:endParaRPr>
          </a:p>
          <a:p>
            <a:r>
              <a:rPr lang="en-US" sz="2400" u="sng" dirty="0"/>
              <a:t>Apollo </a:t>
            </a:r>
            <a:r>
              <a:rPr lang="en-US" sz="2400" dirty="0"/>
              <a:t>- god of the sun, light, music, and poetry</a:t>
            </a:r>
            <a:endParaRPr lang="en-US" sz="2400" dirty="0">
              <a:cs typeface="Calibri"/>
            </a:endParaRPr>
          </a:p>
          <a:p>
            <a:r>
              <a:rPr lang="en-US" sz="2400" u="sng" dirty="0"/>
              <a:t>Dionysus </a:t>
            </a:r>
            <a:r>
              <a:rPr lang="en-US" sz="2400" dirty="0"/>
              <a:t>- god of wine, ecstasy, and intoxication </a:t>
            </a:r>
            <a:endParaRPr lang="en-US" sz="2400" dirty="0">
              <a:cs typeface="Calibri"/>
            </a:endParaRPr>
          </a:p>
          <a:p>
            <a:r>
              <a:rPr lang="en-US" sz="2400" dirty="0"/>
              <a:t>Nietzsche’s </a:t>
            </a:r>
            <a:r>
              <a:rPr lang="en-US" sz="2400" i="1" dirty="0"/>
              <a:t>The Birth of Tragedy</a:t>
            </a:r>
            <a:r>
              <a:rPr lang="en-US" sz="2400" dirty="0"/>
              <a:t> - used the contrast between the gods to symbolize principles of </a:t>
            </a:r>
            <a:r>
              <a:rPr lang="en-US" sz="2400" u="sng" dirty="0"/>
              <a:t>individualism versus wholeness,</a:t>
            </a:r>
            <a:r>
              <a:rPr lang="en-US" sz="2400" dirty="0"/>
              <a:t> </a:t>
            </a:r>
            <a:r>
              <a:rPr lang="en-US" sz="2400" u="sng" dirty="0"/>
              <a:t>light versus darkness</a:t>
            </a:r>
            <a:r>
              <a:rPr lang="en-US" sz="2400" dirty="0"/>
              <a:t>, and </a:t>
            </a:r>
            <a:r>
              <a:rPr lang="en-US" sz="2400" u="sng" dirty="0"/>
              <a:t>civilization versus primal nature</a:t>
            </a:r>
            <a:r>
              <a:rPr lang="en-US" sz="2400" dirty="0"/>
              <a:t>.</a:t>
            </a:r>
            <a:endParaRPr lang="en-US" sz="2400" dirty="0">
              <a:cs typeface="Calibri"/>
            </a:endParaRPr>
          </a:p>
          <a:p>
            <a:r>
              <a:rPr lang="en-US" sz="2400" dirty="0"/>
              <a:t>To be </a:t>
            </a:r>
            <a:r>
              <a:rPr lang="en-US" sz="2400" b="1" i="1" dirty="0"/>
              <a:t>Apollonian </a:t>
            </a:r>
            <a:r>
              <a:rPr lang="en-US" sz="2400" dirty="0"/>
              <a:t>was to exist in a dream state consisting of order, perfection and beauty. The Apollonian wants to create. </a:t>
            </a:r>
            <a:endParaRPr lang="en-US" sz="2400" dirty="0">
              <a:cs typeface="Calibri"/>
            </a:endParaRPr>
          </a:p>
          <a:p>
            <a:r>
              <a:rPr lang="en-US" sz="2400" dirty="0"/>
              <a:t>The </a:t>
            </a:r>
            <a:r>
              <a:rPr lang="en-US" sz="2400" b="1" i="1" dirty="0"/>
              <a:t>Dionysian</a:t>
            </a:r>
            <a:r>
              <a:rPr lang="en-US" sz="2400" dirty="0"/>
              <a:t>, on the other hand, revels in chaos, intoxication, pleasure and pain. The Dionysian wants to destroy. </a:t>
            </a:r>
            <a:endParaRPr lang="en-US" sz="2400" dirty="0">
              <a:cs typeface="Calibri"/>
            </a:endParaRPr>
          </a:p>
        </p:txBody>
      </p:sp>
    </p:spTree>
    <p:extLst>
      <p:ext uri="{BB962C8B-B14F-4D97-AF65-F5344CB8AC3E}">
        <p14:creationId xmlns:p14="http://schemas.microsoft.com/office/powerpoint/2010/main" val="1709341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Mythological Undercurrents</a:t>
            </a:r>
            <a:endParaRPr lang="en-US" sz="4000" b="1">
              <a:cs typeface="Calibri Light"/>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t>In the context of tragedy, Nietzsche explains that the tragic hero struggles to make order (in the Apollonian sense) of his unjust (chaotic) Fate, though he dies unfulﬁlled in the end. </a:t>
            </a:r>
            <a:endParaRPr lang="en-US" sz="2400" dirty="0">
              <a:cs typeface="Calibri"/>
            </a:endParaRPr>
          </a:p>
          <a:p>
            <a:r>
              <a:rPr lang="en-US" sz="2400" dirty="0"/>
              <a:t>Answers and action often come while in the Dionysian state, when one is able to act out their deepest passions. But unfortunately, that state can never survive for long. </a:t>
            </a:r>
            <a:endParaRPr lang="en-US" sz="2400" dirty="0">
              <a:cs typeface="Calibri"/>
            </a:endParaRPr>
          </a:p>
        </p:txBody>
      </p:sp>
    </p:spTree>
    <p:extLst>
      <p:ext uri="{BB962C8B-B14F-4D97-AF65-F5344CB8AC3E}">
        <p14:creationId xmlns:p14="http://schemas.microsoft.com/office/powerpoint/2010/main" val="691154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Mythological Undercurrents: Oedipus</a:t>
            </a:r>
            <a:endParaRPr lang="en-US" sz="4000" b="1" dirty="0">
              <a:cs typeface="Calibri Light"/>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t>Oedipus is the story of the mythical king of Thebes (a city in Greece) who fulﬁlled a prophecy that said he would kill his father and marry his mother, and thus brought disaster on his city and family. </a:t>
            </a:r>
            <a:endParaRPr lang="en-US" sz="2400" dirty="0">
              <a:cs typeface="Calibri"/>
            </a:endParaRPr>
          </a:p>
          <a:p>
            <a:r>
              <a:rPr lang="en-US" sz="2400" dirty="0"/>
              <a:t>Psychoanalyst Sigmund Freud went on to write about the “Oedipus Complex,” a condition where a child feels sexual desire for the parent of the opposite sex and desires the death of the parent of the same sex. </a:t>
            </a:r>
            <a:endParaRPr lang="en-US" sz="2400" dirty="0">
              <a:cs typeface="Calibri"/>
            </a:endParaRPr>
          </a:p>
          <a:p>
            <a:r>
              <a:rPr lang="en-US" sz="2400" dirty="0"/>
              <a:t>What parallels do you see between the story of Oedipus and the characters in </a:t>
            </a:r>
            <a:r>
              <a:rPr lang="en-US" sz="2400" i="1" dirty="0"/>
              <a:t>Desire Under the Elms</a:t>
            </a:r>
            <a:r>
              <a:rPr lang="en-US" sz="2400" dirty="0"/>
              <a:t>? Do you think </a:t>
            </a:r>
            <a:r>
              <a:rPr lang="en-US" sz="2400" dirty="0" err="1"/>
              <a:t>Eben</a:t>
            </a:r>
            <a:r>
              <a:rPr lang="en-US" sz="2400" dirty="0"/>
              <a:t> has an Oedipus Complex? Why or why not?</a:t>
            </a:r>
            <a:endParaRPr lang="en-US" sz="2400" dirty="0">
              <a:cs typeface="Calibri"/>
            </a:endParaRPr>
          </a:p>
        </p:txBody>
      </p:sp>
    </p:spTree>
    <p:extLst>
      <p:ext uri="{BB962C8B-B14F-4D97-AF65-F5344CB8AC3E}">
        <p14:creationId xmlns:p14="http://schemas.microsoft.com/office/powerpoint/2010/main" val="265390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Mythological Undercurrents: </a:t>
            </a:r>
            <a:r>
              <a:rPr lang="en-US" sz="4000" b="1" dirty="0" err="1"/>
              <a:t>Phaedre</a:t>
            </a:r>
            <a:endParaRPr lang="en-US" sz="4000" b="1" dirty="0" err="1">
              <a:cs typeface="Calibri Light"/>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2400" i="1" dirty="0" err="1"/>
              <a:t>Phaedre</a:t>
            </a:r>
            <a:r>
              <a:rPr lang="en-US" sz="2400" dirty="0"/>
              <a:t>, a tale which has been adapted many times over the years, is the story of a queen who is forced by the gods to fall in love with her husband’s son from another marriage. </a:t>
            </a:r>
            <a:endParaRPr lang="en-US" sz="2400" dirty="0">
              <a:cs typeface="Calibri"/>
            </a:endParaRPr>
          </a:p>
          <a:p>
            <a:r>
              <a:rPr lang="en-US" sz="2400" dirty="0"/>
              <a:t>In the play, the king’s son, Hippolytus, rejects her advances, prompting Phaedra to tell her husband that he raped her. The King casts a curse upon Hippolytus causing his death. Phaedra, in her grief, kills herself soon after. </a:t>
            </a:r>
            <a:endParaRPr lang="en-US" sz="2400" dirty="0">
              <a:cs typeface="Calibri"/>
            </a:endParaRPr>
          </a:p>
          <a:p>
            <a:r>
              <a:rPr lang="en-US" sz="2400" dirty="0"/>
              <a:t>Again, what parallels do you see between the Phaedra myth and O’Neill’s play? More importantly, what differences do you see? </a:t>
            </a:r>
            <a:endParaRPr lang="en-US" sz="2400" dirty="0">
              <a:cs typeface="Calibri"/>
            </a:endParaRPr>
          </a:p>
        </p:txBody>
      </p:sp>
    </p:spTree>
    <p:extLst>
      <p:ext uri="{BB962C8B-B14F-4D97-AF65-F5344CB8AC3E}">
        <p14:creationId xmlns:p14="http://schemas.microsoft.com/office/powerpoint/2010/main" val="3577877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Mythological Undercurrents: Medea</a:t>
            </a:r>
            <a:endParaRPr lang="en-US" sz="4000" b="1" dirty="0">
              <a:cs typeface="Calibri Light"/>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t>The story of Medea centers around the wife of Jason (of Jason and the Argonauts fame) who seeks revenge against him after he leaves her for a younger princess. Medea poisons the princess and her father, murders the two sons she had with Jason, and then leaves him alive to suffer. </a:t>
            </a:r>
            <a:endParaRPr lang="en-US" sz="2400" dirty="0">
              <a:cs typeface="Calibri"/>
            </a:endParaRPr>
          </a:p>
          <a:p>
            <a:r>
              <a:rPr lang="en-US" sz="2400" dirty="0"/>
              <a:t>Medea is often portrayed as a witch or sorceress, calling upon the gods to help exact her revenge. She is almost never perceived as insane. </a:t>
            </a:r>
            <a:endParaRPr lang="en-US" sz="2400" dirty="0">
              <a:cs typeface="Calibri"/>
            </a:endParaRPr>
          </a:p>
          <a:p>
            <a:r>
              <a:rPr lang="en-US" sz="2400" dirty="0"/>
              <a:t>One of the reasons Medea is so powerful is the way the authors make you </a:t>
            </a:r>
            <a:r>
              <a:rPr lang="en-US" sz="2400" i="1" dirty="0"/>
              <a:t>empathize </a:t>
            </a:r>
            <a:r>
              <a:rPr lang="en-US" sz="2400" dirty="0"/>
              <a:t>with such a murderous woman. Do you ﬁnd yourself empathizing with Abbie? Why or why not?</a:t>
            </a:r>
            <a:endParaRPr lang="en-US" sz="2400" dirty="0">
              <a:cs typeface="Calibri"/>
            </a:endParaRPr>
          </a:p>
        </p:txBody>
      </p:sp>
    </p:spTree>
    <p:extLst>
      <p:ext uri="{BB962C8B-B14F-4D97-AF65-F5344CB8AC3E}">
        <p14:creationId xmlns:p14="http://schemas.microsoft.com/office/powerpoint/2010/main" val="3141222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78" y="260008"/>
            <a:ext cx="7886700" cy="994172"/>
          </a:xfrm>
        </p:spPr>
        <p:txBody>
          <a:bodyPr>
            <a:normAutofit/>
          </a:bodyPr>
          <a:lstStyle/>
          <a:p>
            <a:r>
              <a:rPr lang="en-US" sz="4000" b="1" dirty="0"/>
              <a:t>Symbolism: Stones</a:t>
            </a:r>
            <a:endParaRPr lang="en-US" sz="4000" b="1" dirty="0">
              <a:cs typeface="Calibri Light"/>
            </a:endParaRPr>
          </a:p>
        </p:txBody>
      </p:sp>
      <p:sp>
        <p:nvSpPr>
          <p:cNvPr id="3" name="Content Placeholder 2"/>
          <p:cNvSpPr>
            <a:spLocks noGrp="1"/>
          </p:cNvSpPr>
          <p:nvPr>
            <p:ph idx="1"/>
          </p:nvPr>
        </p:nvSpPr>
        <p:spPr>
          <a:xfrm>
            <a:off x="261258" y="1437430"/>
            <a:ext cx="8577943" cy="4052543"/>
          </a:xfrm>
        </p:spPr>
        <p:txBody>
          <a:bodyPr vert="horz" lIns="91440" tIns="45720" rIns="91440" bIns="45720" rtlCol="0" anchor="t">
            <a:noAutofit/>
          </a:bodyPr>
          <a:lstStyle/>
          <a:p>
            <a:r>
              <a:rPr lang="en-US" sz="2400" i="1" dirty="0"/>
              <a:t>Desire Under the Elms </a:t>
            </a:r>
            <a:r>
              <a:rPr lang="en-US" sz="2400" dirty="0"/>
              <a:t>occurs on a farm that was once a ﬁeld of stones, and there is much talk throughout the play about those stones and the building of the farm’s stone wall. </a:t>
            </a:r>
            <a:endParaRPr lang="en-US" sz="2400" dirty="0">
              <a:cs typeface="Calibri"/>
            </a:endParaRPr>
          </a:p>
          <a:p>
            <a:pPr lvl="1"/>
            <a:r>
              <a:rPr lang="en-US" sz="2100" dirty="0"/>
              <a:t>Here--it’s stones atop o’ the ground--stones atop o’ stones--</a:t>
            </a:r>
            <a:r>
              <a:rPr lang="en-US" sz="2100" dirty="0" err="1"/>
              <a:t>makin</a:t>
            </a:r>
            <a:r>
              <a:rPr lang="en-US" sz="2100" dirty="0"/>
              <a:t>’ stone walls--year atop o’ year--him ‘n’ yew ‘n’ me ‘n’ then </a:t>
            </a:r>
            <a:r>
              <a:rPr lang="en-US" sz="2100" dirty="0" err="1"/>
              <a:t>Eben</a:t>
            </a:r>
            <a:r>
              <a:rPr lang="en-US" sz="2100" dirty="0"/>
              <a:t>--</a:t>
            </a:r>
            <a:r>
              <a:rPr lang="en-US" sz="2100" dirty="0" err="1"/>
              <a:t>makin</a:t>
            </a:r>
            <a:r>
              <a:rPr lang="en-US" sz="2100" dirty="0"/>
              <a:t>’ stone walls fur him to fence us in!” -</a:t>
            </a:r>
            <a:r>
              <a:rPr lang="en-US" sz="2100" b="1" dirty="0"/>
              <a:t>Peter</a:t>
            </a:r>
            <a:endParaRPr lang="en-US" sz="2100" b="1">
              <a:cs typeface="Calibri"/>
            </a:endParaRPr>
          </a:p>
          <a:p>
            <a:pPr lvl="1"/>
            <a:r>
              <a:rPr lang="en-US" sz="2100" dirty="0"/>
              <a:t>“An’ </a:t>
            </a:r>
            <a:r>
              <a:rPr lang="en-US" sz="2100" dirty="0" err="1"/>
              <a:t>makin</a:t>
            </a:r>
            <a:r>
              <a:rPr lang="en-US" sz="2100" dirty="0"/>
              <a:t>’ walls--stone atop o’ stone--</a:t>
            </a:r>
            <a:r>
              <a:rPr lang="en-US" sz="2100" dirty="0" err="1"/>
              <a:t>makin</a:t>
            </a:r>
            <a:r>
              <a:rPr lang="en-US" sz="2100" dirty="0"/>
              <a:t>’ walls till </a:t>
            </a:r>
            <a:r>
              <a:rPr lang="en-US" sz="2100" dirty="0" err="1"/>
              <a:t>yer</a:t>
            </a:r>
            <a:r>
              <a:rPr lang="en-US" sz="2100" dirty="0"/>
              <a:t> heart’s a stone ye heft up out o’ the way o’ growth onto a stone wall t’ wall in </a:t>
            </a:r>
            <a:r>
              <a:rPr lang="en-US" sz="2100" dirty="0" err="1"/>
              <a:t>yer</a:t>
            </a:r>
            <a:r>
              <a:rPr lang="en-US" sz="2100" dirty="0"/>
              <a:t> heart!” -</a:t>
            </a:r>
            <a:r>
              <a:rPr lang="en-US" sz="2100" b="1" dirty="0" err="1"/>
              <a:t>Eben</a:t>
            </a:r>
            <a:endParaRPr lang="en-US" sz="2100" b="1">
              <a:cs typeface="Calibri"/>
            </a:endParaRPr>
          </a:p>
          <a:p>
            <a:pPr lvl="1"/>
            <a:r>
              <a:rPr lang="en-US" sz="2100" dirty="0"/>
              <a:t>“God’s hard, not easy! God’s in the stones! Build my church on a rock--out o’ stones an I’ll be in them! That’s what he meant t’ Peter! Stones. I picked ‘</a:t>
            </a:r>
            <a:r>
              <a:rPr lang="en-US" sz="2100" dirty="0" err="1"/>
              <a:t>em</a:t>
            </a:r>
            <a:r>
              <a:rPr lang="en-US" sz="2100" dirty="0"/>
              <a:t> up an’ piled ‘</a:t>
            </a:r>
            <a:r>
              <a:rPr lang="en-US" sz="2100" dirty="0" err="1"/>
              <a:t>em</a:t>
            </a:r>
            <a:r>
              <a:rPr lang="en-US" sz="2100" dirty="0"/>
              <a:t> into walls. Ye kin read the years of my life in them walls, every day a hefted stone, </a:t>
            </a:r>
            <a:r>
              <a:rPr lang="en-US" sz="2100" dirty="0" err="1"/>
              <a:t>climbin</a:t>
            </a:r>
            <a:r>
              <a:rPr lang="en-US" sz="2100" dirty="0"/>
              <a:t>’ over the hills up and down, </a:t>
            </a:r>
            <a:r>
              <a:rPr lang="en-US" sz="2100" dirty="0" err="1"/>
              <a:t>fencin</a:t>
            </a:r>
            <a:r>
              <a:rPr lang="en-US" sz="2100" dirty="0"/>
              <a:t>’ in the ﬁ </a:t>
            </a:r>
            <a:r>
              <a:rPr lang="en-US" sz="2100" dirty="0" err="1"/>
              <a:t>elds</a:t>
            </a:r>
            <a:r>
              <a:rPr lang="en-US" sz="2100" dirty="0"/>
              <a:t> that was mine, what I’d made </a:t>
            </a:r>
            <a:r>
              <a:rPr lang="en-US" sz="2100" dirty="0" err="1"/>
              <a:t>thin’s</a:t>
            </a:r>
            <a:r>
              <a:rPr lang="en-US" sz="2100" dirty="0"/>
              <a:t> grow out o’ </a:t>
            </a:r>
            <a:r>
              <a:rPr lang="en-US" sz="2100" dirty="0" err="1"/>
              <a:t>nothin</a:t>
            </a:r>
            <a:r>
              <a:rPr lang="en-US" sz="2100" dirty="0"/>
              <a:t>--like the will o’ God, like the servant o’ His hand. It </a:t>
            </a:r>
            <a:r>
              <a:rPr lang="en-US" sz="2100" dirty="0" err="1"/>
              <a:t>wa’n’t</a:t>
            </a:r>
            <a:r>
              <a:rPr lang="en-US" sz="2100" dirty="0"/>
              <a:t> easy. It was hard an’ He made me hard fur it.” -</a:t>
            </a:r>
            <a:r>
              <a:rPr lang="en-US" sz="2100" b="1" dirty="0"/>
              <a:t>Ephraim</a:t>
            </a:r>
            <a:endParaRPr lang="en-US" sz="2100" b="1">
              <a:cs typeface="Calibri"/>
            </a:endParaRPr>
          </a:p>
        </p:txBody>
      </p:sp>
    </p:spTree>
    <p:extLst>
      <p:ext uri="{BB962C8B-B14F-4D97-AF65-F5344CB8AC3E}">
        <p14:creationId xmlns:p14="http://schemas.microsoft.com/office/powerpoint/2010/main" val="170886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828800"/>
            <a:ext cx="5410200" cy="4876800"/>
          </a:xfrm>
        </p:spPr>
        <p:txBody>
          <a:bodyPr>
            <a:normAutofit/>
          </a:bodyPr>
          <a:lstStyle/>
          <a:p>
            <a:pPr algn="l"/>
            <a:r>
              <a:rPr lang="en-US" sz="2400" dirty="0"/>
              <a:t>Oldest brother, Jamie (1878)</a:t>
            </a:r>
          </a:p>
          <a:p>
            <a:pPr algn="l"/>
            <a:r>
              <a:rPr lang="en-US" sz="2400" dirty="0"/>
              <a:t>	Alcoholic</a:t>
            </a:r>
          </a:p>
          <a:p>
            <a:pPr algn="l"/>
            <a:r>
              <a:rPr lang="en-US" sz="2400" dirty="0"/>
              <a:t>	Drank himself to death</a:t>
            </a:r>
          </a:p>
          <a:p>
            <a:pPr algn="l"/>
            <a:r>
              <a:rPr lang="en-US" sz="2400" dirty="0"/>
              <a:t>Second son, Edmund (1884)</a:t>
            </a:r>
          </a:p>
          <a:p>
            <a:pPr algn="l"/>
            <a:r>
              <a:rPr lang="en-US" sz="2400" dirty="0"/>
              <a:t>	Died of measles at 1 ½</a:t>
            </a:r>
          </a:p>
          <a:p>
            <a:pPr algn="l"/>
            <a:r>
              <a:rPr lang="en-US" sz="2400" dirty="0"/>
              <a:t>	Death blamed on Jamie</a:t>
            </a:r>
          </a:p>
          <a:p>
            <a:pPr algn="l"/>
            <a:r>
              <a:rPr lang="en-US" sz="2400" dirty="0"/>
              <a:t>Eugene Gladstone O’Neill</a:t>
            </a:r>
          </a:p>
          <a:p>
            <a:pPr algn="l"/>
            <a:r>
              <a:rPr lang="en-US" sz="2400" dirty="0"/>
              <a:t>	Oct. 16, 1888</a:t>
            </a:r>
          </a:p>
          <a:p>
            <a:pPr algn="l"/>
            <a:r>
              <a:rPr lang="en-US" sz="2400" dirty="0"/>
              <a:t>	Born in hotel</a:t>
            </a:r>
          </a:p>
          <a:p>
            <a:pPr algn="l"/>
            <a:r>
              <a:rPr lang="en-US" sz="2400" dirty="0"/>
              <a:t>	Mother’s pain and depression &gt; 		morphine addiction</a:t>
            </a:r>
          </a:p>
        </p:txBody>
      </p:sp>
      <p:sp>
        <p:nvSpPr>
          <p:cNvPr id="3" name="Title 2"/>
          <p:cNvSpPr>
            <a:spLocks noGrp="1"/>
          </p:cNvSpPr>
          <p:nvPr>
            <p:ph type="title"/>
          </p:nvPr>
        </p:nvSpPr>
        <p:spPr>
          <a:xfrm>
            <a:off x="1143000" y="975360"/>
            <a:ext cx="6934200" cy="701040"/>
          </a:xfrm>
        </p:spPr>
        <p:txBody>
          <a:bodyPr>
            <a:noAutofit/>
          </a:bodyPr>
          <a:lstStyle/>
          <a:p>
            <a:r>
              <a:rPr lang="en-US" sz="3600" dirty="0"/>
              <a:t>The Writer’s Life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348" y="1905000"/>
            <a:ext cx="4361052" cy="2765995"/>
          </a:xfrm>
          <a:prstGeom prst="rect">
            <a:avLst/>
          </a:prstGeom>
          <a:ln>
            <a:solidFill>
              <a:schemeClr val="tx1"/>
            </a:solidFill>
          </a:ln>
        </p:spPr>
      </p:pic>
      <p:sp>
        <p:nvSpPr>
          <p:cNvPr id="5" name="TextBox 4"/>
          <p:cNvSpPr txBox="1"/>
          <p:nvPr/>
        </p:nvSpPr>
        <p:spPr>
          <a:xfrm>
            <a:off x="4569588" y="4670995"/>
            <a:ext cx="4361052" cy="646331"/>
          </a:xfrm>
          <a:prstGeom prst="rect">
            <a:avLst/>
          </a:prstGeom>
          <a:noFill/>
        </p:spPr>
        <p:txBody>
          <a:bodyPr wrap="square" rtlCol="0">
            <a:spAutoFit/>
          </a:bodyPr>
          <a:lstStyle/>
          <a:p>
            <a:pPr algn="ctr"/>
            <a:r>
              <a:rPr lang="en-US" dirty="0"/>
              <a:t>Eugene, Jamie, and James O’Neill</a:t>
            </a:r>
          </a:p>
          <a:p>
            <a:pPr algn="ctr"/>
            <a:r>
              <a:rPr lang="en-US" dirty="0"/>
              <a:t>Front Porch of Monte Cristo Cottage </a:t>
            </a:r>
          </a:p>
        </p:txBody>
      </p:sp>
    </p:spTree>
    <p:extLst>
      <p:ext uri="{BB962C8B-B14F-4D97-AF65-F5344CB8AC3E}">
        <p14:creationId xmlns:p14="http://schemas.microsoft.com/office/powerpoint/2010/main" val="2051205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Importance of Land</a:t>
            </a:r>
            <a:endParaRPr lang="en-US" sz="4000" b="1">
              <a:cs typeface="Calibri Light"/>
            </a:endParaRPr>
          </a:p>
        </p:txBody>
      </p:sp>
      <p:sp>
        <p:nvSpPr>
          <p:cNvPr id="3" name="Content Placeholder 2"/>
          <p:cNvSpPr>
            <a:spLocks noGrp="1"/>
          </p:cNvSpPr>
          <p:nvPr>
            <p:ph idx="1"/>
          </p:nvPr>
        </p:nvSpPr>
        <p:spPr>
          <a:xfrm>
            <a:off x="628650" y="1577740"/>
            <a:ext cx="7886700" cy="4188968"/>
          </a:xfrm>
        </p:spPr>
        <p:txBody>
          <a:bodyPr vert="horz" lIns="91440" tIns="45720" rIns="91440" bIns="45720" rtlCol="0" anchor="t">
            <a:normAutofit lnSpcReduction="10000"/>
          </a:bodyPr>
          <a:lstStyle/>
          <a:p>
            <a:r>
              <a:rPr lang="en-US" sz="2400" dirty="0"/>
              <a:t>To a farmer, land is everything. It’s the source of your livelihood, your income, and your happiness. You spend your days there, tending to it to make it more fertile, richer and more beautiful. </a:t>
            </a:r>
            <a:endParaRPr lang="en-US" sz="2400" dirty="0">
              <a:cs typeface="Calibri"/>
            </a:endParaRPr>
          </a:p>
          <a:p>
            <a:r>
              <a:rPr lang="en-US" sz="2400" dirty="0"/>
              <a:t>O’Neill realized the importance of the land and made it an integral part of </a:t>
            </a:r>
            <a:r>
              <a:rPr lang="en-US" sz="2400" i="1" dirty="0"/>
              <a:t>Desire Under the Elms</a:t>
            </a:r>
            <a:r>
              <a:rPr lang="en-US" sz="2400" dirty="0"/>
              <a:t>. Every character in the play feels that they are the rightful heir to the farm and the land, but their reasons are different. </a:t>
            </a:r>
            <a:endParaRPr lang="en-US" sz="2400" dirty="0">
              <a:cs typeface="Calibri"/>
            </a:endParaRPr>
          </a:p>
          <a:p>
            <a:r>
              <a:rPr lang="en-US" sz="2400" dirty="0"/>
              <a:t>Go through the script and ﬁnd a line of dialogue for each character that you feel sums up their feelings on the land or the farm and what it means to them:</a:t>
            </a:r>
            <a:endParaRPr lang="en-US" sz="2400" dirty="0">
              <a:cs typeface="Calibri"/>
            </a:endParaRPr>
          </a:p>
          <a:p>
            <a:pPr lvl="1"/>
            <a:r>
              <a:rPr lang="en-US" sz="2000" dirty="0"/>
              <a:t>Ephraim, </a:t>
            </a:r>
            <a:r>
              <a:rPr lang="en-US" sz="2000" dirty="0" err="1"/>
              <a:t>Eben</a:t>
            </a:r>
            <a:r>
              <a:rPr lang="en-US" sz="2000" dirty="0"/>
              <a:t>, Abbie, Simeon and Peter</a:t>
            </a:r>
            <a:endParaRPr lang="en-US" sz="2000" dirty="0">
              <a:cs typeface="Calibri"/>
            </a:endParaRPr>
          </a:p>
        </p:txBody>
      </p:sp>
    </p:spTree>
    <p:extLst>
      <p:ext uri="{BB962C8B-B14F-4D97-AF65-F5344CB8AC3E}">
        <p14:creationId xmlns:p14="http://schemas.microsoft.com/office/powerpoint/2010/main" val="1155178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C6E0-785B-4A4C-AA9C-1370B2782FB9}"/>
              </a:ext>
            </a:extLst>
          </p:cNvPr>
          <p:cNvSpPr>
            <a:spLocks noGrp="1"/>
          </p:cNvSpPr>
          <p:nvPr>
            <p:ph type="title"/>
          </p:nvPr>
        </p:nvSpPr>
        <p:spPr/>
        <p:txBody>
          <a:bodyPr>
            <a:normAutofit/>
          </a:bodyPr>
          <a:lstStyle/>
          <a:p>
            <a:r>
              <a:rPr lang="en-US" sz="4000" b="1">
                <a:cs typeface="Calibri Light"/>
              </a:rPr>
              <a:t>Biographical Connections</a:t>
            </a:r>
          </a:p>
        </p:txBody>
      </p:sp>
      <p:sp>
        <p:nvSpPr>
          <p:cNvPr id="3" name="Content Placeholder 2">
            <a:extLst>
              <a:ext uri="{FF2B5EF4-FFF2-40B4-BE49-F238E27FC236}">
                <a16:creationId xmlns:a16="http://schemas.microsoft.com/office/drawing/2014/main" id="{EB39641C-A601-4823-A21F-0B830C12FA8E}"/>
              </a:ext>
            </a:extLst>
          </p:cNvPr>
          <p:cNvSpPr>
            <a:spLocks noGrp="1"/>
          </p:cNvSpPr>
          <p:nvPr>
            <p:ph idx="1"/>
          </p:nvPr>
        </p:nvSpPr>
        <p:spPr/>
        <p:txBody>
          <a:bodyPr vert="horz" lIns="91440" tIns="45720" rIns="91440" bIns="45720" rtlCol="0" anchor="t">
            <a:normAutofit/>
          </a:bodyPr>
          <a:lstStyle/>
          <a:p>
            <a:r>
              <a:rPr lang="en-US" sz="2400">
                <a:cs typeface="Calibri"/>
              </a:rPr>
              <a:t>Disintegration of the marital relationship</a:t>
            </a:r>
          </a:p>
          <a:p>
            <a:r>
              <a:rPr lang="en-US" sz="2400">
                <a:cs typeface="Calibri"/>
              </a:rPr>
              <a:t>Loss of the mother</a:t>
            </a:r>
          </a:p>
          <a:p>
            <a:r>
              <a:rPr lang="en-US" sz="2400">
                <a:cs typeface="Calibri"/>
              </a:rPr>
              <a:t>Mother figures (O'Neill's mother and his "nanny") (Two elms)</a:t>
            </a:r>
          </a:p>
          <a:p>
            <a:r>
              <a:rPr lang="en-US" sz="2400">
                <a:cs typeface="Calibri"/>
              </a:rPr>
              <a:t>Coldness of the father</a:t>
            </a:r>
          </a:p>
          <a:p>
            <a:r>
              <a:rPr lang="en-US" sz="2400">
                <a:cs typeface="Calibri"/>
              </a:rPr>
              <a:t>Emptiness and materialism</a:t>
            </a:r>
          </a:p>
          <a:p>
            <a:r>
              <a:rPr lang="en-US" sz="2400">
                <a:cs typeface="Calibri"/>
              </a:rPr>
              <a:t>Decline of religion</a:t>
            </a:r>
          </a:p>
        </p:txBody>
      </p:sp>
    </p:spTree>
    <p:extLst>
      <p:ext uri="{BB962C8B-B14F-4D97-AF65-F5344CB8AC3E}">
        <p14:creationId xmlns:p14="http://schemas.microsoft.com/office/powerpoint/2010/main" val="468933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D5D5-0DB3-4A63-9805-06C7FF5D0578}"/>
              </a:ext>
            </a:extLst>
          </p:cNvPr>
          <p:cNvSpPr>
            <a:spLocks noGrp="1"/>
          </p:cNvSpPr>
          <p:nvPr>
            <p:ph type="title"/>
          </p:nvPr>
        </p:nvSpPr>
        <p:spPr/>
        <p:txBody>
          <a:bodyPr/>
          <a:lstStyle/>
          <a:p>
            <a:r>
              <a:rPr lang="en-US">
                <a:cs typeface="Calibri Light"/>
              </a:rPr>
              <a:t>For week 2:</a:t>
            </a:r>
            <a:endParaRPr lang="en-US" dirty="0">
              <a:cs typeface="Calibri Light"/>
            </a:endParaRPr>
          </a:p>
        </p:txBody>
      </p:sp>
      <p:sp>
        <p:nvSpPr>
          <p:cNvPr id="3" name="Content Placeholder 2">
            <a:extLst>
              <a:ext uri="{FF2B5EF4-FFF2-40B4-BE49-F238E27FC236}">
                <a16:creationId xmlns:a16="http://schemas.microsoft.com/office/drawing/2014/main" id="{25C77221-ECEC-435F-A916-4893979028CD}"/>
              </a:ext>
            </a:extLst>
          </p:cNvPr>
          <p:cNvSpPr>
            <a:spLocks noGrp="1"/>
          </p:cNvSpPr>
          <p:nvPr>
            <p:ph idx="1"/>
          </p:nvPr>
        </p:nvSpPr>
        <p:spPr>
          <a:xfrm>
            <a:off x="628650" y="1321058"/>
            <a:ext cx="7886700" cy="5350175"/>
          </a:xfrm>
        </p:spPr>
        <p:txBody>
          <a:bodyPr vert="horz" lIns="91440" tIns="45720" rIns="91440" bIns="45720" rtlCol="0" anchor="t">
            <a:normAutofit/>
          </a:bodyPr>
          <a:lstStyle/>
          <a:p>
            <a:r>
              <a:rPr lang="en-US">
                <a:cs typeface="Calibri"/>
              </a:rPr>
              <a:t>Compose a Critical Article Reflection about </a:t>
            </a:r>
            <a:r>
              <a:rPr lang="en-US" i="1">
                <a:cs typeface="Calibri"/>
              </a:rPr>
              <a:t>Desire under the Elms</a:t>
            </a:r>
            <a:r>
              <a:rPr lang="en-US">
                <a:cs typeface="Calibri"/>
              </a:rPr>
              <a:t>. You need 3 sources (one can be the play). The reflection should be at least 750 words, not inlcuding the title page and reference page. There is a sample reflection in Week 2 Course Materials. </a:t>
            </a:r>
            <a:endParaRPr lang="en-US"/>
          </a:p>
          <a:p>
            <a:r>
              <a:rPr lang="en-US">
                <a:cs typeface="Calibri"/>
              </a:rPr>
              <a:t>Read</a:t>
            </a:r>
            <a:r>
              <a:rPr lang="en-US" dirty="0">
                <a:cs typeface="Calibri"/>
              </a:rPr>
              <a:t> </a:t>
            </a:r>
            <a:r>
              <a:rPr lang="en-US" i="1">
                <a:cs typeface="Calibri"/>
              </a:rPr>
              <a:t>Our Town</a:t>
            </a:r>
            <a:r>
              <a:rPr lang="en-US">
                <a:cs typeface="Calibri"/>
              </a:rPr>
              <a:t> by Thornton Wilder.</a:t>
            </a:r>
            <a:endParaRPr lang="en-US" dirty="0">
              <a:cs typeface="Calibri"/>
            </a:endParaRPr>
          </a:p>
          <a:p>
            <a:r>
              <a:rPr lang="en-US">
                <a:cs typeface="Calibri"/>
              </a:rPr>
              <a:t>Compose a journal about </a:t>
            </a:r>
            <a:r>
              <a:rPr lang="en-US" i="1">
                <a:cs typeface="Calibri"/>
              </a:rPr>
              <a:t>Our Town</a:t>
            </a:r>
            <a:r>
              <a:rPr lang="en-US">
                <a:cs typeface="Calibri"/>
              </a:rPr>
              <a:t>. (</a:t>
            </a:r>
            <a:r>
              <a:rPr lang="en-US">
                <a:ea typeface="+mn-lt"/>
                <a:cs typeface="+mn-lt"/>
              </a:rPr>
              <a:t>minimum of 250 words and include an APA-formatted title page; no reference page needed; the only reference should be the play itself.</a:t>
            </a:r>
            <a:r>
              <a:rPr lang="en-US" dirty="0">
                <a:ea typeface="+mn-lt"/>
                <a:cs typeface="+mn-lt"/>
              </a:rPr>
              <a:t>).</a:t>
            </a:r>
            <a:endParaRPr lang="en-US">
              <a:ea typeface="+mn-lt"/>
              <a:cs typeface="+mn-lt"/>
            </a:endParaRPr>
          </a:p>
          <a:p>
            <a:r>
              <a:rPr lang="en-US">
                <a:ea typeface="+mn-lt"/>
                <a:cs typeface="+mn-lt"/>
              </a:rPr>
              <a:t>Begin working on your week 5 presentation. For example, it would be a good idea to find and read a summary and analysis of your play. As you read, highlight, annotate, and take notes. What are the key ideas in the article? What support does the author provide? How might this relate to your previous reading, class discussion, life experience? You could also begin to locate other critical articles. You might also see if there are media sources related to your play/author on YouTube, in the literature databases, or </a:t>
            </a:r>
            <a:r>
              <a:rPr lang="en-US" dirty="0">
                <a:ea typeface="+mn-lt"/>
                <a:cs typeface="+mn-lt"/>
              </a:rPr>
              <a:t>elsewhere.  </a:t>
            </a:r>
          </a:p>
        </p:txBody>
      </p:sp>
    </p:spTree>
    <p:extLst>
      <p:ext uri="{BB962C8B-B14F-4D97-AF65-F5344CB8AC3E}">
        <p14:creationId xmlns:p14="http://schemas.microsoft.com/office/powerpoint/2010/main" val="707173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456176"/>
          </a:xfrm>
        </p:spPr>
        <p:txBody>
          <a:bodyPr/>
          <a:lstStyle/>
          <a:p>
            <a:pPr indent="-457200" algn="l">
              <a:lnSpc>
                <a:spcPct val="200000"/>
              </a:lnSpc>
            </a:pPr>
            <a:r>
              <a:rPr lang="en-US" dirty="0"/>
              <a:t>Brand, G. (2002). Eugene O’Neill. In R. B. Shuman (Ed.), </a:t>
            </a:r>
            <a:r>
              <a:rPr lang="en-US" i="1" dirty="0"/>
              <a:t>Great American </a:t>
            </a:r>
          </a:p>
          <a:p>
            <a:pPr indent="-457200" algn="l">
              <a:lnSpc>
                <a:spcPct val="200000"/>
              </a:lnSpc>
            </a:pPr>
            <a:r>
              <a:rPr lang="en-US" i="1" dirty="0"/>
              <a:t>          Writers</a:t>
            </a:r>
            <a:r>
              <a:rPr lang="en-US" dirty="0"/>
              <a:t> (pp. 1157-1180). New York: Marshall Cavendish.</a:t>
            </a:r>
          </a:p>
          <a:p>
            <a:pPr indent="-457200" algn="l">
              <a:lnSpc>
                <a:spcPct val="200000"/>
              </a:lnSpc>
            </a:pPr>
            <a:r>
              <a:rPr lang="en-US" dirty="0"/>
              <a:t>eOneill.com: An electronic Eugene O’Neill archive. (2010). Retrieved </a:t>
            </a:r>
          </a:p>
          <a:p>
            <a:pPr indent="-457200" algn="l">
              <a:lnSpc>
                <a:spcPct val="200000"/>
              </a:lnSpc>
            </a:pPr>
            <a:r>
              <a:rPr lang="en-US" dirty="0"/>
              <a:t>          December 15, 2010, from http://www.eoneill.com/index.htm</a:t>
            </a:r>
          </a:p>
          <a:p>
            <a:pPr indent="-457200" algn="l">
              <a:lnSpc>
                <a:spcPct val="200000"/>
              </a:lnSpc>
            </a:pPr>
            <a:r>
              <a:rPr lang="en-US" dirty="0" err="1"/>
              <a:t>Newlyn</a:t>
            </a:r>
            <a:r>
              <a:rPr lang="en-US" dirty="0"/>
              <a:t>, E. S. (2003). Eugene O’Neill. In C. </a:t>
            </a:r>
            <a:r>
              <a:rPr lang="en-US" dirty="0" err="1"/>
              <a:t>Rollyson</a:t>
            </a:r>
            <a:r>
              <a:rPr lang="en-US" dirty="0"/>
              <a:t> (Ed.), </a:t>
            </a:r>
            <a:r>
              <a:rPr lang="en-US" i="1" dirty="0"/>
              <a:t>Critical Survey of </a:t>
            </a:r>
          </a:p>
          <a:p>
            <a:pPr indent="-457200" algn="l">
              <a:lnSpc>
                <a:spcPct val="200000"/>
              </a:lnSpc>
            </a:pPr>
            <a:r>
              <a:rPr lang="en-US" i="1" dirty="0"/>
              <a:t>          Drama</a:t>
            </a:r>
            <a:r>
              <a:rPr lang="en-US" dirty="0"/>
              <a:t> (pp. 2528-2538). Pasadena, CA: Salem.</a:t>
            </a:r>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606652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4724400" cy="4075176"/>
          </a:xfrm>
        </p:spPr>
        <p:txBody>
          <a:bodyPr>
            <a:normAutofit/>
          </a:bodyPr>
          <a:lstStyle/>
          <a:p>
            <a:pPr algn="l"/>
            <a:r>
              <a:rPr lang="en-US" sz="2400" dirty="0"/>
              <a:t>Education</a:t>
            </a:r>
          </a:p>
          <a:p>
            <a:pPr algn="l"/>
            <a:r>
              <a:rPr lang="en-US" sz="2400" dirty="0"/>
              <a:t>    -  Mount Saint Vincent Catholic </a:t>
            </a:r>
          </a:p>
          <a:p>
            <a:pPr algn="l"/>
            <a:r>
              <a:rPr lang="en-US" sz="2400" dirty="0"/>
              <a:t>     Boarding School (1895-1900)</a:t>
            </a:r>
          </a:p>
          <a:p>
            <a:pPr algn="l"/>
            <a:r>
              <a:rPr lang="en-US" sz="2400" dirty="0"/>
              <a:t>    - Betts Academy (1900-1906)</a:t>
            </a:r>
          </a:p>
          <a:p>
            <a:pPr algn="l"/>
            <a:r>
              <a:rPr lang="en-US" sz="2400" dirty="0"/>
              <a:t>     - Princeton University (1906)</a:t>
            </a:r>
          </a:p>
          <a:p>
            <a:pPr algn="l"/>
            <a:r>
              <a:rPr lang="en-US" sz="2400" dirty="0"/>
              <a:t>	- expelled</a:t>
            </a:r>
          </a:p>
          <a:p>
            <a:pPr algn="l"/>
            <a:r>
              <a:rPr lang="en-US" sz="2400" dirty="0"/>
              <a:t>     - Sea voyages (1910-1911)</a:t>
            </a:r>
          </a:p>
          <a:p>
            <a:pPr algn="l"/>
            <a:r>
              <a:rPr lang="en-US" sz="2400" dirty="0"/>
              <a:t>	- His “real” education</a:t>
            </a:r>
          </a:p>
        </p:txBody>
      </p:sp>
      <p:sp>
        <p:nvSpPr>
          <p:cNvPr id="3" name="Title 2"/>
          <p:cNvSpPr>
            <a:spLocks noGrp="1"/>
          </p:cNvSpPr>
          <p:nvPr>
            <p:ph type="title"/>
          </p:nvPr>
        </p:nvSpPr>
        <p:spPr>
          <a:xfrm>
            <a:off x="1143000" y="975360"/>
            <a:ext cx="6934200" cy="701040"/>
          </a:xfrm>
        </p:spPr>
        <p:txBody>
          <a:bodyPr>
            <a:noAutofit/>
          </a:bodyPr>
          <a:lstStyle/>
          <a:p>
            <a:r>
              <a:rPr lang="en-US" sz="3600" dirty="0"/>
              <a:t>The Writer’s Life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180" y="1981200"/>
            <a:ext cx="2771240" cy="3455497"/>
          </a:xfrm>
          <a:prstGeom prst="rect">
            <a:avLst/>
          </a:prstGeom>
          <a:ln>
            <a:solidFill>
              <a:schemeClr val="tx1"/>
            </a:solidFill>
          </a:ln>
        </p:spPr>
      </p:pic>
    </p:spTree>
    <p:extLst>
      <p:ext uri="{BB962C8B-B14F-4D97-AF65-F5344CB8AC3E}">
        <p14:creationId xmlns:p14="http://schemas.microsoft.com/office/powerpoint/2010/main" val="312228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4724400" cy="4532376"/>
          </a:xfrm>
        </p:spPr>
        <p:txBody>
          <a:bodyPr>
            <a:normAutofit/>
          </a:bodyPr>
          <a:lstStyle/>
          <a:p>
            <a:pPr algn="l"/>
            <a:r>
              <a:rPr lang="en-US" sz="2400" dirty="0"/>
              <a:t>First Marriage (1909)</a:t>
            </a:r>
          </a:p>
          <a:p>
            <a:pPr algn="l"/>
            <a:r>
              <a:rPr lang="en-US" sz="2400" dirty="0"/>
              <a:t>	Kathleen Jenkins – pregnant</a:t>
            </a:r>
          </a:p>
          <a:p>
            <a:pPr algn="l"/>
            <a:r>
              <a:rPr lang="en-US" sz="2400" dirty="0"/>
              <a:t>	     - son, Eugene, Jr.</a:t>
            </a:r>
          </a:p>
          <a:p>
            <a:pPr algn="l"/>
            <a:r>
              <a:rPr lang="en-US" sz="2400" dirty="0"/>
              <a:t>	O’Neill </a:t>
            </a:r>
          </a:p>
          <a:p>
            <a:pPr algn="l"/>
            <a:r>
              <a:rPr lang="en-US" sz="2400" dirty="0"/>
              <a:t>	     - left on gold-prospecting </a:t>
            </a:r>
          </a:p>
          <a:p>
            <a:pPr algn="l"/>
            <a:r>
              <a:rPr lang="en-US" sz="2400" dirty="0"/>
              <a:t>		expedition</a:t>
            </a:r>
          </a:p>
          <a:p>
            <a:pPr algn="l"/>
            <a:r>
              <a:rPr lang="en-US" sz="2400" dirty="0"/>
              <a:t>	     - only saw son twice 		during first 10 years 		of his life</a:t>
            </a:r>
          </a:p>
          <a:p>
            <a:pPr algn="l"/>
            <a:r>
              <a:rPr lang="en-US" sz="2400" dirty="0"/>
              <a:t>	     - granted divorce in 1912</a:t>
            </a:r>
          </a:p>
        </p:txBody>
      </p:sp>
      <p:sp>
        <p:nvSpPr>
          <p:cNvPr id="3" name="Title 2"/>
          <p:cNvSpPr>
            <a:spLocks noGrp="1"/>
          </p:cNvSpPr>
          <p:nvPr>
            <p:ph type="title"/>
          </p:nvPr>
        </p:nvSpPr>
        <p:spPr>
          <a:xfrm>
            <a:off x="1143000" y="975360"/>
            <a:ext cx="6934200" cy="701040"/>
          </a:xfrm>
        </p:spPr>
        <p:txBody>
          <a:bodyPr>
            <a:noAutofit/>
          </a:bodyPr>
          <a:lstStyle/>
          <a:p>
            <a:r>
              <a:rPr lang="en-US" sz="3600" dirty="0"/>
              <a:t>The Writer’s Life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289" b="12714"/>
          <a:stretch/>
        </p:blipFill>
        <p:spPr>
          <a:xfrm>
            <a:off x="5626366" y="2020224"/>
            <a:ext cx="3020848" cy="3466176"/>
          </a:xfrm>
          <a:prstGeom prst="rect">
            <a:avLst/>
          </a:prstGeom>
          <a:ln>
            <a:solidFill>
              <a:schemeClr val="tx1"/>
            </a:solidFill>
          </a:ln>
        </p:spPr>
      </p:pic>
      <p:sp>
        <p:nvSpPr>
          <p:cNvPr id="5" name="TextBox 4"/>
          <p:cNvSpPr txBox="1"/>
          <p:nvPr/>
        </p:nvSpPr>
        <p:spPr>
          <a:xfrm>
            <a:off x="5852160" y="5513308"/>
            <a:ext cx="2569260" cy="369332"/>
          </a:xfrm>
          <a:prstGeom prst="rect">
            <a:avLst/>
          </a:prstGeom>
          <a:noFill/>
        </p:spPr>
        <p:txBody>
          <a:bodyPr wrap="square" rtlCol="0">
            <a:spAutoFit/>
          </a:bodyPr>
          <a:lstStyle/>
          <a:p>
            <a:pPr algn="ctr"/>
            <a:r>
              <a:rPr lang="en-US" dirty="0"/>
              <a:t>Eugene O’Neill, Jr.</a:t>
            </a:r>
          </a:p>
        </p:txBody>
      </p:sp>
    </p:spTree>
    <p:extLst>
      <p:ext uri="{BB962C8B-B14F-4D97-AF65-F5344CB8AC3E}">
        <p14:creationId xmlns:p14="http://schemas.microsoft.com/office/powerpoint/2010/main" val="194005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4953000" cy="4532376"/>
          </a:xfrm>
        </p:spPr>
        <p:txBody>
          <a:bodyPr>
            <a:normAutofit/>
          </a:bodyPr>
          <a:lstStyle/>
          <a:p>
            <a:pPr algn="l"/>
            <a:r>
              <a:rPr lang="en-US" sz="2400" dirty="0"/>
              <a:t>Suicide Attempt (early 1912)</a:t>
            </a:r>
          </a:p>
          <a:p>
            <a:pPr algn="l"/>
            <a:r>
              <a:rPr lang="en-US" sz="2400" dirty="0"/>
              <a:t>	Bar “Jimmy-the-Priest’s”</a:t>
            </a:r>
          </a:p>
          <a:p>
            <a:pPr algn="l"/>
            <a:r>
              <a:rPr lang="en-US" sz="2400" dirty="0"/>
              <a:t>	Overdose of opiates</a:t>
            </a:r>
          </a:p>
          <a:p>
            <a:pPr algn="l"/>
            <a:r>
              <a:rPr lang="en-US" sz="2400" dirty="0"/>
              <a:t>Tuberculosis Diagnosis (Nov. 1912)</a:t>
            </a:r>
          </a:p>
          <a:p>
            <a:pPr algn="l"/>
            <a:r>
              <a:rPr lang="en-US" sz="2400" dirty="0"/>
              <a:t>	Sanatorium</a:t>
            </a:r>
          </a:p>
          <a:p>
            <a:pPr algn="l"/>
            <a:r>
              <a:rPr lang="en-US" sz="2400" dirty="0"/>
              <a:t>	Decision to become playwright</a:t>
            </a:r>
          </a:p>
          <a:p>
            <a:pPr algn="l"/>
            <a:r>
              <a:rPr lang="en-US" sz="2400" dirty="0"/>
              <a:t>Playwriting Class (1914-1915)</a:t>
            </a:r>
          </a:p>
          <a:p>
            <a:pPr algn="l"/>
            <a:r>
              <a:rPr lang="en-US" sz="2400" dirty="0"/>
              <a:t>	Harvard University</a:t>
            </a:r>
          </a:p>
          <a:p>
            <a:pPr algn="l"/>
            <a:r>
              <a:rPr lang="en-US" sz="2400" dirty="0"/>
              <a:t>Provincetown Players (1916)</a:t>
            </a:r>
          </a:p>
          <a:p>
            <a:pPr algn="l"/>
            <a:r>
              <a:rPr lang="en-US" sz="2400" dirty="0"/>
              <a:t>	</a:t>
            </a:r>
            <a:r>
              <a:rPr lang="en-US" sz="2400" i="1" dirty="0"/>
              <a:t>Bound East for Cardiff</a:t>
            </a:r>
            <a:endParaRPr lang="en-US" sz="2400" dirty="0"/>
          </a:p>
        </p:txBody>
      </p:sp>
      <p:sp>
        <p:nvSpPr>
          <p:cNvPr id="3" name="Title 2"/>
          <p:cNvSpPr>
            <a:spLocks noGrp="1"/>
          </p:cNvSpPr>
          <p:nvPr>
            <p:ph type="title"/>
          </p:nvPr>
        </p:nvSpPr>
        <p:spPr>
          <a:xfrm>
            <a:off x="1143000" y="975360"/>
            <a:ext cx="6934200" cy="701040"/>
          </a:xfrm>
        </p:spPr>
        <p:txBody>
          <a:bodyPr>
            <a:noAutofit/>
          </a:bodyPr>
          <a:lstStyle/>
          <a:p>
            <a:r>
              <a:rPr lang="en-US" sz="3600" dirty="0"/>
              <a:t>The Writer’s Life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8021" y="2196156"/>
            <a:ext cx="3607859" cy="2894004"/>
          </a:xfrm>
          <a:prstGeom prst="rect">
            <a:avLst/>
          </a:prstGeom>
          <a:ln>
            <a:solidFill>
              <a:schemeClr val="tx1"/>
            </a:solidFill>
          </a:ln>
        </p:spPr>
      </p:pic>
      <p:sp>
        <p:nvSpPr>
          <p:cNvPr id="5" name="TextBox 4"/>
          <p:cNvSpPr txBox="1"/>
          <p:nvPr/>
        </p:nvSpPr>
        <p:spPr>
          <a:xfrm>
            <a:off x="5338021" y="5117068"/>
            <a:ext cx="3607859" cy="369332"/>
          </a:xfrm>
          <a:prstGeom prst="rect">
            <a:avLst/>
          </a:prstGeom>
          <a:noFill/>
        </p:spPr>
        <p:txBody>
          <a:bodyPr wrap="square" rtlCol="0">
            <a:spAutoFit/>
          </a:bodyPr>
          <a:lstStyle/>
          <a:p>
            <a:pPr algn="ctr"/>
            <a:r>
              <a:rPr lang="en-US" i="1" dirty="0"/>
              <a:t>Bound East for Cardiff</a:t>
            </a:r>
          </a:p>
        </p:txBody>
      </p:sp>
    </p:spTree>
    <p:extLst>
      <p:ext uri="{BB962C8B-B14F-4D97-AF65-F5344CB8AC3E}">
        <p14:creationId xmlns:p14="http://schemas.microsoft.com/office/powerpoint/2010/main" val="343333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828800"/>
            <a:ext cx="4953000" cy="4724400"/>
          </a:xfrm>
        </p:spPr>
        <p:txBody>
          <a:bodyPr>
            <a:normAutofit lnSpcReduction="10000"/>
          </a:bodyPr>
          <a:lstStyle/>
          <a:p>
            <a:pPr algn="l"/>
            <a:r>
              <a:rPr lang="en-US" sz="2400" dirty="0"/>
              <a:t>Affair </a:t>
            </a:r>
          </a:p>
          <a:p>
            <a:pPr algn="l"/>
            <a:r>
              <a:rPr lang="en-US" sz="2400" dirty="0"/>
              <a:t>     Journalist Louise Bryant</a:t>
            </a:r>
          </a:p>
          <a:p>
            <a:pPr algn="l"/>
            <a:r>
              <a:rPr lang="en-US" sz="2400" dirty="0"/>
              <a:t>Second Marriage (1918)</a:t>
            </a:r>
          </a:p>
          <a:p>
            <a:pPr algn="l"/>
            <a:r>
              <a:rPr lang="en-US" sz="2400" dirty="0"/>
              <a:t>     Agnes </a:t>
            </a:r>
            <a:r>
              <a:rPr lang="en-US" sz="2400" dirty="0" err="1"/>
              <a:t>Boulton</a:t>
            </a:r>
            <a:r>
              <a:rPr lang="en-US" sz="2400" dirty="0"/>
              <a:t> </a:t>
            </a:r>
          </a:p>
          <a:p>
            <a:pPr algn="l"/>
            <a:r>
              <a:rPr lang="en-US" sz="2400" dirty="0"/>
              <a:t>          Two children</a:t>
            </a:r>
          </a:p>
          <a:p>
            <a:pPr algn="l"/>
            <a:r>
              <a:rPr lang="en-US" sz="2400" dirty="0"/>
              <a:t>	Shane </a:t>
            </a:r>
          </a:p>
          <a:p>
            <a:pPr algn="l"/>
            <a:r>
              <a:rPr lang="en-US" sz="2400" dirty="0"/>
              <a:t>	    - heroin addict/alcoholic</a:t>
            </a:r>
          </a:p>
          <a:p>
            <a:pPr algn="l"/>
            <a:r>
              <a:rPr lang="en-US" sz="2400" dirty="0"/>
              <a:t>	    - suicide (age 40)</a:t>
            </a:r>
          </a:p>
          <a:p>
            <a:pPr algn="l"/>
            <a:r>
              <a:rPr lang="en-US" sz="2400" dirty="0"/>
              <a:t>	</a:t>
            </a:r>
            <a:r>
              <a:rPr lang="en-US" sz="2400" dirty="0" err="1"/>
              <a:t>Oona</a:t>
            </a:r>
            <a:r>
              <a:rPr lang="en-US" sz="2400" dirty="0"/>
              <a:t> </a:t>
            </a:r>
          </a:p>
          <a:p>
            <a:pPr algn="l"/>
            <a:r>
              <a:rPr lang="en-US" sz="2400" dirty="0"/>
              <a:t>	    - disinherited</a:t>
            </a:r>
          </a:p>
          <a:p>
            <a:pPr algn="l"/>
            <a:r>
              <a:rPr lang="en-US" sz="2400" dirty="0"/>
              <a:t>	    - married Charlie Chaplin	</a:t>
            </a:r>
          </a:p>
        </p:txBody>
      </p:sp>
      <p:sp>
        <p:nvSpPr>
          <p:cNvPr id="3" name="Title 2"/>
          <p:cNvSpPr>
            <a:spLocks noGrp="1"/>
          </p:cNvSpPr>
          <p:nvPr>
            <p:ph type="title"/>
          </p:nvPr>
        </p:nvSpPr>
        <p:spPr>
          <a:xfrm>
            <a:off x="1143000" y="975360"/>
            <a:ext cx="6934200" cy="701040"/>
          </a:xfrm>
        </p:spPr>
        <p:txBody>
          <a:bodyPr>
            <a:noAutofit/>
          </a:bodyPr>
          <a:lstStyle/>
          <a:p>
            <a:r>
              <a:rPr lang="en-US" sz="3600" dirty="0"/>
              <a:t>The Writer’s Life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799" y="1981200"/>
            <a:ext cx="4069081" cy="3209487"/>
          </a:xfrm>
          <a:prstGeom prst="rect">
            <a:avLst/>
          </a:prstGeom>
          <a:ln>
            <a:solidFill>
              <a:schemeClr val="tx1"/>
            </a:solidFill>
          </a:ln>
        </p:spPr>
      </p:pic>
      <p:sp>
        <p:nvSpPr>
          <p:cNvPr id="5" name="TextBox 4"/>
          <p:cNvSpPr txBox="1"/>
          <p:nvPr/>
        </p:nvSpPr>
        <p:spPr>
          <a:xfrm>
            <a:off x="4876798" y="5196344"/>
            <a:ext cx="4099561" cy="646331"/>
          </a:xfrm>
          <a:prstGeom prst="rect">
            <a:avLst/>
          </a:prstGeom>
          <a:noFill/>
        </p:spPr>
        <p:txBody>
          <a:bodyPr wrap="square" rtlCol="0">
            <a:spAutoFit/>
          </a:bodyPr>
          <a:lstStyle/>
          <a:p>
            <a:pPr algn="ctr"/>
            <a:r>
              <a:rPr lang="en-US" dirty="0"/>
              <a:t>Agnes, Shane, and Eugene O’Neill</a:t>
            </a:r>
          </a:p>
          <a:p>
            <a:pPr algn="ctr"/>
            <a:r>
              <a:rPr lang="en-US" dirty="0"/>
              <a:t>Cape Cod Beach, 1922</a:t>
            </a:r>
          </a:p>
        </p:txBody>
      </p:sp>
    </p:spTree>
    <p:extLst>
      <p:ext uri="{BB962C8B-B14F-4D97-AF65-F5344CB8AC3E}">
        <p14:creationId xmlns:p14="http://schemas.microsoft.com/office/powerpoint/2010/main" val="3222146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4953000" cy="4532376"/>
          </a:xfrm>
        </p:spPr>
        <p:txBody>
          <a:bodyPr>
            <a:normAutofit/>
          </a:bodyPr>
          <a:lstStyle/>
          <a:p>
            <a:pPr algn="l"/>
            <a:r>
              <a:rPr lang="en-US" sz="2400" i="1" dirty="0"/>
              <a:t>Beyond the Horizon</a:t>
            </a:r>
            <a:r>
              <a:rPr lang="en-US" sz="2400" dirty="0"/>
              <a:t> (1920)</a:t>
            </a:r>
          </a:p>
          <a:p>
            <a:pPr algn="l"/>
            <a:r>
              <a:rPr lang="en-US" sz="2400" i="1" dirty="0"/>
              <a:t>     </a:t>
            </a:r>
            <a:r>
              <a:rPr lang="en-US" sz="2400" dirty="0"/>
              <a:t>144 performances on Broadway</a:t>
            </a:r>
          </a:p>
          <a:p>
            <a:pPr algn="l"/>
            <a:r>
              <a:rPr lang="en-US" sz="2400" i="1" dirty="0"/>
              <a:t>     </a:t>
            </a:r>
            <a:r>
              <a:rPr lang="en-US" sz="2400" dirty="0"/>
              <a:t>First of four Pulitzer Prizes</a:t>
            </a:r>
          </a:p>
          <a:p>
            <a:pPr algn="l"/>
            <a:r>
              <a:rPr lang="en-US" sz="2400" i="1" dirty="0"/>
              <a:t>     </a:t>
            </a:r>
            <a:r>
              <a:rPr lang="en-US" sz="2400" dirty="0"/>
              <a:t>Financially independent </a:t>
            </a:r>
          </a:p>
          <a:p>
            <a:pPr algn="l"/>
            <a:r>
              <a:rPr lang="en-US" sz="2400" dirty="0"/>
              <a:t>Beginning of Series of Family Deaths</a:t>
            </a:r>
          </a:p>
          <a:p>
            <a:pPr algn="l"/>
            <a:r>
              <a:rPr lang="en-US" sz="2400" dirty="0"/>
              <a:t>     Father (1920) – intestinal cancer</a:t>
            </a:r>
          </a:p>
          <a:p>
            <a:pPr algn="l"/>
            <a:r>
              <a:rPr lang="en-US" sz="2400" dirty="0"/>
              <a:t>     Mother (1922) – brain tumor</a:t>
            </a:r>
          </a:p>
          <a:p>
            <a:pPr algn="l"/>
            <a:r>
              <a:rPr lang="en-US" sz="2400" dirty="0"/>
              <a:t>     Brother Jamie (1923) - alcoholism</a:t>
            </a:r>
          </a:p>
        </p:txBody>
      </p:sp>
      <p:sp>
        <p:nvSpPr>
          <p:cNvPr id="3" name="Title 2"/>
          <p:cNvSpPr>
            <a:spLocks noGrp="1"/>
          </p:cNvSpPr>
          <p:nvPr>
            <p:ph type="title"/>
          </p:nvPr>
        </p:nvSpPr>
        <p:spPr>
          <a:xfrm>
            <a:off x="1143000" y="975360"/>
            <a:ext cx="6934200" cy="701040"/>
          </a:xfrm>
        </p:spPr>
        <p:txBody>
          <a:bodyPr>
            <a:noAutofit/>
          </a:bodyPr>
          <a:lstStyle/>
          <a:p>
            <a:r>
              <a:rPr lang="en-US" sz="3600" dirty="0"/>
              <a:t>The Writer’s Life</a:t>
            </a:r>
          </a:p>
        </p:txBody>
      </p:sp>
      <p:pic>
        <p:nvPicPr>
          <p:cNvPr id="4" name="Picture 3"/>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5638800" y="2057400"/>
            <a:ext cx="2817002" cy="3756003"/>
          </a:xfrm>
          <a:prstGeom prst="rect">
            <a:avLst/>
          </a:prstGeom>
          <a:ln>
            <a:solidFill>
              <a:schemeClr val="tx1"/>
            </a:solidFill>
          </a:ln>
        </p:spPr>
      </p:pic>
    </p:spTree>
    <p:extLst>
      <p:ext uri="{BB962C8B-B14F-4D97-AF65-F5344CB8AC3E}">
        <p14:creationId xmlns:p14="http://schemas.microsoft.com/office/powerpoint/2010/main" val="192296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4953000" cy="4532376"/>
          </a:xfrm>
        </p:spPr>
        <p:txBody>
          <a:bodyPr>
            <a:normAutofit/>
          </a:bodyPr>
          <a:lstStyle/>
          <a:p>
            <a:pPr algn="l"/>
            <a:r>
              <a:rPr lang="en-US" sz="2400" dirty="0"/>
              <a:t>Third Marriage (1929)</a:t>
            </a:r>
          </a:p>
          <a:p>
            <a:pPr algn="l"/>
            <a:r>
              <a:rPr lang="en-US" sz="2400" dirty="0"/>
              <a:t>     Carlotta Monterey - actress</a:t>
            </a:r>
          </a:p>
          <a:p>
            <a:pPr algn="l"/>
            <a:r>
              <a:rPr lang="en-US" sz="2400" dirty="0"/>
              <a:t>     Two year affair </a:t>
            </a:r>
          </a:p>
          <a:p>
            <a:pPr algn="l"/>
            <a:r>
              <a:rPr lang="en-US" sz="2400" dirty="0"/>
              <a:t>     Divorce from Agnes in 1929</a:t>
            </a:r>
          </a:p>
          <a:p>
            <a:pPr algn="l"/>
            <a:r>
              <a:rPr lang="en-US" sz="2400" dirty="0"/>
              <a:t>     South of France until 1931</a:t>
            </a:r>
          </a:p>
          <a:p>
            <a:pPr algn="l"/>
            <a:r>
              <a:rPr lang="en-US" sz="2400" dirty="0"/>
              <a:t>     Tao House in California </a:t>
            </a:r>
          </a:p>
          <a:p>
            <a:pPr algn="l"/>
            <a:r>
              <a:rPr lang="en-US" sz="2400" dirty="0"/>
              <a:t>Nobel Prize for Literature (1936)</a:t>
            </a:r>
          </a:p>
          <a:p>
            <a:pPr algn="l"/>
            <a:r>
              <a:rPr lang="en-US" sz="2400" dirty="0"/>
              <a:t>     First American dramatist to win</a:t>
            </a:r>
          </a:p>
          <a:p>
            <a:pPr algn="l"/>
            <a:r>
              <a:rPr lang="en-US" sz="2400" dirty="0"/>
              <a:t>Nearly Fatal Appendicitis (1937)</a:t>
            </a:r>
          </a:p>
        </p:txBody>
      </p:sp>
      <p:sp>
        <p:nvSpPr>
          <p:cNvPr id="3" name="Title 2"/>
          <p:cNvSpPr>
            <a:spLocks noGrp="1"/>
          </p:cNvSpPr>
          <p:nvPr>
            <p:ph type="title"/>
          </p:nvPr>
        </p:nvSpPr>
        <p:spPr>
          <a:xfrm>
            <a:off x="1143000" y="975360"/>
            <a:ext cx="6934200" cy="701040"/>
          </a:xfrm>
        </p:spPr>
        <p:txBody>
          <a:bodyPr>
            <a:noAutofit/>
          </a:bodyPr>
          <a:lstStyle/>
          <a:p>
            <a:r>
              <a:rPr lang="en-US" sz="3600" dirty="0"/>
              <a:t>The Writer’s Life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0203" y="1955938"/>
            <a:ext cx="2523493" cy="3867528"/>
          </a:xfrm>
          <a:prstGeom prst="rect">
            <a:avLst/>
          </a:prstGeom>
          <a:ln>
            <a:solidFill>
              <a:schemeClr val="tx1"/>
            </a:solidFill>
          </a:ln>
        </p:spPr>
      </p:pic>
      <p:sp>
        <p:nvSpPr>
          <p:cNvPr id="5" name="TextBox 4"/>
          <p:cNvSpPr txBox="1"/>
          <p:nvPr/>
        </p:nvSpPr>
        <p:spPr>
          <a:xfrm>
            <a:off x="5338021" y="5867400"/>
            <a:ext cx="3607859" cy="369332"/>
          </a:xfrm>
          <a:prstGeom prst="rect">
            <a:avLst/>
          </a:prstGeom>
          <a:noFill/>
        </p:spPr>
        <p:txBody>
          <a:bodyPr wrap="square" rtlCol="0">
            <a:spAutoFit/>
          </a:bodyPr>
          <a:lstStyle/>
          <a:p>
            <a:pPr algn="ctr"/>
            <a:r>
              <a:rPr lang="en-US" dirty="0"/>
              <a:t>Eugene and Carlotta O’Neill</a:t>
            </a:r>
          </a:p>
        </p:txBody>
      </p:sp>
    </p:spTree>
    <p:extLst>
      <p:ext uri="{BB962C8B-B14F-4D97-AF65-F5344CB8AC3E}">
        <p14:creationId xmlns:p14="http://schemas.microsoft.com/office/powerpoint/2010/main" val="2087676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 Tie</Template>
  <TotalTime>7682</TotalTime>
  <Words>659</Words>
  <Application>Microsoft Office PowerPoint</Application>
  <PresentationFormat>On-screen Show (4:3)</PresentationFormat>
  <Paragraphs>160</Paragraphs>
  <Slides>33</Slides>
  <Notes>1</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BlackTie</vt:lpstr>
      <vt:lpstr>office theme</vt:lpstr>
      <vt:lpstr>Eugene O’Neill</vt:lpstr>
      <vt:lpstr>The Writer’s Life</vt:lpstr>
      <vt:lpstr>The Writer’s Life</vt:lpstr>
      <vt:lpstr>The Writer’s Life</vt:lpstr>
      <vt:lpstr>The Writer’s Life</vt:lpstr>
      <vt:lpstr>The Writer’s Life</vt:lpstr>
      <vt:lpstr>The Writer’s Life</vt:lpstr>
      <vt:lpstr>The Writer’s Life</vt:lpstr>
      <vt:lpstr>The Writer’s Life</vt:lpstr>
      <vt:lpstr>The Writer’s Life</vt:lpstr>
      <vt:lpstr>The Writer’s work</vt:lpstr>
      <vt:lpstr>The Writer’s work</vt:lpstr>
      <vt:lpstr>The Writer’s work</vt:lpstr>
      <vt:lpstr>The Writer’s work</vt:lpstr>
      <vt:lpstr>O’Neill’s Legacy</vt:lpstr>
      <vt:lpstr>Desire Under the Elms</vt:lpstr>
      <vt:lpstr>Tragedy</vt:lpstr>
      <vt:lpstr>Six Elements of Tragedy </vt:lpstr>
      <vt:lpstr>Six Elements (cont.)</vt:lpstr>
      <vt:lpstr>PowerPoint Presentation</vt:lpstr>
      <vt:lpstr>Tragedy and the Common Man</vt:lpstr>
      <vt:lpstr>"Tragedy and the Common Man"</vt:lpstr>
      <vt:lpstr>Desire under the Elms as Tragedy</vt:lpstr>
      <vt:lpstr>Mythological Connections: Apollonian vs. Dionysian Characters  </vt:lpstr>
      <vt:lpstr>Mythological Undercurrents</vt:lpstr>
      <vt:lpstr>Mythological Undercurrents: Oedipus</vt:lpstr>
      <vt:lpstr>Mythological Undercurrents: Phaedre</vt:lpstr>
      <vt:lpstr>Mythological Undercurrents: Medea</vt:lpstr>
      <vt:lpstr>Symbolism: Stones</vt:lpstr>
      <vt:lpstr>Importance of Land</vt:lpstr>
      <vt:lpstr>Biographical Connections</vt:lpstr>
      <vt:lpstr>For week 2:</vt:lpstr>
      <vt:lpstr>references</vt:lpstr>
    </vt:vector>
  </TitlesOfParts>
  <Company>Jackson-Madison County School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Eugene O’Neill</dc:title>
  <dc:creator>Molly L. Coffman</dc:creator>
  <cp:lastModifiedBy>Molly Coffman</cp:lastModifiedBy>
  <cp:revision>134</cp:revision>
  <dcterms:created xsi:type="dcterms:W3CDTF">2010-12-15T15:34:07Z</dcterms:created>
  <dcterms:modified xsi:type="dcterms:W3CDTF">2020-07-23T01:41:49Z</dcterms:modified>
</cp:coreProperties>
</file>