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3" r:id="rId5"/>
    <p:sldId id="264" r:id="rId6"/>
    <p:sldId id="265" r:id="rId7"/>
    <p:sldId id="258" r:id="rId8"/>
    <p:sldId id="262" r:id="rId9"/>
    <p:sldId id="261"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D79BE-2B20-47C4-8474-2F8183910ED0}"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D79BE-2B20-47C4-8474-2F8183910ED0}"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D79BE-2B20-47C4-8474-2F8183910ED0}"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D79BE-2B20-47C4-8474-2F8183910ED0}"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D79BE-2B20-47C4-8474-2F8183910ED0}"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D79BE-2B20-47C4-8474-2F8183910ED0}"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D79BE-2B20-47C4-8474-2F8183910ED0}" type="datetimeFigureOut">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D79BE-2B20-47C4-8474-2F8183910ED0}" type="datetimeFigureOut">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D79BE-2B20-47C4-8474-2F8183910ED0}"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D79BE-2B20-47C4-8474-2F8183910ED0}"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D79BE-2B20-47C4-8474-2F8183910ED0}"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3FFE0-B437-4873-B2E8-0F603CADEA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D79BE-2B20-47C4-8474-2F8183910ED0}" type="datetimeFigureOut">
              <a:rPr lang="en-US" smtClean="0"/>
              <a:pPr/>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3FFE0-B437-4873-B2E8-0F603CADEA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Voice with Specifics</a:t>
            </a:r>
            <a:endParaRPr lang="en-US" dirty="0"/>
          </a:p>
        </p:txBody>
      </p:sp>
      <p:sp>
        <p:nvSpPr>
          <p:cNvPr id="3" name="Content Placeholder 2"/>
          <p:cNvSpPr>
            <a:spLocks noGrp="1"/>
          </p:cNvSpPr>
          <p:nvPr>
            <p:ph idx="1"/>
          </p:nvPr>
        </p:nvSpPr>
        <p:spPr/>
        <p:txBody>
          <a:bodyPr>
            <a:normAutofit lnSpcReduction="10000"/>
          </a:bodyPr>
          <a:lstStyle/>
          <a:p>
            <a:r>
              <a:rPr lang="en-US" dirty="0" smtClean="0"/>
              <a:t>Tony Hawk could have written:</a:t>
            </a:r>
          </a:p>
          <a:p>
            <a:pPr>
              <a:buNone/>
            </a:pPr>
            <a:r>
              <a:rPr lang="en-US" dirty="0" smtClean="0">
                <a:solidFill>
                  <a:srgbClr val="FF0000"/>
                </a:solidFill>
              </a:rPr>
              <a:t>“My parents didn’t discourage me even when I was broke.”</a:t>
            </a:r>
          </a:p>
          <a:p>
            <a:r>
              <a:rPr lang="en-US" dirty="0" smtClean="0"/>
              <a:t>Instead, he wrote:</a:t>
            </a:r>
          </a:p>
          <a:p>
            <a:pPr>
              <a:buNone/>
            </a:pPr>
            <a:r>
              <a:rPr lang="en-US" dirty="0" smtClean="0">
                <a:solidFill>
                  <a:srgbClr val="00B050"/>
                </a:solidFill>
              </a:rPr>
              <a:t>“My parents never once questioned the practicality behind my passion, even when I had to scrape together gas money and regarded dinner at Taco Bell as a big night out.”</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fontScale="90000"/>
          </a:bodyPr>
          <a:lstStyle/>
          <a:p>
            <a:r>
              <a:rPr lang="en-US" dirty="0" smtClean="0"/>
              <a:t>Select any 3 of the “blah” sentences below and revise them to improve voice by adding specifics. </a:t>
            </a:r>
            <a:endParaRPr lang="en-US" dirty="0"/>
          </a:p>
        </p:txBody>
      </p:sp>
      <p:sp>
        <p:nvSpPr>
          <p:cNvPr id="6" name="Content Placeholder 5"/>
          <p:cNvSpPr>
            <a:spLocks noGrp="1"/>
          </p:cNvSpPr>
          <p:nvPr>
            <p:ph idx="1"/>
          </p:nvPr>
        </p:nvSpPr>
        <p:spPr>
          <a:xfrm>
            <a:off x="914400" y="1752600"/>
            <a:ext cx="8229600" cy="5105400"/>
          </a:xfrm>
        </p:spPr>
        <p:txBody>
          <a:bodyPr>
            <a:normAutofit fontScale="92500" lnSpcReduction="20000"/>
          </a:bodyPr>
          <a:lstStyle/>
          <a:p>
            <a:pPr>
              <a:buNone/>
            </a:pPr>
            <a:r>
              <a:rPr lang="en-US" dirty="0" smtClean="0"/>
              <a:t>1.  My brother is very talented.</a:t>
            </a:r>
          </a:p>
          <a:p>
            <a:pPr>
              <a:buNone/>
            </a:pPr>
            <a:r>
              <a:rPr lang="en-US" dirty="0" smtClean="0"/>
              <a:t>2. When my dog died, I felt miserable.</a:t>
            </a:r>
          </a:p>
          <a:p>
            <a:pPr>
              <a:buNone/>
            </a:pPr>
            <a:r>
              <a:rPr lang="en-US" dirty="0" smtClean="0"/>
              <a:t>3. Ability is of little account without opportunity.</a:t>
            </a:r>
          </a:p>
          <a:p>
            <a:pPr>
              <a:buNone/>
            </a:pPr>
            <a:r>
              <a:rPr lang="en-US" dirty="0" smtClean="0"/>
              <a:t>4. We shouldn’t be scared to be ourselves.</a:t>
            </a:r>
          </a:p>
          <a:p>
            <a:pPr>
              <a:buNone/>
            </a:pPr>
            <a:r>
              <a:rPr lang="en-US" dirty="0" smtClean="0"/>
              <a:t>5. I felt nervous before I performed.</a:t>
            </a:r>
          </a:p>
          <a:p>
            <a:pPr>
              <a:buNone/>
            </a:pPr>
            <a:r>
              <a:rPr lang="en-US" dirty="0" smtClean="0"/>
              <a:t>6. We should think of others before ourselves. </a:t>
            </a:r>
          </a:p>
          <a:p>
            <a:pPr>
              <a:buNone/>
            </a:pPr>
            <a:r>
              <a:rPr lang="en-US" dirty="0" smtClean="0"/>
              <a:t>7. If at first you don’t succeed, try, try again.</a:t>
            </a:r>
          </a:p>
          <a:p>
            <a:pPr>
              <a:buNone/>
            </a:pPr>
            <a:r>
              <a:rPr lang="en-US" dirty="0" smtClean="0"/>
              <a:t>8. School is boring.</a:t>
            </a:r>
          </a:p>
          <a:p>
            <a:pPr>
              <a:buNone/>
            </a:pPr>
            <a:r>
              <a:rPr lang="en-US" dirty="0" smtClean="0"/>
              <a:t>9. The singer had to work really hard to get to where she was.</a:t>
            </a:r>
          </a:p>
          <a:p>
            <a:pPr>
              <a:buNone/>
            </a:pPr>
            <a:r>
              <a:rPr lang="en-US" dirty="0" smtClean="0"/>
              <a:t>10. Math, for me, is very difficult.</a:t>
            </a:r>
          </a:p>
          <a:p>
            <a:endParaRPr lang="en-US" dirty="0"/>
          </a:p>
        </p:txBody>
      </p:sp>
      <p:sp>
        <p:nvSpPr>
          <p:cNvPr id="7" name="5-Point Star 6"/>
          <p:cNvSpPr/>
          <p:nvPr/>
        </p:nvSpPr>
        <p:spPr>
          <a:xfrm>
            <a:off x="381000" y="2590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8" name="5-Point Star 7"/>
          <p:cNvSpPr/>
          <p:nvPr/>
        </p:nvSpPr>
        <p:spPr>
          <a:xfrm>
            <a:off x="381000" y="3962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Concrete vs. Abstract Nouns</a:t>
            </a:r>
            <a:endParaRPr lang="en-US" dirty="0"/>
          </a:p>
        </p:txBody>
      </p:sp>
      <p:sp>
        <p:nvSpPr>
          <p:cNvPr id="5" name="Content Placeholder 4"/>
          <p:cNvSpPr>
            <a:spLocks noGrp="1"/>
          </p:cNvSpPr>
          <p:nvPr>
            <p:ph idx="1"/>
          </p:nvPr>
        </p:nvSpPr>
        <p:spPr>
          <a:xfrm>
            <a:off x="457200" y="1295400"/>
            <a:ext cx="8229600" cy="4830763"/>
          </a:xfrm>
        </p:spPr>
        <p:txBody>
          <a:bodyPr>
            <a:normAutofit fontScale="92500" lnSpcReduction="10000"/>
          </a:bodyPr>
          <a:lstStyle/>
          <a:p>
            <a:r>
              <a:rPr lang="en-US" dirty="0" smtClean="0"/>
              <a:t>Sometimes present a </a:t>
            </a:r>
            <a:r>
              <a:rPr lang="en-US" dirty="0" smtClean="0">
                <a:solidFill>
                  <a:srgbClr val="00B050"/>
                </a:solidFill>
              </a:rPr>
              <a:t>big idea </a:t>
            </a:r>
            <a:r>
              <a:rPr lang="en-US" dirty="0" smtClean="0"/>
              <a:t>as a </a:t>
            </a:r>
            <a:r>
              <a:rPr lang="en-US" dirty="0" smtClean="0">
                <a:solidFill>
                  <a:srgbClr val="00B050"/>
                </a:solidFill>
              </a:rPr>
              <a:t>specific</a:t>
            </a:r>
            <a:r>
              <a:rPr lang="en-US" dirty="0" smtClean="0"/>
              <a:t> and allow the reader to generalize. </a:t>
            </a:r>
          </a:p>
          <a:p>
            <a:r>
              <a:rPr lang="en-US" dirty="0" smtClean="0"/>
              <a:t>The classical economist Adam Smith could have said: </a:t>
            </a:r>
            <a:r>
              <a:rPr lang="en-US" i="1" dirty="0" smtClean="0">
                <a:solidFill>
                  <a:srgbClr val="FF0000"/>
                </a:solidFill>
              </a:rPr>
              <a:t>It is the economic self-interest of others, not their good-heartedness, that assures us we will get the products we need.</a:t>
            </a:r>
          </a:p>
          <a:p>
            <a:r>
              <a:rPr lang="en-US" dirty="0" smtClean="0"/>
              <a:t>Instead he chose the less abstract, more specific: </a:t>
            </a:r>
            <a:r>
              <a:rPr lang="en-US" i="1" dirty="0" smtClean="0">
                <a:solidFill>
                  <a:srgbClr val="00B050"/>
                </a:solidFill>
              </a:rPr>
              <a:t>It is not from the benevolence of the butcher, the brewer, or the baker that we expect our dinner, but from their regard to their own interest.</a:t>
            </a:r>
            <a:endParaRPr lang="en-US" dirty="0" smtClean="0">
              <a:solidFill>
                <a:srgbClr val="00B05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More Examples</a:t>
            </a:r>
            <a:endParaRPr lang="en-US" dirty="0"/>
          </a:p>
        </p:txBody>
      </p:sp>
      <p:sp>
        <p:nvSpPr>
          <p:cNvPr id="4" name="Content Placeholder 3"/>
          <p:cNvSpPr>
            <a:spLocks noGrp="1"/>
          </p:cNvSpPr>
          <p:nvPr>
            <p:ph idx="1"/>
          </p:nvPr>
        </p:nvSpPr>
        <p:spPr/>
        <p:txBody>
          <a:bodyPr>
            <a:normAutofit fontScale="92500" lnSpcReduction="20000"/>
          </a:bodyPr>
          <a:lstStyle/>
          <a:p>
            <a:r>
              <a:rPr lang="en-US" b="1" dirty="0" smtClean="0">
                <a:solidFill>
                  <a:srgbClr val="FF0000"/>
                </a:solidFill>
              </a:rPr>
              <a:t>Not</a:t>
            </a:r>
            <a:r>
              <a:rPr lang="en-US" dirty="0" smtClean="0"/>
              <a:t>: (at the beginning of World War I) It will be a long time before Europe recovers from this tragedy.</a:t>
            </a:r>
          </a:p>
          <a:p>
            <a:r>
              <a:rPr lang="en-US" b="1" dirty="0" smtClean="0">
                <a:solidFill>
                  <a:srgbClr val="00B050"/>
                </a:solidFill>
              </a:rPr>
              <a:t>But</a:t>
            </a:r>
            <a:r>
              <a:rPr lang="en-US" dirty="0" smtClean="0"/>
              <a:t>: The lamps are going out all over Europe. We shall not see them lit again in our time. –Sir Edward Grey, British foreign secretary</a:t>
            </a:r>
            <a:endParaRPr lang="en-US" b="1" dirty="0" smtClean="0"/>
          </a:p>
          <a:p>
            <a:endParaRPr lang="en-US" b="1" dirty="0" smtClean="0"/>
          </a:p>
          <a:p>
            <a:r>
              <a:rPr lang="en-US" b="1" dirty="0" smtClean="0">
                <a:solidFill>
                  <a:srgbClr val="FF0000"/>
                </a:solidFill>
              </a:rPr>
              <a:t>Not</a:t>
            </a:r>
            <a:r>
              <a:rPr lang="en-US" dirty="0" smtClean="0"/>
              <a:t>:  Lost time is never found again. –Folk saying</a:t>
            </a:r>
          </a:p>
          <a:p>
            <a:r>
              <a:rPr lang="en-US" b="1" dirty="0" smtClean="0">
                <a:solidFill>
                  <a:srgbClr val="00B050"/>
                </a:solidFill>
              </a:rPr>
              <a:t>But</a:t>
            </a:r>
            <a:r>
              <a:rPr lang="en-US" b="1" dirty="0" smtClean="0"/>
              <a:t>: </a:t>
            </a:r>
            <a:r>
              <a:rPr lang="en-US" dirty="0" smtClean="0"/>
              <a:t>Hours spent watching “Gilligan’s Island” reruns cannot be replayed in prime time.</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Telling Paragraph</a:t>
            </a:r>
            <a:endParaRPr lang="en-US" dirty="0"/>
          </a:p>
        </p:txBody>
      </p:sp>
      <p:sp>
        <p:nvSpPr>
          <p:cNvPr id="3" name="Content Placeholder 2"/>
          <p:cNvSpPr>
            <a:spLocks noGrp="1"/>
          </p:cNvSpPr>
          <p:nvPr>
            <p:ph idx="1"/>
          </p:nvPr>
        </p:nvSpPr>
        <p:spPr/>
        <p:txBody>
          <a:bodyPr/>
          <a:lstStyle/>
          <a:p>
            <a:r>
              <a:rPr lang="en-US" dirty="0" smtClean="0"/>
              <a:t>Each morning I ride the bus to school. I wait along with the other people who ride my bus. Sometimes the bus is late and we get angry. Some guys start fights and stuff just to have something to do. I’m always glad when the bus finally comes.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Showing Paragraph</a:t>
            </a:r>
            <a:endParaRPr lang="en-US" dirty="0"/>
          </a:p>
        </p:txBody>
      </p:sp>
      <p:sp>
        <p:nvSpPr>
          <p:cNvPr id="3" name="Content Placeholder 2"/>
          <p:cNvSpPr>
            <a:spLocks noGrp="1"/>
          </p:cNvSpPr>
          <p:nvPr>
            <p:ph idx="1"/>
          </p:nvPr>
        </p:nvSpPr>
        <p:spPr/>
        <p:txBody>
          <a:bodyPr/>
          <a:lstStyle/>
          <a:p>
            <a:r>
              <a:rPr lang="en-US" dirty="0" smtClean="0"/>
              <a:t>A bus arrived. It discharged its passengers, closed its doors with a hiss and disappeared over the crest of a hill. Not one of the people waiting at the bus stop had attempted to board. One woman wore a sweater that was too small, a long skirt, white sweater socks, and house slippers. One man was in his undershirt. Another man wore shoes with the </a:t>
            </a:r>
            <a:r>
              <a:rPr lang="en-US" dirty="0"/>
              <a:t>t</a:t>
            </a:r>
            <a:r>
              <a:rPr lang="en-US" dirty="0" smtClean="0"/>
              <a:t>oes </a:t>
            </a:r>
            <a:r>
              <a:rPr lang="en-US" dirty="0" smtClean="0"/>
              <a:t>cut out, a soiled blue serge jacket and …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Showing Paragraph</a:t>
            </a:r>
            <a:endParaRPr lang="en-US" dirty="0"/>
          </a:p>
        </p:txBody>
      </p:sp>
      <p:sp>
        <p:nvSpPr>
          <p:cNvPr id="3" name="Content Placeholder 2"/>
          <p:cNvSpPr>
            <a:spLocks noGrp="1"/>
          </p:cNvSpPr>
          <p:nvPr>
            <p:ph idx="1"/>
          </p:nvPr>
        </p:nvSpPr>
        <p:spPr/>
        <p:txBody>
          <a:bodyPr>
            <a:normAutofit/>
          </a:bodyPr>
          <a:lstStyle/>
          <a:p>
            <a:r>
              <a:rPr lang="en-US" dirty="0" smtClean="0"/>
              <a:t>… brown pants. There was something wrong with these people. They made faces. A mouth smiled at nothing and </a:t>
            </a:r>
            <a:r>
              <a:rPr lang="en-US" dirty="0" err="1" smtClean="0"/>
              <a:t>unsmiled</a:t>
            </a:r>
            <a:r>
              <a:rPr lang="en-US" dirty="0" smtClean="0"/>
              <a:t>, smiled and </a:t>
            </a:r>
            <a:r>
              <a:rPr lang="en-US" dirty="0" err="1" smtClean="0"/>
              <a:t>unsmiled</a:t>
            </a:r>
            <a:r>
              <a:rPr lang="en-US" dirty="0" smtClean="0"/>
              <a:t>. A head shook in vehement denial. Most of them carried brown paper bags rolled tight against their stomachs.</a:t>
            </a:r>
          </a:p>
          <a:p>
            <a:pPr>
              <a:buNone/>
            </a:pPr>
            <a:endParaRPr lang="en-US" dirty="0" smtClean="0"/>
          </a:p>
          <a:p>
            <a:pPr>
              <a:buNone/>
            </a:pPr>
            <a:r>
              <a:rPr lang="en-US" sz="2400" dirty="0" smtClean="0"/>
              <a:t>Doctorow , E.L. </a:t>
            </a:r>
            <a:r>
              <a:rPr lang="en-US" sz="2400" i="1" dirty="0" smtClean="0"/>
              <a:t>The Book of Daniel</a:t>
            </a:r>
            <a:r>
              <a:rPr lang="en-US" sz="2400" dirty="0" smtClean="0"/>
              <a:t>. New York: Random House, 1971. Print.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1077218"/>
          </a:xfrm>
          <a:prstGeom prst="rect">
            <a:avLst/>
          </a:prstGeom>
          <a:noFill/>
        </p:spPr>
        <p:txBody>
          <a:bodyPr wrap="square" rtlCol="0">
            <a:spAutoFit/>
          </a:bodyPr>
          <a:lstStyle/>
          <a:p>
            <a:endParaRPr lang="en-US" sz="3200" dirty="0"/>
          </a:p>
          <a:p>
            <a:endParaRPr lang="en-US" sz="3200" dirty="0"/>
          </a:p>
        </p:txBody>
      </p:sp>
      <p:sp>
        <p:nvSpPr>
          <p:cNvPr id="3" name="Title 2"/>
          <p:cNvSpPr>
            <a:spLocks noGrp="1"/>
          </p:cNvSpPr>
          <p:nvPr>
            <p:ph type="title"/>
          </p:nvPr>
        </p:nvSpPr>
        <p:spPr/>
        <p:txBody>
          <a:bodyPr/>
          <a:lstStyle/>
          <a:p>
            <a:r>
              <a:rPr lang="en-US" dirty="0" smtClean="0"/>
              <a:t>Trying It Out</a:t>
            </a:r>
            <a:endParaRPr lang="en-US" dirty="0"/>
          </a:p>
        </p:txBody>
      </p:sp>
      <p:sp>
        <p:nvSpPr>
          <p:cNvPr id="4" name="Content Placeholder 3"/>
          <p:cNvSpPr>
            <a:spLocks noGrp="1"/>
          </p:cNvSpPr>
          <p:nvPr>
            <p:ph idx="1"/>
          </p:nvPr>
        </p:nvSpPr>
        <p:spPr/>
        <p:txBody>
          <a:bodyPr/>
          <a:lstStyle/>
          <a:p>
            <a:r>
              <a:rPr lang="en-US" dirty="0" smtClean="0">
                <a:solidFill>
                  <a:srgbClr val="FF0000"/>
                </a:solidFill>
              </a:rPr>
              <a:t>The principal is in </a:t>
            </a:r>
            <a:r>
              <a:rPr lang="en-US" u="sng" dirty="0" smtClean="0">
                <a:solidFill>
                  <a:srgbClr val="FF0000"/>
                </a:solidFill>
              </a:rPr>
              <a:t>a bad mood </a:t>
            </a:r>
            <a:r>
              <a:rPr lang="en-US" dirty="0" smtClean="0">
                <a:solidFill>
                  <a:srgbClr val="FF0000"/>
                </a:solidFill>
              </a:rPr>
              <a:t>today.</a:t>
            </a:r>
          </a:p>
          <a:p>
            <a:r>
              <a:rPr lang="en-US" dirty="0" smtClean="0"/>
              <a:t>Use showing details – what does “a bad mood” look like? How do we know when someone’s in a bad mood?</a:t>
            </a:r>
          </a:p>
          <a:p>
            <a:r>
              <a:rPr lang="en-US" dirty="0" smtClean="0">
                <a:solidFill>
                  <a:srgbClr val="00B050"/>
                </a:solidFill>
              </a:rPr>
              <a:t>Mumbling under her breath, the principal brushed past us in the hall without offering even the slightest nod when we greeted 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1077218"/>
          </a:xfrm>
          <a:prstGeom prst="rect">
            <a:avLst/>
          </a:prstGeom>
          <a:noFill/>
        </p:spPr>
        <p:txBody>
          <a:bodyPr wrap="square" rtlCol="0">
            <a:spAutoFit/>
          </a:bodyPr>
          <a:lstStyle/>
          <a:p>
            <a:endParaRPr lang="en-US" sz="3200" dirty="0"/>
          </a:p>
          <a:p>
            <a:endParaRPr lang="en-US" sz="3200" dirty="0"/>
          </a:p>
        </p:txBody>
      </p:sp>
      <p:sp>
        <p:nvSpPr>
          <p:cNvPr id="3" name="Title 2"/>
          <p:cNvSpPr>
            <a:spLocks noGrp="1"/>
          </p:cNvSpPr>
          <p:nvPr>
            <p:ph type="title"/>
          </p:nvPr>
        </p:nvSpPr>
        <p:spPr/>
        <p:txBody>
          <a:bodyPr/>
          <a:lstStyle/>
          <a:p>
            <a:r>
              <a:rPr lang="en-US" dirty="0" smtClean="0"/>
              <a:t>Trying It Out</a:t>
            </a:r>
            <a:endParaRPr lang="en-US" dirty="0"/>
          </a:p>
        </p:txBody>
      </p:sp>
      <p:sp>
        <p:nvSpPr>
          <p:cNvPr id="4" name="Content Placeholder 3"/>
          <p:cNvSpPr>
            <a:spLocks noGrp="1"/>
          </p:cNvSpPr>
          <p:nvPr>
            <p:ph idx="1"/>
          </p:nvPr>
        </p:nvSpPr>
        <p:spPr/>
        <p:txBody>
          <a:bodyPr/>
          <a:lstStyle/>
          <a:p>
            <a:r>
              <a:rPr lang="en-US" dirty="0" smtClean="0">
                <a:solidFill>
                  <a:srgbClr val="FF0000"/>
                </a:solidFill>
              </a:rPr>
              <a:t>Jenny is a wonderful person. </a:t>
            </a:r>
          </a:p>
          <a:p>
            <a:r>
              <a:rPr lang="en-US" dirty="0" smtClean="0"/>
              <a:t>Use a list of specific examples.</a:t>
            </a:r>
          </a:p>
          <a:p>
            <a:r>
              <a:rPr lang="en-US" dirty="0" smtClean="0">
                <a:solidFill>
                  <a:srgbClr val="00B050"/>
                </a:solidFill>
              </a:rPr>
              <a:t>Always there when anyone needs her, Jenny is the first to arrive with a casserole when someone is sick, the first to send a note of encouragement to those who are troubled, the first to offer a hug to anyone -- man, woman, or child -- at anytime.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1077218"/>
          </a:xfrm>
          <a:prstGeom prst="rect">
            <a:avLst/>
          </a:prstGeom>
          <a:noFill/>
        </p:spPr>
        <p:txBody>
          <a:bodyPr wrap="square" rtlCol="0">
            <a:spAutoFit/>
          </a:bodyPr>
          <a:lstStyle/>
          <a:p>
            <a:endParaRPr lang="en-US" sz="3200" dirty="0"/>
          </a:p>
          <a:p>
            <a:endParaRPr lang="en-US" sz="3200" dirty="0"/>
          </a:p>
        </p:txBody>
      </p:sp>
      <p:sp>
        <p:nvSpPr>
          <p:cNvPr id="3" name="Title 2"/>
          <p:cNvSpPr>
            <a:spLocks noGrp="1"/>
          </p:cNvSpPr>
          <p:nvPr>
            <p:ph type="title"/>
          </p:nvPr>
        </p:nvSpPr>
        <p:spPr/>
        <p:txBody>
          <a:bodyPr/>
          <a:lstStyle/>
          <a:p>
            <a:r>
              <a:rPr lang="en-US" dirty="0" smtClean="0"/>
              <a:t>Trying It Out</a:t>
            </a:r>
            <a:endParaRPr lang="en-US" dirty="0"/>
          </a:p>
        </p:txBody>
      </p:sp>
      <p:sp>
        <p:nvSpPr>
          <p:cNvPr id="4" name="Content Placeholder 3"/>
          <p:cNvSpPr>
            <a:spLocks noGrp="1"/>
          </p:cNvSpPr>
          <p:nvPr>
            <p:ph idx="1"/>
          </p:nvPr>
        </p:nvSpPr>
        <p:spPr/>
        <p:txBody>
          <a:bodyPr/>
          <a:lstStyle/>
          <a:p>
            <a:r>
              <a:rPr lang="en-US" dirty="0" smtClean="0">
                <a:solidFill>
                  <a:srgbClr val="FF0000"/>
                </a:solidFill>
              </a:rPr>
              <a:t>Giving is better than receiving.</a:t>
            </a:r>
          </a:p>
          <a:p>
            <a:r>
              <a:rPr lang="en-US" dirty="0" smtClean="0">
                <a:solidFill>
                  <a:srgbClr val="00B050"/>
                </a:solidFill>
              </a:rPr>
              <a:t>Extending a bottle of water to a thirsty soul reaps a better reward than popping open the finest bottle of champagne.</a:t>
            </a:r>
          </a:p>
          <a:p>
            <a:r>
              <a:rPr lang="en-US" dirty="0" smtClean="0"/>
              <a:t>“Giving” = Extending a bottle of water to a thirsty soul</a:t>
            </a:r>
          </a:p>
          <a:p>
            <a:r>
              <a:rPr lang="en-US" dirty="0" smtClean="0"/>
              <a:t>“Receiving” = popping open the finest bottle of champagne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760</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Improving Voice with Specifics</vt:lpstr>
      <vt:lpstr>Concrete vs. Abstract Nouns</vt:lpstr>
      <vt:lpstr>More Examples</vt:lpstr>
      <vt:lpstr>Telling Paragraph</vt:lpstr>
      <vt:lpstr>Showing Paragraph</vt:lpstr>
      <vt:lpstr>Showing Paragraph</vt:lpstr>
      <vt:lpstr>Trying It Out</vt:lpstr>
      <vt:lpstr>Trying It Out</vt:lpstr>
      <vt:lpstr>Trying It Out</vt:lpstr>
      <vt:lpstr>Select any 3 of the “blah” sentences below and revise them to improve voice by adding specifics.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Molly Coffman</cp:lastModifiedBy>
  <cp:revision>16</cp:revision>
  <dcterms:created xsi:type="dcterms:W3CDTF">2011-08-22T22:11:03Z</dcterms:created>
  <dcterms:modified xsi:type="dcterms:W3CDTF">2014-08-26T01:27:53Z</dcterms:modified>
</cp:coreProperties>
</file>