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2" r:id="rId4"/>
    <p:sldId id="261" r:id="rId5"/>
    <p:sldId id="258" r:id="rId6"/>
    <p:sldId id="259" r:id="rId7"/>
    <p:sldId id="263" r:id="rId8"/>
    <p:sldId id="264" r:id="rId9"/>
    <p:sldId id="260"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smtClean="0"/>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11/26/2017</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11/26/2017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11/26/2017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11/26/2017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11/26/2017</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11/26/2017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11/26/2017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11/26/2017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11/26/2017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11/26/2017</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11/26/2017</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11/26/2017</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Civil disobedience</a:t>
            </a:r>
            <a:endParaRPr lang="en-US" dirty="0"/>
          </a:p>
        </p:txBody>
      </p:sp>
      <p:sp>
        <p:nvSpPr>
          <p:cNvPr id="3" name="Subtitle 2"/>
          <p:cNvSpPr>
            <a:spLocks noGrp="1"/>
          </p:cNvSpPr>
          <p:nvPr>
            <p:ph type="subTitle" idx="1"/>
          </p:nvPr>
        </p:nvSpPr>
        <p:spPr/>
        <p:txBody>
          <a:bodyPr/>
          <a:lstStyle/>
          <a:p>
            <a:r>
              <a:rPr lang="en-US" dirty="0" smtClean="0"/>
              <a:t>Thoreau, Gandhi, &amp; MLK, Jr.</a:t>
            </a:r>
            <a:endParaRPr lang="en-US" dirty="0"/>
          </a:p>
        </p:txBody>
      </p:sp>
    </p:spTree>
    <p:extLst>
      <p:ext uri="{BB962C8B-B14F-4D97-AF65-F5344CB8AC3E}">
        <p14:creationId xmlns:p14="http://schemas.microsoft.com/office/powerpoint/2010/main" val="28184047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Civil Disobedience</a:t>
            </a:r>
            <a:endParaRPr lang="en-US" dirty="0"/>
          </a:p>
        </p:txBody>
      </p:sp>
      <p:sp>
        <p:nvSpPr>
          <p:cNvPr id="3" name="Content Placeholder 2"/>
          <p:cNvSpPr>
            <a:spLocks noGrp="1"/>
          </p:cNvSpPr>
          <p:nvPr>
            <p:ph idx="1"/>
          </p:nvPr>
        </p:nvSpPr>
        <p:spPr/>
        <p:txBody>
          <a:bodyPr/>
          <a:lstStyle/>
          <a:p>
            <a:r>
              <a:rPr lang="en-US" dirty="0" smtClean="0"/>
              <a:t>Read through the quotes from Thoreau, Gandhi, and King on the handout. </a:t>
            </a:r>
          </a:p>
          <a:p>
            <a:r>
              <a:rPr lang="en-US" dirty="0" smtClean="0"/>
              <a:t>Thoreau, Gandhi, and King all shared a belief in the philosophy of “civil disobedience.” Based upon the quotes, what are some of the principles of this philosophy?</a:t>
            </a:r>
          </a:p>
          <a:p>
            <a:r>
              <a:rPr lang="en-US" dirty="0" smtClean="0"/>
              <a:t>Select a quote from the sheet and respond to that quote. What do you think the quote means? How does it apply to our world today? Why did you select the quote; that is, what about the quote stood out to you?</a:t>
            </a:r>
            <a:endParaRPr lang="en-US" dirty="0"/>
          </a:p>
        </p:txBody>
      </p:sp>
    </p:spTree>
    <p:extLst>
      <p:ext uri="{BB962C8B-B14F-4D97-AF65-F5344CB8AC3E}">
        <p14:creationId xmlns:p14="http://schemas.microsoft.com/office/powerpoint/2010/main" val="2427985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smtClean="0"/>
              <a:t>Identify the central ideas of three passages dealing with a similar theme – civil disobedience. (11-12.RI.KID.2)</a:t>
            </a:r>
          </a:p>
          <a:p>
            <a:r>
              <a:rPr lang="en-US" dirty="0" smtClean="0"/>
              <a:t>Analyze the text for the </a:t>
            </a:r>
            <a:r>
              <a:rPr lang="en-US" u="sng" dirty="0" smtClean="0"/>
              <a:t>logical</a:t>
            </a:r>
            <a:r>
              <a:rPr lang="en-US" dirty="0" smtClean="0"/>
              <a:t>, </a:t>
            </a:r>
            <a:r>
              <a:rPr lang="en-US" u="sng" dirty="0" smtClean="0"/>
              <a:t>emotional</a:t>
            </a:r>
            <a:r>
              <a:rPr lang="en-US" dirty="0" smtClean="0"/>
              <a:t>, and </a:t>
            </a:r>
            <a:r>
              <a:rPr lang="en-US" u="sng" dirty="0" smtClean="0"/>
              <a:t>ethical</a:t>
            </a:r>
            <a:r>
              <a:rPr lang="en-US" dirty="0" smtClean="0"/>
              <a:t> appeals the authors use to communicate their ideas</a:t>
            </a:r>
            <a:r>
              <a:rPr lang="en-US" dirty="0"/>
              <a:t>. </a:t>
            </a:r>
            <a:r>
              <a:rPr lang="en-US" dirty="0" smtClean="0"/>
              <a:t>(11-12.RI.IKI.8; 11-12.RI.IKI.9)</a:t>
            </a:r>
            <a:endParaRPr lang="en-US" dirty="0"/>
          </a:p>
        </p:txBody>
      </p:sp>
    </p:spTree>
    <p:extLst>
      <p:ext uri="{BB962C8B-B14F-4D97-AF65-F5344CB8AC3E}">
        <p14:creationId xmlns:p14="http://schemas.microsoft.com/office/powerpoint/2010/main" val="6015258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Civil Disobedience</a:t>
            </a:r>
            <a:endParaRPr lang="en-US" dirty="0"/>
          </a:p>
        </p:txBody>
      </p:sp>
      <p:sp>
        <p:nvSpPr>
          <p:cNvPr id="3" name="Content Placeholder 2"/>
          <p:cNvSpPr>
            <a:spLocks noGrp="1"/>
          </p:cNvSpPr>
          <p:nvPr>
            <p:ph idx="1"/>
          </p:nvPr>
        </p:nvSpPr>
        <p:spPr/>
        <p:txBody>
          <a:bodyPr/>
          <a:lstStyle/>
          <a:p>
            <a:r>
              <a:rPr lang="en-US" dirty="0" smtClean="0"/>
              <a:t>The phrase </a:t>
            </a:r>
            <a:r>
              <a:rPr lang="en-US" i="1" dirty="0" smtClean="0"/>
              <a:t>civil disobedience</a:t>
            </a:r>
            <a:r>
              <a:rPr lang="en-US" dirty="0" smtClean="0"/>
              <a:t> was coined by Henry David Thoreau when he chose to disobey a law he considered unjust. </a:t>
            </a:r>
          </a:p>
          <a:p>
            <a:r>
              <a:rPr lang="en-US" dirty="0" smtClean="0"/>
              <a:t>Think about people who hold rallies, boycotts, or hunger strikes today to protest a perceived injustice. Do you think they are abusing the role of citizens or fulfilling that role in a responsible way? When protestors accept beatings, imprisonment, or even death as a consequence of disobeying laws they view as unjust, are they criminals or patriots?</a:t>
            </a:r>
          </a:p>
          <a:p>
            <a:r>
              <a:rPr lang="en-US" dirty="0" smtClean="0"/>
              <a:t>Henry David Thoreau, Mohandas Gandhi, and Martin Luther King, Jr., viewed civil disobedience as an important expression of citizenship. </a:t>
            </a:r>
            <a:endParaRPr lang="en-US" dirty="0"/>
          </a:p>
        </p:txBody>
      </p:sp>
    </p:spTree>
    <p:extLst>
      <p:ext uri="{BB962C8B-B14F-4D97-AF65-F5344CB8AC3E}">
        <p14:creationId xmlns:p14="http://schemas.microsoft.com/office/powerpoint/2010/main" val="1843374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Persuasive Techniques</a:t>
            </a:r>
            <a:endParaRPr lang="en-US" dirty="0"/>
          </a:p>
        </p:txBody>
      </p:sp>
      <p:sp>
        <p:nvSpPr>
          <p:cNvPr id="3" name="Content Placeholder 2"/>
          <p:cNvSpPr>
            <a:spLocks noGrp="1"/>
          </p:cNvSpPr>
          <p:nvPr>
            <p:ph idx="1"/>
          </p:nvPr>
        </p:nvSpPr>
        <p:spPr/>
        <p:txBody>
          <a:bodyPr/>
          <a:lstStyle/>
          <a:p>
            <a:r>
              <a:rPr lang="en-US" dirty="0" smtClean="0"/>
              <a:t>Speakers and writers who want to move an audience to think, feel, or act in a certain way make use of several persuasive techniques:</a:t>
            </a:r>
          </a:p>
          <a:p>
            <a:pPr lvl="1"/>
            <a:r>
              <a:rPr lang="en-US" dirty="0" smtClean="0"/>
              <a:t>Logical appeals: facts, examples, and well-reasoned arguments</a:t>
            </a:r>
          </a:p>
          <a:p>
            <a:pPr lvl="1"/>
            <a:r>
              <a:rPr lang="en-US" dirty="0" smtClean="0"/>
              <a:t>Ethical appeals: based on widely accepted values or moral standards or on the authority of the speaker/writer</a:t>
            </a:r>
          </a:p>
          <a:p>
            <a:pPr lvl="1"/>
            <a:r>
              <a:rPr lang="en-US" dirty="0" smtClean="0"/>
              <a:t>Emotional appeals: language and anecdotes that arouse strong feelings.</a:t>
            </a:r>
            <a:endParaRPr lang="en-US" dirty="0"/>
          </a:p>
        </p:txBody>
      </p:sp>
    </p:spTree>
    <p:extLst>
      <p:ext uri="{BB962C8B-B14F-4D97-AF65-F5344CB8AC3E}">
        <p14:creationId xmlns:p14="http://schemas.microsoft.com/office/powerpoint/2010/main" val="33132997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Persuasive technique is exemplified?</a:t>
            </a:r>
            <a:endParaRPr lang="en-US" dirty="0"/>
          </a:p>
        </p:txBody>
      </p:sp>
      <p:sp>
        <p:nvSpPr>
          <p:cNvPr id="4" name="Content Placeholder 3"/>
          <p:cNvSpPr>
            <a:spLocks noGrp="1"/>
          </p:cNvSpPr>
          <p:nvPr>
            <p:ph sz="half" idx="1"/>
          </p:nvPr>
        </p:nvSpPr>
        <p:spPr>
          <a:xfrm>
            <a:off x="1257300" y="2286000"/>
            <a:ext cx="4800600" cy="4385256"/>
          </a:xfrm>
        </p:spPr>
        <p:txBody>
          <a:bodyPr>
            <a:normAutofit fontScale="92500" lnSpcReduction="10000"/>
          </a:bodyPr>
          <a:lstStyle/>
          <a:p>
            <a:r>
              <a:rPr lang="en-US" dirty="0" smtClean="0"/>
              <a:t>1. America has a long-standing tradition in which every taxpayer is obliged to support the education of our young people. If it were not for the help of all taxpayers, our young people would not get the future they deserve.</a:t>
            </a:r>
          </a:p>
          <a:p>
            <a:r>
              <a:rPr lang="en-US" dirty="0" smtClean="0"/>
              <a:t>II. Senior taxpayers are sick and tired of seeing their taxes used to support expensive nonacademic programs like wrestling.</a:t>
            </a:r>
          </a:p>
          <a:p>
            <a:r>
              <a:rPr lang="en-US" dirty="0" smtClean="0"/>
              <a:t>III. Because 85 percent of the taxpayers are senior citizens and do not have school-age children, they should not be expected to pay for academic expenses. The school budget should be cut. </a:t>
            </a:r>
            <a:endParaRPr lang="en-US" dirty="0"/>
          </a:p>
        </p:txBody>
      </p:sp>
      <p:sp>
        <p:nvSpPr>
          <p:cNvPr id="5" name="Content Placeholder 4"/>
          <p:cNvSpPr>
            <a:spLocks noGrp="1"/>
          </p:cNvSpPr>
          <p:nvPr>
            <p:ph sz="half" idx="2"/>
          </p:nvPr>
        </p:nvSpPr>
        <p:spPr>
          <a:xfrm>
            <a:off x="6647796" y="2286000"/>
            <a:ext cx="4800600" cy="2092817"/>
          </a:xfrm>
        </p:spPr>
        <p:txBody>
          <a:bodyPr>
            <a:normAutofit fontScale="92500" lnSpcReduction="10000"/>
          </a:bodyPr>
          <a:lstStyle/>
          <a:p>
            <a:r>
              <a:rPr lang="en-US" dirty="0" smtClean="0"/>
              <a:t>A.  Logical</a:t>
            </a:r>
          </a:p>
          <a:p>
            <a:endParaRPr lang="en-US" dirty="0"/>
          </a:p>
          <a:p>
            <a:r>
              <a:rPr lang="en-US" dirty="0" smtClean="0"/>
              <a:t>B. Ethical</a:t>
            </a:r>
          </a:p>
          <a:p>
            <a:endParaRPr lang="en-US" dirty="0"/>
          </a:p>
          <a:p>
            <a:r>
              <a:rPr lang="en-US" dirty="0" smtClean="0"/>
              <a:t>C. Emotional</a:t>
            </a:r>
            <a:endParaRPr lang="en-US" dirty="0"/>
          </a:p>
        </p:txBody>
      </p:sp>
      <p:sp>
        <p:nvSpPr>
          <p:cNvPr id="6" name="Content Placeholder 4"/>
          <p:cNvSpPr txBox="1">
            <a:spLocks/>
          </p:cNvSpPr>
          <p:nvPr/>
        </p:nvSpPr>
        <p:spPr>
          <a:xfrm>
            <a:off x="6647796" y="4378817"/>
            <a:ext cx="4800600" cy="2092817"/>
          </a:xfrm>
          <a:prstGeom prst="rect">
            <a:avLst/>
          </a:prstGeom>
        </p:spPr>
        <p:txBody>
          <a:bodyPr vert="horz" lIns="91440" tIns="45720" rIns="91440" bIns="45720" rtlCol="0">
            <a:normAutofit/>
          </a:bodyPr>
          <a:lst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a:lstStyle>
          <a:p>
            <a:pPr marL="0" indent="0">
              <a:buNone/>
            </a:pPr>
            <a:endParaRPr lang="en-US" dirty="0"/>
          </a:p>
          <a:p>
            <a:pPr marL="0" indent="0">
              <a:buNone/>
            </a:pPr>
            <a:endParaRPr lang="en-US" dirty="0" smtClean="0"/>
          </a:p>
          <a:p>
            <a:pPr marL="0" indent="0">
              <a:buNone/>
            </a:pPr>
            <a:r>
              <a:rPr lang="en-US" dirty="0" smtClean="0"/>
              <a:t>Answers: 1. B, II. C, III. A</a:t>
            </a:r>
            <a:endParaRPr lang="en-US" dirty="0"/>
          </a:p>
        </p:txBody>
      </p:sp>
    </p:spTree>
    <p:extLst>
      <p:ext uri="{BB962C8B-B14F-4D97-AF65-F5344CB8AC3E}">
        <p14:creationId xmlns:p14="http://schemas.microsoft.com/office/powerpoint/2010/main" val="3588500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Resistance to Civil Government – Thoreau</a:t>
            </a:r>
            <a:endParaRPr lang="en-US" dirty="0"/>
          </a:p>
        </p:txBody>
      </p:sp>
      <p:sp>
        <p:nvSpPr>
          <p:cNvPr id="3" name="Content Placeholder 2"/>
          <p:cNvSpPr>
            <a:spLocks noGrp="1"/>
          </p:cNvSpPr>
          <p:nvPr>
            <p:ph sz="half" idx="1"/>
          </p:nvPr>
        </p:nvSpPr>
        <p:spPr/>
        <p:txBody>
          <a:bodyPr/>
          <a:lstStyle/>
          <a:p>
            <a:r>
              <a:rPr lang="en-US" dirty="0" smtClean="0"/>
              <a:t>Read “Resistance to Civil Government” by  Thoreau (p. 249)</a:t>
            </a:r>
          </a:p>
          <a:p>
            <a:r>
              <a:rPr lang="en-US" dirty="0" smtClean="0"/>
              <a:t>What are some of the criticisms Thoreau has of the government? </a:t>
            </a:r>
          </a:p>
          <a:p>
            <a:r>
              <a:rPr lang="en-US" dirty="0" smtClean="0"/>
              <a:t>What does Thoreau believe would make the government better?</a:t>
            </a:r>
          </a:p>
          <a:p>
            <a:r>
              <a:rPr lang="en-US" dirty="0" smtClean="0"/>
              <a:t>What are some appeals (logical, emotional, ethical) Thoreau uses to support these ideas?</a:t>
            </a:r>
            <a:endParaRPr lang="en-US" dirty="0"/>
          </a:p>
        </p:txBody>
      </p:sp>
      <p:pic>
        <p:nvPicPr>
          <p:cNvPr id="1030" name="Picture 6" descr="Thoreau Society Civil Disobedience Meda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86091" y="1874517"/>
            <a:ext cx="4219284" cy="42192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69501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Letter from the Birmingham City Jail – MLK, JR.</a:t>
            </a:r>
            <a:endParaRPr lang="en-US" dirty="0"/>
          </a:p>
        </p:txBody>
      </p:sp>
      <p:sp>
        <p:nvSpPr>
          <p:cNvPr id="3" name="Content Placeholder 2"/>
          <p:cNvSpPr>
            <a:spLocks noGrp="1"/>
          </p:cNvSpPr>
          <p:nvPr>
            <p:ph sz="half" idx="1"/>
          </p:nvPr>
        </p:nvSpPr>
        <p:spPr/>
        <p:txBody>
          <a:bodyPr/>
          <a:lstStyle/>
          <a:p>
            <a:r>
              <a:rPr lang="en-US" dirty="0" smtClean="0"/>
              <a:t>Read the excerpt from the “Letter from the Birmingham City Jail” by  Martin Luther King, Jr. </a:t>
            </a:r>
          </a:p>
          <a:p>
            <a:r>
              <a:rPr lang="en-US" dirty="0" smtClean="0"/>
              <a:t>Under what conditions does King advocate breaking the law?</a:t>
            </a:r>
          </a:p>
          <a:p>
            <a:r>
              <a:rPr lang="en-US" dirty="0" smtClean="0"/>
              <a:t>What are some appeals (logical, emotional, ethical) King uses to support his views?</a:t>
            </a:r>
          </a:p>
          <a:p>
            <a:r>
              <a:rPr lang="en-US" dirty="0" smtClean="0"/>
              <a:t>How are King’s ideas similar to Thoreau’s?</a:t>
            </a:r>
            <a:endParaRPr lang="en-US" dirty="0"/>
          </a:p>
        </p:txBody>
      </p:sp>
      <p:pic>
        <p:nvPicPr>
          <p:cNvPr id="1028" name="Picture 4" descr="MLK arrested, 196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1166" y="1874517"/>
            <a:ext cx="3966179" cy="44024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94093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On Nonviolent resistance</a:t>
            </a:r>
            <a:br>
              <a:rPr lang="en-US" dirty="0" smtClean="0"/>
            </a:br>
            <a:r>
              <a:rPr lang="en-US" dirty="0" smtClean="0"/>
              <a:t>Mohandas K. Gandhi</a:t>
            </a:r>
            <a:endParaRPr lang="en-US" dirty="0"/>
          </a:p>
        </p:txBody>
      </p:sp>
      <p:sp>
        <p:nvSpPr>
          <p:cNvPr id="6" name="Content Placeholder 5"/>
          <p:cNvSpPr>
            <a:spLocks noGrp="1"/>
          </p:cNvSpPr>
          <p:nvPr>
            <p:ph idx="1"/>
          </p:nvPr>
        </p:nvSpPr>
        <p:spPr>
          <a:xfrm>
            <a:off x="1251678" y="2286001"/>
            <a:ext cx="5393821" cy="2157210"/>
          </a:xfrm>
        </p:spPr>
        <p:txBody>
          <a:bodyPr>
            <a:normAutofit/>
          </a:bodyPr>
          <a:lstStyle/>
          <a:p>
            <a:r>
              <a:rPr lang="en-US" dirty="0" smtClean="0"/>
              <a:t>Read Gandhi's speech and think about the argument he makes, the reasons he provides, and the types of appeals he uses. </a:t>
            </a:r>
          </a:p>
          <a:p>
            <a:r>
              <a:rPr lang="en-US" dirty="0" smtClean="0"/>
              <a:t>Then, complete the handout comparing the works of Thoreau, Gandhi, and King.</a:t>
            </a:r>
            <a:endParaRPr lang="en-US" dirty="0"/>
          </a:p>
        </p:txBody>
      </p:sp>
      <p:pic>
        <p:nvPicPr>
          <p:cNvPr id="7" name="Picture 6"/>
          <p:cNvPicPr>
            <a:picLocks noChangeAspect="1"/>
          </p:cNvPicPr>
          <p:nvPr/>
        </p:nvPicPr>
        <p:blipFill>
          <a:blip r:embed="rId2"/>
          <a:stretch>
            <a:fillRect/>
          </a:stretch>
        </p:blipFill>
        <p:spPr>
          <a:xfrm>
            <a:off x="6825804" y="1797243"/>
            <a:ext cx="4779873" cy="5007100"/>
          </a:xfrm>
          <a:prstGeom prst="rect">
            <a:avLst/>
          </a:prstGeom>
          <a:ln w="12700">
            <a:solidFill>
              <a:schemeClr val="tx1"/>
            </a:solidFill>
          </a:ln>
        </p:spPr>
      </p:pic>
      <p:sp>
        <p:nvSpPr>
          <p:cNvPr id="8" name="Content Placeholder 5"/>
          <p:cNvSpPr txBox="1">
            <a:spLocks/>
          </p:cNvSpPr>
          <p:nvPr/>
        </p:nvSpPr>
        <p:spPr>
          <a:xfrm>
            <a:off x="1406225" y="5303956"/>
            <a:ext cx="5393821" cy="1577661"/>
          </a:xfrm>
          <a:prstGeom prst="rect">
            <a:avLst/>
          </a:prstGeom>
        </p:spPr>
        <p:txBody>
          <a:bodyPr vert="horz" lIns="91440" tIns="45720" rIns="91440" bIns="45720" rtlCol="0">
            <a:normAutofit/>
          </a:bodyPr>
          <a:lst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a:lstStyle>
          <a:p>
            <a:pPr algn="r"/>
            <a:r>
              <a:rPr lang="en-US" dirty="0" smtClean="0"/>
              <a:t>“The odd thing about assassins, Dr. King, is that they think they’ve killed you.” </a:t>
            </a:r>
          </a:p>
          <a:p>
            <a:pPr marL="0" indent="0" algn="r">
              <a:buNone/>
            </a:pPr>
            <a:r>
              <a:rPr lang="en-US" dirty="0" smtClean="0">
                <a:sym typeface="Symbol" panose="05050102010706020507" pitchFamily="18" charset="2"/>
              </a:rPr>
              <a:t>1968, </a:t>
            </a:r>
            <a:r>
              <a:rPr lang="en-US" i="1" dirty="0" smtClean="0">
                <a:sym typeface="Symbol" panose="05050102010706020507" pitchFamily="18" charset="2"/>
              </a:rPr>
              <a:t>Chicago Sun Times</a:t>
            </a:r>
            <a:endParaRPr lang="en-US" i="1" dirty="0"/>
          </a:p>
        </p:txBody>
      </p:sp>
    </p:spTree>
    <p:extLst>
      <p:ext uri="{BB962C8B-B14F-4D97-AF65-F5344CB8AC3E}">
        <p14:creationId xmlns:p14="http://schemas.microsoft.com/office/powerpoint/2010/main" val="878577302"/>
      </p:ext>
    </p:extLst>
  </p:cSld>
  <p:clrMapOvr>
    <a:masterClrMapping/>
  </p:clrMapOvr>
  <p:timing>
    <p:tnLst>
      <p:par>
        <p:cTn id="1" dur="indefinite" restart="never" nodeType="tmRoot"/>
      </p:par>
    </p:tnLst>
  </p:timing>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TM10001106[[fn=Badge]]</Template>
  <TotalTime>167</TotalTime>
  <Words>658</Words>
  <Application>Microsoft Office PowerPoint</Application>
  <PresentationFormat>Widescreen</PresentationFormat>
  <Paragraphs>45</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Gill Sans MT</vt:lpstr>
      <vt:lpstr>Impact</vt:lpstr>
      <vt:lpstr>Symbol</vt:lpstr>
      <vt:lpstr>Badge</vt:lpstr>
      <vt:lpstr>Civil disobedience</vt:lpstr>
      <vt:lpstr>Civil Disobedience</vt:lpstr>
      <vt:lpstr>Objectives</vt:lpstr>
      <vt:lpstr>Civil Disobedience</vt:lpstr>
      <vt:lpstr>Persuasive Techniques</vt:lpstr>
      <vt:lpstr>Which Persuasive technique is exemplified?</vt:lpstr>
      <vt:lpstr>Resistance to Civil Government – Thoreau</vt:lpstr>
      <vt:lpstr>Letter from the Birmingham City Jail – MLK, JR.</vt:lpstr>
      <vt:lpstr>On Nonviolent resistance Mohandas K. Gandhi</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Civil disobedience</dc:title>
  <dc:creator>Molly Coffman</dc:creator>
  <cp:lastModifiedBy>Molly Coffman</cp:lastModifiedBy>
  <cp:revision>11</cp:revision>
  <dcterms:created xsi:type="dcterms:W3CDTF">2017-03-26T20:18:46Z</dcterms:created>
  <dcterms:modified xsi:type="dcterms:W3CDTF">2017-11-27T02:34:14Z</dcterms:modified>
</cp:coreProperties>
</file>