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82" r:id="rId4"/>
    <p:sldId id="276" r:id="rId5"/>
    <p:sldId id="258" r:id="rId6"/>
    <p:sldId id="259" r:id="rId7"/>
    <p:sldId id="267" r:id="rId8"/>
    <p:sldId id="260" r:id="rId9"/>
    <p:sldId id="268" r:id="rId10"/>
    <p:sldId id="264" r:id="rId11"/>
    <p:sldId id="283" r:id="rId12"/>
    <p:sldId id="261" r:id="rId13"/>
    <p:sldId id="262" r:id="rId14"/>
    <p:sldId id="269" r:id="rId15"/>
    <p:sldId id="265" r:id="rId16"/>
    <p:sldId id="277" r:id="rId17"/>
    <p:sldId id="284" r:id="rId18"/>
    <p:sldId id="270" r:id="rId19"/>
    <p:sldId id="275" r:id="rId20"/>
    <p:sldId id="278" r:id="rId21"/>
    <p:sldId id="271" r:id="rId22"/>
    <p:sldId id="279" r:id="rId23"/>
    <p:sldId id="273" r:id="rId24"/>
    <p:sldId id="280" r:id="rId25"/>
    <p:sldId id="285" r:id="rId26"/>
    <p:sldId id="281" r:id="rId27"/>
    <p:sldId id="27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11"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11"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11"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11"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11" charset="-128"/>
        <a:cs typeface="+mn-cs"/>
      </a:defRPr>
    </a:lvl5pPr>
    <a:lvl6pPr marL="2286000" algn="l" defTabSz="914400" rtl="0" eaLnBrk="1" latinLnBrk="0" hangingPunct="1">
      <a:defRPr kern="1200">
        <a:solidFill>
          <a:schemeClr val="tx1"/>
        </a:solidFill>
        <a:latin typeface="Arial" charset="0"/>
        <a:ea typeface="ＭＳ Ｐゴシック" pitchFamily="-111" charset="-128"/>
        <a:cs typeface="+mn-cs"/>
      </a:defRPr>
    </a:lvl6pPr>
    <a:lvl7pPr marL="2743200" algn="l" defTabSz="914400" rtl="0" eaLnBrk="1" latinLnBrk="0" hangingPunct="1">
      <a:defRPr kern="1200">
        <a:solidFill>
          <a:schemeClr val="tx1"/>
        </a:solidFill>
        <a:latin typeface="Arial" charset="0"/>
        <a:ea typeface="ＭＳ Ｐゴシック" pitchFamily="-111" charset="-128"/>
        <a:cs typeface="+mn-cs"/>
      </a:defRPr>
    </a:lvl7pPr>
    <a:lvl8pPr marL="3200400" algn="l" defTabSz="914400" rtl="0" eaLnBrk="1" latinLnBrk="0" hangingPunct="1">
      <a:defRPr kern="1200">
        <a:solidFill>
          <a:schemeClr val="tx1"/>
        </a:solidFill>
        <a:latin typeface="Arial" charset="0"/>
        <a:ea typeface="ＭＳ Ｐゴシック" pitchFamily="-111" charset="-128"/>
        <a:cs typeface="+mn-cs"/>
      </a:defRPr>
    </a:lvl8pPr>
    <a:lvl9pPr marL="3657600" algn="l" defTabSz="914400" rtl="0" eaLnBrk="1" latinLnBrk="0" hangingPunct="1">
      <a:defRPr kern="1200">
        <a:solidFill>
          <a:schemeClr val="tx1"/>
        </a:solidFill>
        <a:latin typeface="Arial"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6A765-3583-66F2-2B91-ACE5E2BD3D16}" v="1045" dt="2022-01-10T02:25:31.432"/>
    <p1510:client id="{DDDC4ECD-A41F-4FDA-8896-C932D58E728A}" v="38" dt="2022-01-10T02:49:58.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0D7AC-E697-47A9-B0C1-591A7DC60A3B}" type="datetimeFigureOut">
              <a:rPr lang="en-US" smtClean="0"/>
              <a:pPr/>
              <a:t>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74784-4298-4A96-8A7D-A1C293A484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Before this, the </a:t>
            </a:r>
            <a:r>
              <a:rPr lang="en-US" err="1"/>
              <a:t>Brythons</a:t>
            </a:r>
            <a:r>
              <a:rPr lang="en-US"/>
              <a:t> or Britons (a</a:t>
            </a:r>
            <a:r>
              <a:rPr lang="en-US" baseline="0"/>
              <a:t> Celtic people) lived in Britain (Druids, Stonehenge).</a:t>
            </a:r>
            <a:endParaRPr lang="en-US"/>
          </a:p>
        </p:txBody>
      </p:sp>
      <p:sp>
        <p:nvSpPr>
          <p:cNvPr id="4" name="Slide Number Placeholder 3"/>
          <p:cNvSpPr>
            <a:spLocks noGrp="1"/>
          </p:cNvSpPr>
          <p:nvPr>
            <p:ph type="sldNum" sz="quarter" idx="10"/>
          </p:nvPr>
        </p:nvSpPr>
        <p:spPr/>
        <p:txBody>
          <a:bodyPr/>
          <a:lstStyle/>
          <a:p>
            <a:fld id="{F8174784-4298-4A96-8A7D-A1C293A484A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Before this, the </a:t>
            </a:r>
            <a:r>
              <a:rPr lang="en-US" err="1"/>
              <a:t>Brythons</a:t>
            </a:r>
            <a:r>
              <a:rPr lang="en-US"/>
              <a:t> or Britons (a</a:t>
            </a:r>
            <a:r>
              <a:rPr lang="en-US" baseline="0"/>
              <a:t> Celtic people) lived in Britain (Druids, Stonehenge).</a:t>
            </a:r>
            <a:endParaRPr lang="en-US"/>
          </a:p>
        </p:txBody>
      </p:sp>
      <p:sp>
        <p:nvSpPr>
          <p:cNvPr id="4" name="Slide Number Placeholder 3"/>
          <p:cNvSpPr>
            <a:spLocks noGrp="1"/>
          </p:cNvSpPr>
          <p:nvPr>
            <p:ph type="sldNum" sz="quarter" idx="10"/>
          </p:nvPr>
        </p:nvSpPr>
        <p:spPr/>
        <p:txBody>
          <a:bodyPr/>
          <a:lstStyle/>
          <a:p>
            <a:fld id="{F8174784-4298-4A96-8A7D-A1C293A484A2}" type="slidenum">
              <a:rPr lang="en-US" smtClean="0"/>
              <a:pPr/>
              <a:t>3</a:t>
            </a:fld>
            <a:endParaRPr lang="en-US"/>
          </a:p>
        </p:txBody>
      </p:sp>
    </p:spTree>
    <p:extLst>
      <p:ext uri="{BB962C8B-B14F-4D97-AF65-F5344CB8AC3E}">
        <p14:creationId xmlns:p14="http://schemas.microsoft.com/office/powerpoint/2010/main" val="310416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30FE452-A625-4C8F-8147-1C225613B49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EC1461F-2111-42A9-AC89-533C9490212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AB4635-9110-4587-8025-8FC5B17E71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01CD9C3-06DF-466C-BEFE-7B548EA5609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B645C7F-D81F-431B-B358-51D5331A0C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A93116B-105C-4F59-9984-FBEC3BC355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263E88D-BBB8-4CCB-A6F8-1513B21F6F9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07CD386-0516-4181-9A00-5FC80B31501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E6BB75E-E22A-4FBE-86B6-3E9C8C8716B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BE3ADD3-5FCA-43CD-93E8-2287FD3FB5B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D88B717-B7C7-4532-8E54-77B73418D4E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D29009-5AB9-45FB-A5CD-24A2027C40F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6lImDxPlMSw?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ordnancesurvey.co.uk/newsroom/blog/whats-the-difference-between-uk-britain-and-british-isl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inglink.com/scene/1411443396282679298"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81000" y="2057400"/>
            <a:ext cx="8458200" cy="1524000"/>
          </a:xfrm>
        </p:spPr>
        <p:txBody>
          <a:bodyPr/>
          <a:lstStyle/>
          <a:p>
            <a:pPr eaLnBrk="1" hangingPunct="1"/>
            <a:r>
              <a:rPr lang="en-US" sz="6600">
                <a:latin typeface="Matura MT Script Capitals"/>
                <a:ea typeface="ＭＳ Ｐゴシック"/>
              </a:rPr>
              <a:t>Anglo-Saxon Period</a:t>
            </a:r>
          </a:p>
        </p:txBody>
      </p:sp>
      <p:sp>
        <p:nvSpPr>
          <p:cNvPr id="13315" name="Rectangle 3"/>
          <p:cNvSpPr>
            <a:spLocks noGrp="1" noChangeArrowheads="1"/>
          </p:cNvSpPr>
          <p:nvPr>
            <p:ph type="subTitle" idx="1"/>
          </p:nvPr>
        </p:nvSpPr>
        <p:spPr>
          <a:xfrm>
            <a:off x="1524000" y="3352800"/>
            <a:ext cx="6400800" cy="1066800"/>
          </a:xfrm>
        </p:spPr>
        <p:txBody>
          <a:bodyPr/>
          <a:lstStyle/>
          <a:p>
            <a:pPr eaLnBrk="1" hangingPunct="1"/>
            <a:r>
              <a:rPr lang="en-US" sz="4800">
                <a:latin typeface="Matura MT Script Capitals" pitchFamily="-111" charset="0"/>
              </a:rPr>
              <a:t>(449-1066)</a:t>
            </a:r>
          </a:p>
        </p:txBody>
      </p:sp>
      <p:sp>
        <p:nvSpPr>
          <p:cNvPr id="4" name="Rectangle 3"/>
          <p:cNvSpPr txBox="1">
            <a:spLocks noChangeArrowheads="1"/>
          </p:cNvSpPr>
          <p:nvPr/>
        </p:nvSpPr>
        <p:spPr bwMode="auto">
          <a:xfrm>
            <a:off x="304800" y="990600"/>
            <a:ext cx="8382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0" i="0" u="none" strike="noStrike" kern="0" cap="none" spc="0" normalizeH="0" baseline="0" noProof="0">
                <a:ln>
                  <a:noFill/>
                </a:ln>
                <a:solidFill>
                  <a:schemeClr val="tx1"/>
                </a:solidFill>
                <a:effectLst/>
                <a:uLnTx/>
                <a:uFillTx/>
                <a:latin typeface="Matura MT Script Capitals" pitchFamily="-111" charset="0"/>
                <a:ea typeface="ＭＳ Ｐゴシック" pitchFamily="-111" charset="-128"/>
                <a:cs typeface="+mn-cs"/>
              </a:rPr>
              <a:t>Introduction to the</a:t>
            </a:r>
          </a:p>
        </p:txBody>
      </p:sp>
      <p:sp>
        <p:nvSpPr>
          <p:cNvPr id="5" name="Rectangle 2"/>
          <p:cNvSpPr txBox="1">
            <a:spLocks noChangeArrowheads="1"/>
          </p:cNvSpPr>
          <p:nvPr/>
        </p:nvSpPr>
        <p:spPr bwMode="auto">
          <a:xfrm>
            <a:off x="228600" y="4800600"/>
            <a:ext cx="86106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600" i="1" kern="0" noProof="0">
                <a:solidFill>
                  <a:schemeClr val="tx2"/>
                </a:solidFill>
                <a:latin typeface="Matura MT Script Capitals" pitchFamily="-111" charset="0"/>
                <a:cs typeface="+mj-cs"/>
              </a:rPr>
              <a:t>Beowulf</a:t>
            </a:r>
            <a:endParaRPr kumimoji="0" lang="en-US" sz="6600" b="0" i="1" u="none" strike="noStrike" kern="0" cap="none" spc="0" normalizeH="0" baseline="0" noProof="0">
              <a:ln>
                <a:noFill/>
              </a:ln>
              <a:solidFill>
                <a:schemeClr val="tx2"/>
              </a:solidFill>
              <a:effectLst/>
              <a:uLnTx/>
              <a:uFillTx/>
              <a:latin typeface="Matura MT Script Capitals" pitchFamily="-111" charset="0"/>
              <a:ea typeface="ＭＳ Ｐゴシック" pitchFamily="-111" charset="-128"/>
              <a:cs typeface="+mj-cs"/>
            </a:endParaRPr>
          </a:p>
        </p:txBody>
      </p:sp>
      <p:sp>
        <p:nvSpPr>
          <p:cNvPr id="6" name="Rectangle 3"/>
          <p:cNvSpPr txBox="1">
            <a:spLocks noChangeArrowheads="1"/>
          </p:cNvSpPr>
          <p:nvPr/>
        </p:nvSpPr>
        <p:spPr bwMode="auto">
          <a:xfrm>
            <a:off x="381000" y="4114800"/>
            <a:ext cx="83820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6000" b="0" i="0" u="none" strike="noStrike" kern="0" cap="none" spc="0" normalizeH="0" baseline="0" noProof="0">
                <a:ln>
                  <a:noFill/>
                </a:ln>
                <a:solidFill>
                  <a:schemeClr val="tx1"/>
                </a:solidFill>
                <a:effectLst/>
                <a:uLnTx/>
                <a:uFillTx/>
                <a:latin typeface="Matura MT Script Capitals" pitchFamily="-111" charset="0"/>
                <a:ea typeface="ＭＳ Ｐゴシック" pitchFamily="-111" charset="-128"/>
                <a:cs typeface="+mn-cs"/>
              </a:rPr>
              <a:t>&amp;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24072" y="629266"/>
            <a:ext cx="4939868" cy="1676603"/>
          </a:xfrm>
        </p:spPr>
        <p:txBody>
          <a:bodyPr>
            <a:normAutofit/>
          </a:bodyPr>
          <a:lstStyle/>
          <a:p>
            <a:pPr eaLnBrk="1" hangingPunct="1"/>
            <a:r>
              <a:rPr lang="en-US" sz="4700">
                <a:latin typeface="Matura MT Script Capitals"/>
                <a:ea typeface="ＭＳ Ｐゴシック"/>
              </a:rPr>
              <a:t>The Anglo-Saxon Man</a:t>
            </a:r>
          </a:p>
        </p:txBody>
      </p:sp>
      <p:sp>
        <p:nvSpPr>
          <p:cNvPr id="20483" name="Rectangle 3"/>
          <p:cNvSpPr>
            <a:spLocks noGrp="1" noChangeArrowheads="1"/>
          </p:cNvSpPr>
          <p:nvPr>
            <p:ph type="body" idx="1"/>
          </p:nvPr>
        </p:nvSpPr>
        <p:spPr>
          <a:xfrm>
            <a:off x="3724073" y="2438400"/>
            <a:ext cx="4939867" cy="3785419"/>
          </a:xfrm>
        </p:spPr>
        <p:txBody>
          <a:bodyPr>
            <a:normAutofit/>
          </a:bodyPr>
          <a:lstStyle/>
          <a:p>
            <a:pPr eaLnBrk="1" hangingPunct="1"/>
            <a:r>
              <a:rPr lang="en-US" sz="2800">
                <a:latin typeface="Arial Rounded MT Bold"/>
                <a:ea typeface="ＭＳ Ｐゴシック"/>
              </a:rPr>
              <a:t>Athletic</a:t>
            </a:r>
          </a:p>
          <a:p>
            <a:pPr eaLnBrk="1" hangingPunct="1"/>
            <a:r>
              <a:rPr lang="en-US" sz="2800">
                <a:latin typeface="Arial Rounded MT Bold"/>
                <a:ea typeface="ＭＳ Ｐゴシック"/>
              </a:rPr>
              <a:t>Strong</a:t>
            </a:r>
          </a:p>
          <a:p>
            <a:pPr eaLnBrk="1" hangingPunct="1"/>
            <a:r>
              <a:rPr lang="en-US" sz="2800">
                <a:latin typeface="Arial Rounded MT Bold"/>
                <a:ea typeface="ＭＳ Ｐゴシック"/>
              </a:rPr>
              <a:t>Seafaring</a:t>
            </a:r>
          </a:p>
          <a:p>
            <a:pPr eaLnBrk="1" hangingPunct="1"/>
            <a:r>
              <a:rPr lang="en-US" sz="2800">
                <a:latin typeface="Arial Rounded MT Bold"/>
                <a:ea typeface="ＭＳ Ｐゴシック"/>
              </a:rPr>
              <a:t>Adventurous</a:t>
            </a:r>
          </a:p>
          <a:p>
            <a:pPr eaLnBrk="1" hangingPunct="1"/>
            <a:r>
              <a:rPr lang="en-US" sz="2800">
                <a:latin typeface="Arial Rounded MT Bold"/>
                <a:ea typeface="ＭＳ Ｐゴシック"/>
              </a:rPr>
              <a:t>Strong belief in fair play</a:t>
            </a:r>
          </a:p>
        </p:txBody>
      </p:sp>
      <p:pic>
        <p:nvPicPr>
          <p:cNvPr id="20484" name="Picture 5" descr="AngloSaxonMan.gif"/>
          <p:cNvPicPr>
            <a:picLocks noChangeAspect="1"/>
          </p:cNvPicPr>
          <p:nvPr/>
        </p:nvPicPr>
        <p:blipFill rotWithShape="1">
          <a:blip r:embed="rId2"/>
          <a:srcRect l="11403" r="17025" b="-3"/>
          <a:stretch/>
        </p:blipFill>
        <p:spPr bwMode="auto">
          <a:xfrm>
            <a:off x="20" y="10"/>
            <a:ext cx="3476673" cy="6857990"/>
          </a:xfrm>
          <a:prstGeom prst="rect">
            <a:avLst/>
          </a:prstGeom>
          <a:noFill/>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atura MT Script Capitals"/>
                <a:ea typeface="ＭＳ Ｐゴシック"/>
              </a:rPr>
              <a:t>Anglo-Saxon Women</a:t>
            </a:r>
          </a:p>
        </p:txBody>
      </p:sp>
      <p:sp>
        <p:nvSpPr>
          <p:cNvPr id="3" name="Content Placeholder 2"/>
          <p:cNvSpPr>
            <a:spLocks noGrp="1"/>
          </p:cNvSpPr>
          <p:nvPr>
            <p:ph idx="1"/>
          </p:nvPr>
        </p:nvSpPr>
        <p:spPr>
          <a:xfrm>
            <a:off x="457200" y="1412974"/>
            <a:ext cx="5219528" cy="3171094"/>
          </a:xfrm>
        </p:spPr>
        <p:txBody>
          <a:bodyPr/>
          <a:lstStyle/>
          <a:p>
            <a:pPr lvl="1" eaLnBrk="1" hangingPunct="1">
              <a:buFont typeface="Arial"/>
              <a:buChar char="•"/>
            </a:pPr>
            <a:r>
              <a:rPr lang="en-US">
                <a:latin typeface="Arial Rounded MT Bold"/>
                <a:ea typeface="ＭＳ Ｐゴシック"/>
              </a:rPr>
              <a:t>Not much known about them; a few important women written about in literature</a:t>
            </a:r>
          </a:p>
          <a:p>
            <a:pPr lvl="1">
              <a:buFont typeface="Arial"/>
              <a:buChar char="•"/>
            </a:pPr>
            <a:r>
              <a:rPr lang="en-US">
                <a:latin typeface="Arial Rounded MT Bold"/>
                <a:ea typeface="ＭＳ Ｐゴシック"/>
              </a:rPr>
              <a:t>make peace, bearing children who create blood ties</a:t>
            </a:r>
            <a:endParaRPr lang="en-US">
              <a:cs typeface="Arial"/>
            </a:endParaRPr>
          </a:p>
          <a:p>
            <a:pPr lvl="1"/>
            <a:endParaRPr lang="en-US">
              <a:latin typeface="Arial Rounded MT Bold" pitchFamily="-111" charset="0"/>
            </a:endParaRPr>
          </a:p>
        </p:txBody>
      </p:sp>
      <p:pic>
        <p:nvPicPr>
          <p:cNvPr id="4" name="Picture 4" descr="A picture containing coin&#10;&#10;Description automatically generated">
            <a:extLst>
              <a:ext uri="{FF2B5EF4-FFF2-40B4-BE49-F238E27FC236}">
                <a16:creationId xmlns:a16="http://schemas.microsoft.com/office/drawing/2014/main" id="{CA8F73AF-C802-4612-ACAC-84530B16B6F8}"/>
              </a:ext>
            </a:extLst>
          </p:cNvPr>
          <p:cNvPicPr>
            <a:picLocks noChangeAspect="1"/>
          </p:cNvPicPr>
          <p:nvPr/>
        </p:nvPicPr>
        <p:blipFill>
          <a:blip r:embed="rId2"/>
          <a:stretch>
            <a:fillRect/>
          </a:stretch>
        </p:blipFill>
        <p:spPr>
          <a:xfrm>
            <a:off x="5869124" y="1488486"/>
            <a:ext cx="2743200" cy="2743200"/>
          </a:xfrm>
          <a:prstGeom prst="rect">
            <a:avLst/>
          </a:prstGeom>
        </p:spPr>
      </p:pic>
      <p:sp>
        <p:nvSpPr>
          <p:cNvPr id="5" name="TextBox 4">
            <a:extLst>
              <a:ext uri="{FF2B5EF4-FFF2-40B4-BE49-F238E27FC236}">
                <a16:creationId xmlns:a16="http://schemas.microsoft.com/office/drawing/2014/main" id="{7DB8AF2F-4031-4CCE-A94A-A99CF2DDA0C9}"/>
              </a:ext>
            </a:extLst>
          </p:cNvPr>
          <p:cNvSpPr txBox="1"/>
          <p:nvPr/>
        </p:nvSpPr>
        <p:spPr>
          <a:xfrm>
            <a:off x="459268" y="4576138"/>
            <a:ext cx="8515092" cy="24191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spcBef>
                <a:spcPct val="20000"/>
              </a:spcBef>
              <a:buFont typeface="Arial"/>
              <a:buChar char="•"/>
            </a:pPr>
            <a:r>
              <a:rPr lang="en-US" sz="2800">
                <a:latin typeface="Arial Rounded MT Bold"/>
                <a:ea typeface="ＭＳ Ｐゴシック"/>
                <a:cs typeface="Arial"/>
              </a:rPr>
              <a:t>pass</a:t>
            </a:r>
            <a:r>
              <a:rPr lang="en-US" sz="2800">
                <a:latin typeface="Arial Rounded MT Bold"/>
                <a:ea typeface="ＭＳ Ｐゴシック"/>
              </a:rPr>
              <a:t> the cup at the mead-hall, cementing social bonds</a:t>
            </a:r>
            <a:endParaRPr lang="en-US" sz="2800">
              <a:latin typeface="Arial"/>
              <a:ea typeface="ＭＳ Ｐゴシック"/>
              <a:cs typeface="Arial"/>
            </a:endParaRPr>
          </a:p>
          <a:p>
            <a:pPr marL="742950" lvl="1" indent="-285750">
              <a:spcBef>
                <a:spcPct val="20000"/>
              </a:spcBef>
              <a:buFont typeface="Arial"/>
              <a:buChar char="•"/>
            </a:pPr>
            <a:r>
              <a:rPr lang="en-US" sz="2800">
                <a:latin typeface="Arial Rounded MT Bold"/>
                <a:ea typeface="ＭＳ Ｐゴシック"/>
              </a:rPr>
              <a:t>lament loss, don’t avenge</a:t>
            </a:r>
            <a:endParaRPr lang="en-US" sz="2800">
              <a:latin typeface="Arial"/>
              <a:ea typeface="ＭＳ Ｐゴシック"/>
              <a:cs typeface="Arial"/>
            </a:endParaRPr>
          </a:p>
          <a:p>
            <a:pPr marL="742950" lvl="1" indent="-285750">
              <a:spcBef>
                <a:spcPct val="20000"/>
              </a:spcBef>
              <a:buFont typeface="Arial"/>
              <a:buChar char="•"/>
            </a:pPr>
            <a:r>
              <a:rPr lang="en-US" sz="2800">
                <a:latin typeface="Arial Rounded MT Bold"/>
                <a:ea typeface="ＭＳ Ｐゴシック"/>
              </a:rPr>
              <a:t>carry on the memories of those who've died</a:t>
            </a:r>
            <a:endParaRPr lang="en-US" sz="2800">
              <a:latin typeface="Arial"/>
              <a:ea typeface="ＭＳ Ｐゴシック"/>
              <a:cs typeface="Arial"/>
            </a:endParaRPr>
          </a:p>
          <a:p>
            <a:pPr algn="l"/>
            <a:endParaRPr lang="en-US" sz="2800">
              <a:latin typeface="Arial"/>
              <a:ea typeface="ＭＳ Ｐゴシック"/>
              <a:cs typeface="Arial"/>
            </a:endParaRPr>
          </a:p>
        </p:txBody>
      </p:sp>
      <p:sp>
        <p:nvSpPr>
          <p:cNvPr id="6" name="TextBox 5">
            <a:extLst>
              <a:ext uri="{FF2B5EF4-FFF2-40B4-BE49-F238E27FC236}">
                <a16:creationId xmlns:a16="http://schemas.microsoft.com/office/drawing/2014/main" id="{CEFDB7B0-EC23-42F8-BBAF-FA61A5FC0D6A}"/>
              </a:ext>
            </a:extLst>
          </p:cNvPr>
          <p:cNvSpPr txBox="1"/>
          <p:nvPr/>
        </p:nvSpPr>
        <p:spPr>
          <a:xfrm>
            <a:off x="5877528" y="423285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Arial"/>
                <a:ea typeface="ＭＳ Ｐゴシック"/>
                <a:cs typeface="Arial"/>
              </a:rPr>
              <a:t>Coins depicting Offa, a "queen" of the 8th century</a:t>
            </a:r>
            <a:endParaRPr lang="en-US" sz="1200">
              <a:cs typeface="Arial"/>
            </a:endParaRPr>
          </a:p>
        </p:txBody>
      </p:sp>
    </p:spTree>
    <p:extLst>
      <p:ext uri="{BB962C8B-B14F-4D97-AF65-F5344CB8AC3E}">
        <p14:creationId xmlns:p14="http://schemas.microsoft.com/office/powerpoint/2010/main" val="3382426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0759" y="3752849"/>
            <a:ext cx="2468166" cy="2452687"/>
          </a:xfrm>
        </p:spPr>
        <p:txBody>
          <a:bodyPr anchor="ctr">
            <a:normAutofit/>
          </a:bodyPr>
          <a:lstStyle/>
          <a:p>
            <a:pPr eaLnBrk="1" hangingPunct="1"/>
            <a:r>
              <a:rPr lang="en-US" sz="3100">
                <a:latin typeface="Matura MT Script Capitals"/>
                <a:ea typeface="ＭＳ Ｐゴシック"/>
              </a:rPr>
              <a:t>Anglo Saxons &amp; the Mead Hall</a:t>
            </a:r>
          </a:p>
        </p:txBody>
      </p:sp>
      <p:pic>
        <p:nvPicPr>
          <p:cNvPr id="2" name="Picture 2">
            <a:extLst>
              <a:ext uri="{FF2B5EF4-FFF2-40B4-BE49-F238E27FC236}">
                <a16:creationId xmlns:a16="http://schemas.microsoft.com/office/drawing/2014/main" id="{2B189286-5F9D-4731-B592-185327E84350}"/>
              </a:ext>
            </a:extLst>
          </p:cNvPr>
          <p:cNvPicPr>
            <a:picLocks noChangeAspect="1"/>
          </p:cNvPicPr>
          <p:nvPr/>
        </p:nvPicPr>
        <p:blipFill rotWithShape="1">
          <a:blip r:embed="rId2"/>
          <a:srcRect t="5310" b="15265"/>
          <a:stretch/>
        </p:blipFill>
        <p:spPr>
          <a:xfrm>
            <a:off x="20" y="10"/>
            <a:ext cx="9143980" cy="372208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8435" name="Rectangle 3"/>
          <p:cNvSpPr>
            <a:spLocks noGrp="1" noChangeArrowheads="1"/>
          </p:cNvSpPr>
          <p:nvPr>
            <p:ph type="body" idx="1"/>
          </p:nvPr>
        </p:nvSpPr>
        <p:spPr>
          <a:xfrm>
            <a:off x="3167986" y="3752850"/>
            <a:ext cx="5614060" cy="2452687"/>
          </a:xfrm>
        </p:spPr>
        <p:txBody>
          <a:bodyPr anchor="ctr">
            <a:normAutofit/>
          </a:bodyPr>
          <a:lstStyle/>
          <a:p>
            <a:pPr eaLnBrk="1" hangingPunct="1"/>
            <a:r>
              <a:rPr lang="en-US" sz="1800">
                <a:latin typeface="Arial Rounded MT Bold"/>
                <a:ea typeface="ＭＳ Ｐゴシック"/>
              </a:rPr>
              <a:t>All social events began and ended at the mead hall.</a:t>
            </a:r>
          </a:p>
          <a:p>
            <a:pPr lvl="1" eaLnBrk="1" hangingPunct="1"/>
            <a:r>
              <a:rPr lang="en-US" sz="1800">
                <a:latin typeface="Arial Rounded MT Bold"/>
                <a:ea typeface="ＭＳ Ｐゴシック"/>
              </a:rPr>
              <a:t>Mead:  Fermented beverages made from honey (Think of beer made from honey)</a:t>
            </a:r>
          </a:p>
          <a:p>
            <a:pPr eaLnBrk="1" hangingPunct="1"/>
            <a:r>
              <a:rPr lang="en-US" sz="1800">
                <a:latin typeface="Arial Rounded MT Bold"/>
                <a:ea typeface="ＭＳ Ｐゴシック"/>
              </a:rPr>
              <a:t>The hall was built by the local lord or king for the entertainment of the thanes.</a:t>
            </a:r>
          </a:p>
          <a:p>
            <a:pPr lvl="1" eaLnBrk="1" hangingPunct="1"/>
            <a:r>
              <a:rPr lang="en-US" sz="1800">
                <a:latin typeface="Arial Rounded MT Bold"/>
                <a:ea typeface="ＭＳ Ｐゴシック"/>
              </a:rPr>
              <a:t>Thanes:  warriors and soldiers loyal to the local lord or king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building, black&#10;&#10;Description automatically generated">
            <a:extLst>
              <a:ext uri="{FF2B5EF4-FFF2-40B4-BE49-F238E27FC236}">
                <a16:creationId xmlns:a16="http://schemas.microsoft.com/office/drawing/2014/main" id="{8BD2C053-6DE4-449D-AF81-907984E78E6E}"/>
              </a:ext>
            </a:extLst>
          </p:cNvPr>
          <p:cNvPicPr>
            <a:picLocks noChangeAspect="1"/>
          </p:cNvPicPr>
          <p:nvPr/>
        </p:nvPicPr>
        <p:blipFill rotWithShape="1">
          <a:blip r:embed="rId2"/>
          <a:srcRect l="3333" r="-1" b="-1"/>
          <a:stretch/>
        </p:blipFill>
        <p:spPr>
          <a:xfrm>
            <a:off x="20" y="10"/>
            <a:ext cx="9143979" cy="6857990"/>
          </a:xfrm>
          <a:prstGeom prst="rect">
            <a:avLst/>
          </a:prstGeom>
        </p:spPr>
      </p:pic>
      <p:sp>
        <p:nvSpPr>
          <p:cNvPr id="1946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512879"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9458" name="Rectangle 2"/>
          <p:cNvSpPr>
            <a:spLocks noGrp="1" noChangeArrowheads="1"/>
          </p:cNvSpPr>
          <p:nvPr>
            <p:ph type="title"/>
          </p:nvPr>
        </p:nvSpPr>
        <p:spPr>
          <a:xfrm>
            <a:off x="532086" y="1913950"/>
            <a:ext cx="3153102" cy="1342754"/>
          </a:xfrm>
        </p:spPr>
        <p:txBody>
          <a:bodyPr>
            <a:normAutofit/>
          </a:bodyPr>
          <a:lstStyle/>
          <a:p>
            <a:pPr eaLnBrk="1" hangingPunct="1">
              <a:lnSpc>
                <a:spcPct val="90000"/>
              </a:lnSpc>
            </a:pPr>
            <a:r>
              <a:rPr lang="en-US" sz="2900">
                <a:latin typeface="Matura MT Script Capitals"/>
                <a:ea typeface="ＭＳ Ｐゴシック"/>
              </a:rPr>
              <a:t>Anglo Saxons &amp; the Mead Hall</a:t>
            </a:r>
          </a:p>
        </p:txBody>
      </p:sp>
      <p:cxnSp>
        <p:nvCxnSpPr>
          <p:cNvPr id="19462" name="Straight Connector 7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15288" y="3337139"/>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9459" name="Rectangle 3"/>
          <p:cNvSpPr>
            <a:spLocks noGrp="1" noChangeArrowheads="1"/>
          </p:cNvSpPr>
          <p:nvPr>
            <p:ph type="body" idx="1"/>
          </p:nvPr>
        </p:nvSpPr>
        <p:spPr>
          <a:xfrm>
            <a:off x="394137" y="3438259"/>
            <a:ext cx="3713706" cy="3302537"/>
          </a:xfrm>
        </p:spPr>
        <p:txBody>
          <a:bodyPr vert="horz" wrap="square" lIns="91440" tIns="45720" rIns="91440" bIns="45720" numCol="1" anchor="ctr" anchorCtr="0" compatLnSpc="1">
            <a:prstTxWarp prst="textNoShape">
              <a:avLst/>
            </a:prstTxWarp>
            <a:noAutofit/>
          </a:bodyPr>
          <a:lstStyle/>
          <a:p>
            <a:pPr eaLnBrk="1" hangingPunct="1">
              <a:lnSpc>
                <a:spcPct val="90000"/>
              </a:lnSpc>
            </a:pPr>
            <a:r>
              <a:rPr lang="en-US" sz="1600">
                <a:latin typeface="Arial Rounded MT Bold"/>
                <a:ea typeface="ＭＳ Ｐゴシック"/>
              </a:rPr>
              <a:t>Feasting Hall</a:t>
            </a:r>
          </a:p>
          <a:p>
            <a:pPr eaLnBrk="1" hangingPunct="1">
              <a:lnSpc>
                <a:spcPct val="90000"/>
              </a:lnSpc>
            </a:pPr>
            <a:r>
              <a:rPr lang="en-US" sz="1600">
                <a:latin typeface="Arial Rounded MT Bold"/>
                <a:ea typeface="ＭＳ Ｐゴシック"/>
              </a:rPr>
              <a:t>Great Hall of the King</a:t>
            </a:r>
          </a:p>
          <a:p>
            <a:pPr eaLnBrk="1" hangingPunct="1">
              <a:lnSpc>
                <a:spcPct val="90000"/>
              </a:lnSpc>
            </a:pPr>
            <a:r>
              <a:rPr lang="en-US" sz="1600">
                <a:latin typeface="Arial Rounded MT Bold"/>
                <a:ea typeface="ＭＳ Ｐゴシック"/>
              </a:rPr>
              <a:t>Safest Place in the Kingdom</a:t>
            </a:r>
          </a:p>
          <a:p>
            <a:pPr eaLnBrk="1" hangingPunct="1">
              <a:lnSpc>
                <a:spcPct val="90000"/>
              </a:lnSpc>
            </a:pPr>
            <a:r>
              <a:rPr lang="en-US" sz="1600">
                <a:latin typeface="Arial Rounded MT Bold"/>
                <a:ea typeface="ＭＳ Ｐゴシック"/>
              </a:rPr>
              <a:t>Appearance</a:t>
            </a:r>
          </a:p>
          <a:p>
            <a:pPr lvl="1" eaLnBrk="1" hangingPunct="1">
              <a:lnSpc>
                <a:spcPct val="90000"/>
              </a:lnSpc>
            </a:pPr>
            <a:r>
              <a:rPr lang="en-US" sz="1600">
                <a:latin typeface="Arial Rounded MT Bold"/>
                <a:ea typeface="ＭＳ Ｐゴシック"/>
              </a:rPr>
              <a:t>Rectangular</a:t>
            </a:r>
          </a:p>
          <a:p>
            <a:pPr lvl="1" eaLnBrk="1" hangingPunct="1">
              <a:lnSpc>
                <a:spcPct val="90000"/>
              </a:lnSpc>
            </a:pPr>
            <a:r>
              <a:rPr lang="en-US" sz="1600">
                <a:latin typeface="Arial Rounded MT Bold"/>
                <a:ea typeface="ＭＳ Ｐゴシック"/>
              </a:rPr>
              <a:t>Pointed roof</a:t>
            </a:r>
          </a:p>
          <a:p>
            <a:pPr lvl="1" eaLnBrk="1" hangingPunct="1">
              <a:lnSpc>
                <a:spcPct val="90000"/>
              </a:lnSpc>
            </a:pPr>
            <a:r>
              <a:rPr lang="en-US" sz="1600">
                <a:latin typeface="Arial Rounded MT Bold"/>
                <a:ea typeface="ＭＳ Ｐゴシック"/>
              </a:rPr>
              <a:t>Middle trench on the inside for fires</a:t>
            </a:r>
          </a:p>
          <a:p>
            <a:pPr lvl="1" eaLnBrk="1" hangingPunct="1">
              <a:lnSpc>
                <a:spcPct val="90000"/>
              </a:lnSpc>
            </a:pPr>
            <a:r>
              <a:rPr lang="en-US" sz="1600">
                <a:latin typeface="Arial Rounded MT Bold"/>
                <a:ea typeface="ＭＳ Ｐゴシック"/>
              </a:rPr>
              <a:t>Two long, low tables on each side of the trench</a:t>
            </a:r>
          </a:p>
          <a:p>
            <a:pPr lvl="1" eaLnBrk="1" hangingPunct="1">
              <a:lnSpc>
                <a:spcPct val="90000"/>
              </a:lnSpc>
            </a:pPr>
            <a:r>
              <a:rPr lang="en-US" sz="1600">
                <a:latin typeface="Arial Rounded MT Bold"/>
                <a:ea typeface="ＭＳ Ｐゴシック"/>
              </a:rPr>
              <a:t>Supported by rows of columns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752849"/>
            <a:ext cx="2468166" cy="2452687"/>
          </a:xfrm>
        </p:spPr>
        <p:txBody>
          <a:bodyPr anchor="ctr">
            <a:normAutofit/>
          </a:bodyPr>
          <a:lstStyle/>
          <a:p>
            <a:r>
              <a:rPr lang="en-US" sz="3100">
                <a:latin typeface="Matura MT Script Capitals"/>
                <a:ea typeface="ＭＳ Ｐゴシック"/>
              </a:rPr>
              <a:t>Anglo Saxons &amp; the Mead Hall</a:t>
            </a:r>
          </a:p>
        </p:txBody>
      </p:sp>
      <p:pic>
        <p:nvPicPr>
          <p:cNvPr id="4" name="Picture 4" descr="A picture containing text, book, black&#10;&#10;Description automatically generated">
            <a:extLst>
              <a:ext uri="{FF2B5EF4-FFF2-40B4-BE49-F238E27FC236}">
                <a16:creationId xmlns:a16="http://schemas.microsoft.com/office/drawing/2014/main" id="{CAC65B4E-7C91-4A5C-92F4-B661876C914E}"/>
              </a:ext>
            </a:extLst>
          </p:cNvPr>
          <p:cNvPicPr>
            <a:picLocks noChangeAspect="1"/>
          </p:cNvPicPr>
          <p:nvPr/>
        </p:nvPicPr>
        <p:blipFill rotWithShape="1">
          <a:blip r:embed="rId2"/>
          <a:srcRect l="-339" t="2611" r="339" b="42243"/>
          <a:stretch/>
        </p:blipFill>
        <p:spPr>
          <a:xfrm>
            <a:off x="-72387" y="10"/>
            <a:ext cx="9216396" cy="373951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p:cNvSpPr>
            <a:spLocks noGrp="1"/>
          </p:cNvSpPr>
          <p:nvPr>
            <p:ph idx="1"/>
          </p:nvPr>
        </p:nvSpPr>
        <p:spPr>
          <a:xfrm>
            <a:off x="2754231" y="3876976"/>
            <a:ext cx="6296756" cy="3042289"/>
          </a:xfrm>
        </p:spPr>
        <p:txBody>
          <a:bodyPr vert="horz" wrap="square" lIns="91440" tIns="45720" rIns="91440" bIns="45720" numCol="1" anchor="ctr" anchorCtr="0" compatLnSpc="1">
            <a:prstTxWarp prst="textNoShape">
              <a:avLst/>
            </a:prstTxWarp>
            <a:noAutofit/>
          </a:bodyPr>
          <a:lstStyle/>
          <a:p>
            <a:pPr marL="342900" lvl="1" indent="-342900">
              <a:buFontTx/>
              <a:buChar char="•"/>
            </a:pPr>
            <a:r>
              <a:rPr lang="en-US" sz="1800">
                <a:latin typeface="Arial Rounded MT Bold"/>
                <a:ea typeface="ＭＳ Ｐゴシック"/>
              </a:rPr>
              <a:t>Anglo Saxons believed the only thing that lasted was </a:t>
            </a:r>
            <a:r>
              <a:rPr lang="en-US" sz="1800" u="sng">
                <a:latin typeface="Arial Rounded MT Bold"/>
                <a:ea typeface="ＭＳ Ｐゴシック"/>
              </a:rPr>
              <a:t>fame</a:t>
            </a:r>
            <a:r>
              <a:rPr lang="en-US" sz="1800">
                <a:latin typeface="Arial Rounded MT Bold"/>
                <a:ea typeface="ＭＳ Ｐゴシック"/>
              </a:rPr>
              <a:t>.</a:t>
            </a:r>
          </a:p>
          <a:p>
            <a:pPr marL="342900" lvl="1" indent="-342900">
              <a:buFontTx/>
              <a:buChar char="•"/>
            </a:pPr>
            <a:r>
              <a:rPr lang="en-US" sz="1800">
                <a:latin typeface="Arial Rounded MT Bold"/>
                <a:ea typeface="ＭＳ Ｐゴシック"/>
              </a:rPr>
              <a:t>“Flytings” held in mead hall where warriors held a contest of wits to praise themselves and belittle others</a:t>
            </a:r>
          </a:p>
          <a:p>
            <a:pPr marL="342900" lvl="1" indent="-342900">
              <a:buFontTx/>
              <a:buChar char="•"/>
            </a:pPr>
            <a:r>
              <a:rPr lang="en-US" sz="1800">
                <a:latin typeface="Arial Rounded MT Bold"/>
                <a:ea typeface="ＭＳ Ｐゴシック"/>
              </a:rPr>
              <a:t>Scops  </a:t>
            </a:r>
            <a:endParaRPr lang="en-US" sz="1800">
              <a:latin typeface="Arial Rounded MT Bold" pitchFamily="-111" charset="0"/>
            </a:endParaRPr>
          </a:p>
          <a:p>
            <a:pPr marL="742950" lvl="2" indent="-342900"/>
            <a:r>
              <a:rPr lang="en-US" sz="1800">
                <a:latin typeface="Arial Rounded MT Bold"/>
                <a:ea typeface="ＭＳ Ｐゴシック"/>
              </a:rPr>
              <a:t>Were storytellers or bards</a:t>
            </a:r>
          </a:p>
          <a:p>
            <a:pPr marL="742950" lvl="2" indent="-342900"/>
            <a:r>
              <a:rPr lang="en-US" sz="1800">
                <a:latin typeface="Arial Rounded MT Bold"/>
                <a:ea typeface="ＭＳ Ｐゴシック"/>
              </a:rPr>
              <a:t>Were as honored as the warrior</a:t>
            </a:r>
          </a:p>
          <a:p>
            <a:pPr marL="742950" lvl="2" indent="-342900"/>
            <a:r>
              <a:rPr lang="en-US" sz="1800">
                <a:latin typeface="Arial Rounded MT Bold"/>
                <a:ea typeface="ＭＳ Ｐゴシック"/>
              </a:rPr>
              <a:t>Provided entertainment but were touched by the “grace of God”</a:t>
            </a:r>
          </a:p>
          <a:p>
            <a:endParaRPr lang="en-US" sz="1800">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06" name="Rectangle 2"/>
          <p:cNvSpPr>
            <a:spLocks noGrp="1" noChangeArrowheads="1"/>
          </p:cNvSpPr>
          <p:nvPr>
            <p:ph type="title"/>
          </p:nvPr>
        </p:nvSpPr>
        <p:spPr>
          <a:xfrm>
            <a:off x="628650" y="609600"/>
            <a:ext cx="2804505" cy="1330839"/>
          </a:xfrm>
        </p:spPr>
        <p:txBody>
          <a:bodyPr>
            <a:normAutofit/>
          </a:bodyPr>
          <a:lstStyle/>
          <a:p>
            <a:pPr eaLnBrk="1" hangingPunct="1">
              <a:lnSpc>
                <a:spcPct val="90000"/>
              </a:lnSpc>
            </a:pPr>
            <a:r>
              <a:rPr lang="en-US" sz="3100">
                <a:latin typeface="Matura MT Script Capitals"/>
                <a:ea typeface="ＭＳ Ｐゴシック"/>
              </a:rPr>
              <a:t>Anglo-Saxon Ideals</a:t>
            </a:r>
          </a:p>
        </p:txBody>
      </p:sp>
      <p:sp>
        <p:nvSpPr>
          <p:cNvPr id="21507" name="Rectangle 3"/>
          <p:cNvSpPr>
            <a:spLocks noGrp="1" noChangeArrowheads="1"/>
          </p:cNvSpPr>
          <p:nvPr>
            <p:ph idx="1"/>
          </p:nvPr>
        </p:nvSpPr>
        <p:spPr>
          <a:xfrm>
            <a:off x="357146" y="1707940"/>
            <a:ext cx="3087444" cy="4384405"/>
          </a:xfrm>
        </p:spPr>
        <p:txBody>
          <a:bodyPr vert="horz" wrap="square" lIns="91440" tIns="45720" rIns="91440" bIns="45720" numCol="1" anchor="t" anchorCtr="0" compatLnSpc="1">
            <a:prstTxWarp prst="textNoShape">
              <a:avLst/>
            </a:prstTxWarp>
            <a:noAutofit/>
          </a:bodyPr>
          <a:lstStyle/>
          <a:p>
            <a:pPr eaLnBrk="1" hangingPunct="1">
              <a:lnSpc>
                <a:spcPct val="90000"/>
              </a:lnSpc>
            </a:pPr>
            <a:r>
              <a:rPr lang="en-US" sz="1600">
                <a:latin typeface="Arial Rounded MT Bold"/>
                <a:ea typeface="ＭＳ Ｐゴシック"/>
              </a:rPr>
              <a:t>Heroism</a:t>
            </a:r>
            <a:endParaRPr lang="en-US" sz="1600">
              <a:ea typeface="+mn-lt"/>
              <a:cs typeface="+mn-lt"/>
            </a:endParaRPr>
          </a:p>
          <a:p>
            <a:pPr lvl="1">
              <a:lnSpc>
                <a:spcPct val="90000"/>
              </a:lnSpc>
            </a:pPr>
            <a:r>
              <a:rPr lang="en-US" sz="1600">
                <a:latin typeface="Arial Rounded MT Bold"/>
                <a:ea typeface="ＭＳ Ｐゴシック"/>
              </a:rPr>
              <a:t>Physical strength</a:t>
            </a:r>
            <a:endParaRPr lang="en-US" sz="1600">
              <a:ea typeface="+mn-lt"/>
              <a:cs typeface="+mn-lt"/>
            </a:endParaRPr>
          </a:p>
          <a:p>
            <a:pPr lvl="1">
              <a:lnSpc>
                <a:spcPct val="90000"/>
              </a:lnSpc>
            </a:pPr>
            <a:r>
              <a:rPr lang="en-US" sz="1600">
                <a:latin typeface="Arial Rounded MT Bold"/>
                <a:ea typeface="ＭＳ Ｐゴシック"/>
              </a:rPr>
              <a:t>Skill and resourcefulness in battle</a:t>
            </a:r>
            <a:endParaRPr lang="en-US" sz="1600">
              <a:ea typeface="+mn-lt"/>
              <a:cs typeface="+mn-lt"/>
            </a:endParaRPr>
          </a:p>
          <a:p>
            <a:pPr lvl="1">
              <a:lnSpc>
                <a:spcPct val="90000"/>
              </a:lnSpc>
            </a:pPr>
            <a:r>
              <a:rPr lang="en-US" sz="1600">
                <a:latin typeface="Arial Rounded MT Bold"/>
                <a:ea typeface="ＭＳ Ｐゴシック"/>
              </a:rPr>
              <a:t>Courage/Bravery</a:t>
            </a:r>
            <a:endParaRPr lang="en-US" sz="1600">
              <a:ea typeface="+mn-lt"/>
              <a:cs typeface="+mn-lt"/>
            </a:endParaRPr>
          </a:p>
          <a:p>
            <a:pPr>
              <a:lnSpc>
                <a:spcPct val="90000"/>
              </a:lnSpc>
            </a:pPr>
            <a:r>
              <a:rPr lang="en-US" sz="1600">
                <a:latin typeface="Arial Rounded MT Bold"/>
                <a:ea typeface="ＭＳ Ｐゴシック"/>
              </a:rPr>
              <a:t>Loyalty (comitatus – see next slide)</a:t>
            </a:r>
            <a:endParaRPr lang="en-US" sz="1600">
              <a:latin typeface="Arial Rounded MT Bold" pitchFamily="34" charset="0"/>
            </a:endParaRPr>
          </a:p>
          <a:p>
            <a:pPr lvl="1" eaLnBrk="1" hangingPunct="1">
              <a:lnSpc>
                <a:spcPct val="90000"/>
              </a:lnSpc>
            </a:pPr>
            <a:r>
              <a:rPr lang="en-US" sz="1600">
                <a:latin typeface="Arial Rounded MT Bold"/>
                <a:ea typeface="ＭＳ Ｐゴシック"/>
              </a:rPr>
              <a:t>Fighting for one’s king</a:t>
            </a:r>
          </a:p>
          <a:p>
            <a:pPr lvl="1" eaLnBrk="1" hangingPunct="1">
              <a:lnSpc>
                <a:spcPct val="90000"/>
              </a:lnSpc>
            </a:pPr>
            <a:r>
              <a:rPr lang="en-US" sz="1600">
                <a:latin typeface="Arial Rounded MT Bold"/>
                <a:ea typeface="ＭＳ Ｐゴシック"/>
              </a:rPr>
              <a:t>Avenging one’s kinsmen (wergild – next slide)</a:t>
            </a:r>
            <a:endParaRPr lang="en-US" sz="1600">
              <a:latin typeface="Arial Rounded MT Bold" pitchFamily="34" charset="0"/>
            </a:endParaRPr>
          </a:p>
          <a:p>
            <a:pPr lvl="1" eaLnBrk="1" hangingPunct="1">
              <a:lnSpc>
                <a:spcPct val="90000"/>
              </a:lnSpc>
            </a:pPr>
            <a:r>
              <a:rPr lang="en-US" sz="1600">
                <a:latin typeface="Arial Rounded MT Bold"/>
                <a:ea typeface="ＭＳ Ｐゴシック"/>
              </a:rPr>
              <a:t>Keeping one’s word</a:t>
            </a:r>
          </a:p>
          <a:p>
            <a:pPr eaLnBrk="1" hangingPunct="1">
              <a:lnSpc>
                <a:spcPct val="90000"/>
              </a:lnSpc>
            </a:pPr>
            <a:r>
              <a:rPr lang="en-US" sz="1600">
                <a:latin typeface="Arial Rounded MT Bold"/>
                <a:ea typeface="ＭＳ Ｐゴシック"/>
              </a:rPr>
              <a:t>Generosity -- gifts symbolize bonds</a:t>
            </a:r>
          </a:p>
          <a:p>
            <a:pPr eaLnBrk="1" hangingPunct="1">
              <a:lnSpc>
                <a:spcPct val="90000"/>
              </a:lnSpc>
            </a:pPr>
            <a:r>
              <a:rPr lang="en-US" sz="1600">
                <a:latin typeface="Arial Rounded MT Bold"/>
                <a:ea typeface="ＭＳ Ｐゴシック"/>
              </a:rPr>
              <a:t>Brotherly love -- not romantic love</a:t>
            </a:r>
          </a:p>
        </p:txBody>
      </p:sp>
      <p:pic>
        <p:nvPicPr>
          <p:cNvPr id="2" name="Picture 2">
            <a:extLst>
              <a:ext uri="{FF2B5EF4-FFF2-40B4-BE49-F238E27FC236}">
                <a16:creationId xmlns:a16="http://schemas.microsoft.com/office/drawing/2014/main" id="{CB2E4A41-B1CC-4CC7-A63B-F514429D1F42}"/>
              </a:ext>
            </a:extLst>
          </p:cNvPr>
          <p:cNvPicPr>
            <a:picLocks noChangeAspect="1"/>
          </p:cNvPicPr>
          <p:nvPr/>
        </p:nvPicPr>
        <p:blipFill>
          <a:blip r:embed="rId2"/>
          <a:stretch>
            <a:fillRect/>
          </a:stretch>
        </p:blipFill>
        <p:spPr>
          <a:xfrm>
            <a:off x="4084092" y="787792"/>
            <a:ext cx="4616356" cy="5306156"/>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28649" y="1"/>
            <a:ext cx="3587773" cy="1942810"/>
          </a:xfrm>
        </p:spPr>
        <p:txBody>
          <a:bodyPr anchor="b">
            <a:normAutofit/>
          </a:bodyPr>
          <a:lstStyle/>
          <a:p>
            <a:r>
              <a:rPr lang="en-US">
                <a:latin typeface="Matura MT Script Capitals"/>
                <a:ea typeface="ＭＳ Ｐゴシック"/>
              </a:rPr>
              <a:t>Comitatus</a:t>
            </a:r>
            <a:endParaRPr lang="en-US">
              <a:cs typeface="Arial"/>
            </a:endParaRPr>
          </a:p>
        </p:txBody>
      </p:sp>
      <p:sp>
        <p:nvSpPr>
          <p:cNvPr id="6" name="Content Placeholder 5"/>
          <p:cNvSpPr>
            <a:spLocks noGrp="1"/>
          </p:cNvSpPr>
          <p:nvPr>
            <p:ph idx="1"/>
          </p:nvPr>
        </p:nvSpPr>
        <p:spPr>
          <a:xfrm>
            <a:off x="628649" y="2055346"/>
            <a:ext cx="3587773" cy="3433583"/>
          </a:xfrm>
        </p:spPr>
        <p:txBody>
          <a:bodyPr vert="horz" wrap="square" lIns="91440" tIns="45720" rIns="91440" bIns="45720" numCol="1" anchor="t" anchorCtr="0" compatLnSpc="1">
            <a:prstTxWarp prst="textNoShape">
              <a:avLst/>
            </a:prstTxWarp>
            <a:noAutofit/>
          </a:bodyPr>
          <a:lstStyle/>
          <a:p>
            <a:pPr marL="0" indent="0" eaLnBrk="1" hangingPunct="1">
              <a:buNone/>
            </a:pPr>
            <a:r>
              <a:rPr lang="en-US" sz="2400">
                <a:latin typeface="Arial Rounded MT Bold"/>
                <a:ea typeface="ＭＳ Ｐゴシック"/>
              </a:rPr>
              <a:t>bond between the lord or </a:t>
            </a:r>
            <a:r>
              <a:rPr lang="en-US" sz="2400" err="1">
                <a:latin typeface="Arial Rounded MT Bold"/>
                <a:ea typeface="ＭＳ Ｐゴシック"/>
              </a:rPr>
              <a:t>chieftan</a:t>
            </a:r>
            <a:r>
              <a:rPr lang="en-US" sz="2400">
                <a:latin typeface="Arial Rounded MT Bold"/>
                <a:ea typeface="ＭＳ Ｐゴシック"/>
              </a:rPr>
              <a:t> and his men or warband; the men were supremely loyal to their lord, and the lord rewarded his men generously.</a:t>
            </a:r>
          </a:p>
        </p:txBody>
      </p:sp>
      <p:pic>
        <p:nvPicPr>
          <p:cNvPr id="2" name="Picture 2" descr="A picture containing metalware, indoor, chain&#10;&#10;Description automatically generated">
            <a:extLst>
              <a:ext uri="{FF2B5EF4-FFF2-40B4-BE49-F238E27FC236}">
                <a16:creationId xmlns:a16="http://schemas.microsoft.com/office/drawing/2014/main" id="{6BD13554-81A0-412A-9E68-662CB5ECE1E5}"/>
              </a:ext>
            </a:extLst>
          </p:cNvPr>
          <p:cNvPicPr>
            <a:picLocks noChangeAspect="1"/>
          </p:cNvPicPr>
          <p:nvPr/>
        </p:nvPicPr>
        <p:blipFill>
          <a:blip r:embed="rId2"/>
          <a:stretch>
            <a:fillRect/>
          </a:stretch>
        </p:blipFill>
        <p:spPr>
          <a:xfrm>
            <a:off x="4491318" y="1323630"/>
            <a:ext cx="4024031" cy="40105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6" name="Oval 1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2" name="Picture 2">
            <a:extLst>
              <a:ext uri="{FF2B5EF4-FFF2-40B4-BE49-F238E27FC236}">
                <a16:creationId xmlns:a16="http://schemas.microsoft.com/office/drawing/2014/main" id="{C33CD23C-2675-4EC7-93FB-DDB614683E43}"/>
              </a:ext>
            </a:extLst>
          </p:cNvPr>
          <p:cNvPicPr>
            <a:picLocks noChangeAspect="1"/>
          </p:cNvPicPr>
          <p:nvPr/>
        </p:nvPicPr>
        <p:blipFill rotWithShape="1">
          <a:blip r:embed="rId2"/>
          <a:srcRect l="27" t="13520" r="33" b="16837"/>
          <a:stretch/>
        </p:blipFill>
        <p:spPr>
          <a:xfrm>
            <a:off x="472115" y="317578"/>
            <a:ext cx="8133556" cy="2833921"/>
          </a:xfrm>
          <a:prstGeom prst="rect">
            <a:avLst/>
          </a:prstGeom>
        </p:spPr>
      </p:pic>
      <p:grpSp>
        <p:nvGrpSpPr>
          <p:cNvPr id="31" name="Group 3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32" name="Straight Connector 3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40" name="Straight Connector 3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628360" y="3294065"/>
            <a:ext cx="3426795" cy="764193"/>
          </a:xfrm>
          <a:noFill/>
        </p:spPr>
        <p:txBody>
          <a:bodyPr anchor="t">
            <a:normAutofit/>
          </a:bodyPr>
          <a:lstStyle/>
          <a:p>
            <a:pPr algn="l"/>
            <a:r>
              <a:rPr lang="en-US" sz="4200">
                <a:solidFill>
                  <a:schemeClr val="bg1"/>
                </a:solidFill>
                <a:latin typeface="Matura MT Script Capitals"/>
                <a:ea typeface="ＭＳ Ｐゴシック"/>
              </a:rPr>
              <a:t>Wergild</a:t>
            </a:r>
            <a:endParaRPr lang="en-US" sz="4200">
              <a:solidFill>
                <a:schemeClr val="bg1"/>
              </a:solidFill>
            </a:endParaRPr>
          </a:p>
        </p:txBody>
      </p:sp>
      <p:sp>
        <p:nvSpPr>
          <p:cNvPr id="6" name="Content Placeholder 5"/>
          <p:cNvSpPr>
            <a:spLocks noGrp="1"/>
          </p:cNvSpPr>
          <p:nvPr>
            <p:ph idx="1"/>
          </p:nvPr>
        </p:nvSpPr>
        <p:spPr>
          <a:xfrm>
            <a:off x="3018108" y="3294071"/>
            <a:ext cx="5579595" cy="1436559"/>
          </a:xfrm>
          <a:noFill/>
        </p:spPr>
        <p:txBody>
          <a:bodyPr anchor="t">
            <a:normAutofit/>
          </a:bodyPr>
          <a:lstStyle/>
          <a:p>
            <a:pPr marL="0" indent="0" eaLnBrk="1" hangingPunct="1">
              <a:buNone/>
            </a:pPr>
            <a:r>
              <a:rPr lang="en-US" sz="1600">
                <a:solidFill>
                  <a:schemeClr val="bg1"/>
                </a:solidFill>
                <a:latin typeface="Arial Rounded MT Bold"/>
                <a:ea typeface="ＭＳ Ｐゴシック"/>
              </a:rPr>
              <a:t>“man payment” – price set upon a person’s life on the basis of rank and paid as compensation by the family of a slayer to the kindred or lord of the slain person to free the culprit of further punishment or obligation and to prevent a blood feud</a:t>
            </a:r>
            <a:endParaRPr lang="en-US">
              <a:solidFill>
                <a:schemeClr val="bg1"/>
              </a:solidFill>
            </a:endParaRPr>
          </a:p>
          <a:p>
            <a:pPr marL="0" indent="0">
              <a:buNone/>
            </a:pPr>
            <a:endParaRPr lang="en-US" sz="1600">
              <a:solidFill>
                <a:schemeClr val="bg1"/>
              </a:solidFill>
              <a:latin typeface="Arial Rounded MT Bold" pitchFamily="34" charset="0"/>
            </a:endParaRPr>
          </a:p>
        </p:txBody>
      </p:sp>
      <p:sp>
        <p:nvSpPr>
          <p:cNvPr id="3" name="Content Placeholder 5">
            <a:extLst>
              <a:ext uri="{FF2B5EF4-FFF2-40B4-BE49-F238E27FC236}">
                <a16:creationId xmlns:a16="http://schemas.microsoft.com/office/drawing/2014/main" id="{718DD222-9E40-428C-908A-305CB4DA2498}"/>
              </a:ext>
            </a:extLst>
          </p:cNvPr>
          <p:cNvSpPr txBox="1">
            <a:spLocks/>
          </p:cNvSpPr>
          <p:nvPr/>
        </p:nvSpPr>
        <p:spPr bwMode="auto">
          <a:xfrm>
            <a:off x="470752" y="4873928"/>
            <a:ext cx="8186256" cy="170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1600" kern="0">
                <a:solidFill>
                  <a:schemeClr val="bg1"/>
                </a:solidFill>
                <a:latin typeface="Arial Rounded MT Bold"/>
                <a:ea typeface="ＭＳ Ｐゴシック"/>
              </a:rPr>
              <a:t>Pictured above is The Crondall Hoard, which was discovered by 18-year-old Charles Lefroy in 1828 in Crondall, England and which is the largest collection of Anglo-Saxon coins discovered in a single find. Some scholars speculate that the hoard could be a wergild because the weight of the coins found equaled the weight required for payment for killing a free Anglo-Saxon man. However, some evidence brings this possibility into question. </a:t>
            </a:r>
            <a:endParaRPr lang="en-US" sz="1600" kern="0">
              <a:solidFill>
                <a:schemeClr val="bg1"/>
              </a:solidFill>
              <a:latin typeface="Arial Rounded MT Bold"/>
            </a:endParaRPr>
          </a:p>
        </p:txBody>
      </p:sp>
    </p:spTree>
    <p:extLst>
      <p:ext uri="{BB962C8B-B14F-4D97-AF65-F5344CB8AC3E}">
        <p14:creationId xmlns:p14="http://schemas.microsoft.com/office/powerpoint/2010/main" val="226969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atura MT Script Capitals"/>
                <a:ea typeface="ＭＳ Ｐゴシック"/>
              </a:rPr>
              <a:t>Anglo-Saxon Language</a:t>
            </a:r>
          </a:p>
        </p:txBody>
      </p:sp>
      <p:sp>
        <p:nvSpPr>
          <p:cNvPr id="3" name="Content Placeholder 2"/>
          <p:cNvSpPr>
            <a:spLocks noGrp="1"/>
          </p:cNvSpPr>
          <p:nvPr>
            <p:ph idx="1"/>
          </p:nvPr>
        </p:nvSpPr>
        <p:spPr>
          <a:xfrm>
            <a:off x="4419600" y="1524000"/>
            <a:ext cx="4495800" cy="4525963"/>
          </a:xfrm>
        </p:spPr>
        <p:txBody>
          <a:bodyPr/>
          <a:lstStyle/>
          <a:p>
            <a:pPr lvl="2">
              <a:buNone/>
            </a:pPr>
            <a:r>
              <a:rPr lang="en-US" b="1"/>
              <a:t>Can  you figure out these words?</a:t>
            </a:r>
          </a:p>
          <a:p>
            <a:pPr lvl="2">
              <a:buNone/>
            </a:pPr>
            <a:endParaRPr lang="en-US" b="1"/>
          </a:p>
          <a:p>
            <a:pPr lvl="2">
              <a:buNone/>
            </a:pPr>
            <a:r>
              <a:rPr lang="en-US" b="1" err="1"/>
              <a:t>wi</a:t>
            </a:r>
            <a:r>
              <a:rPr lang="en-US" b="1" err="1">
                <a:latin typeface="Arial Rounded MT Bold" pitchFamily="34" charset="0"/>
              </a:rPr>
              <a:t>þ</a:t>
            </a:r>
            <a:endParaRPr lang="en-US" b="1">
              <a:latin typeface="Arial Rounded MT Bold" pitchFamily="34" charset="0"/>
            </a:endParaRPr>
          </a:p>
          <a:p>
            <a:pPr lvl="2">
              <a:buNone/>
            </a:pPr>
            <a:r>
              <a:rPr lang="en-US" b="1" err="1"/>
              <a:t>b</a:t>
            </a:r>
            <a:r>
              <a:rPr lang="en-US" b="1" err="1">
                <a:latin typeface="Arial Rounded MT Bold" pitchFamily="34" charset="0"/>
              </a:rPr>
              <a:t>æþ</a:t>
            </a:r>
            <a:endParaRPr lang="en-US" b="1">
              <a:latin typeface="Arial Rounded MT Bold" pitchFamily="34" charset="0"/>
            </a:endParaRPr>
          </a:p>
          <a:p>
            <a:pPr lvl="2">
              <a:buNone/>
            </a:pPr>
            <a:r>
              <a:rPr lang="en-US" b="1" err="1"/>
              <a:t>sceap</a:t>
            </a:r>
            <a:endParaRPr lang="en-US" b="1"/>
          </a:p>
          <a:p>
            <a:pPr lvl="2">
              <a:buNone/>
            </a:pPr>
            <a:r>
              <a:rPr lang="en-US" b="1" err="1">
                <a:latin typeface="Arial Rounded MT Bold" pitchFamily="34" charset="0"/>
              </a:rPr>
              <a:t>Þæt</a:t>
            </a:r>
            <a:endParaRPr lang="en-US" b="1">
              <a:latin typeface="Arial Rounded MT Bold" pitchFamily="34" charset="0"/>
            </a:endParaRPr>
          </a:p>
          <a:p>
            <a:pPr lvl="2">
              <a:buNone/>
            </a:pPr>
            <a:r>
              <a:rPr lang="en-US" b="1" err="1">
                <a:latin typeface="Arial Rounded MT Bold" pitchFamily="34" charset="0"/>
              </a:rPr>
              <a:t>nacod</a:t>
            </a:r>
            <a:endParaRPr lang="en-US" b="1"/>
          </a:p>
        </p:txBody>
      </p:sp>
      <p:sp>
        <p:nvSpPr>
          <p:cNvPr id="4" name="Content Placeholder 2"/>
          <p:cNvSpPr txBox="1">
            <a:spLocks/>
          </p:cNvSpPr>
          <p:nvPr/>
        </p:nvSpPr>
        <p:spPr bwMode="auto">
          <a:xfrm>
            <a:off x="304800" y="1676400"/>
            <a:ext cx="449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a:ln>
                  <a:noFill/>
                </a:ln>
                <a:solidFill>
                  <a:schemeClr val="tx1"/>
                </a:solidFill>
                <a:effectLst/>
                <a:uLnTx/>
                <a:uFillTx/>
                <a:latin typeface="Arial Rounded MT Bold" pitchFamily="-111" charset="0"/>
                <a:ea typeface="ＭＳ Ｐゴシック" pitchFamily="-111" charset="-128"/>
                <a:cs typeface="+mn-cs"/>
              </a:rPr>
              <a:t>Old English</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chemeClr val="tx1"/>
                </a:solidFill>
                <a:effectLst/>
                <a:uLnTx/>
                <a:uFillTx/>
                <a:latin typeface="Arial Rounded MT Bold" pitchFamily="-111" charset="0"/>
                <a:ea typeface="ＭＳ Ｐゴシック" pitchFamily="-111" charset="-128"/>
              </a:rPr>
              <a:t>Germanic language</a:t>
            </a:r>
            <a:endParaRPr kumimoji="0" lang="en-US" sz="2800" b="1" i="0" u="none" strike="noStrike" kern="0" cap="none" spc="0" normalizeH="0" baseline="0" noProof="0">
              <a:ln>
                <a:noFill/>
              </a:ln>
              <a:solidFill>
                <a:schemeClr val="tx1"/>
              </a:solidFill>
              <a:effectLst/>
              <a:uLnTx/>
              <a:uFillTx/>
              <a:latin typeface="Arial Rounded MT Bold" pitchFamily="-111" charset="0"/>
              <a:ea typeface="ＭＳ Ｐゴシック" pitchFamily="-111" charset="-128"/>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chemeClr val="tx1"/>
                </a:solidFill>
                <a:effectLst/>
                <a:uLnTx/>
                <a:uFillTx/>
                <a:latin typeface="Arial Rounded MT Bold" pitchFamily="-111" charset="0"/>
                <a:ea typeface="ＭＳ Ｐゴシック" pitchFamily="-111" charset="-128"/>
              </a:rPr>
              <a:t>Inflected language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chemeClr val="tx1"/>
                </a:solidFill>
                <a:effectLst/>
                <a:uLnTx/>
                <a:uFillTx/>
                <a:latin typeface="Arial Rounded MT Bold" pitchFamily="-111" charset="0"/>
                <a:ea typeface="ＭＳ Ｐゴシック" pitchFamily="-111" charset="-128"/>
              </a:rPr>
              <a:t>Some changes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chemeClr val="tx1"/>
                </a:solidFill>
                <a:effectLst/>
                <a:uLnTx/>
                <a:uFillTx/>
                <a:latin typeface="Arial Rounded MT Bold" pitchFamily="34" charset="0"/>
              </a:rPr>
              <a:t>Ash – </a:t>
            </a:r>
            <a:r>
              <a:rPr kumimoji="0" lang="en-US" sz="2400" b="1" i="0" u="none" strike="noStrike" kern="0" cap="none" spc="0" normalizeH="0" baseline="0" noProof="0">
                <a:ln>
                  <a:noFill/>
                </a:ln>
                <a:solidFill>
                  <a:schemeClr val="tx1"/>
                </a:solidFill>
                <a:effectLst/>
                <a:uLnTx/>
                <a:uFillTx/>
                <a:latin typeface="Arial Rounded MT Bold" pitchFamily="34" charset="0"/>
              </a:rPr>
              <a:t>æ – short a</a:t>
            </a:r>
            <a:endParaRPr kumimoji="0" lang="en-US" sz="2400" b="0" i="0" u="none" strike="noStrike" kern="0" cap="none" spc="0" normalizeH="0" baseline="0" noProof="0">
              <a:ln>
                <a:noFill/>
              </a:ln>
              <a:solidFill>
                <a:schemeClr val="tx1"/>
              </a:solidFill>
              <a:effectLst/>
              <a:uLnTx/>
              <a:uFillTx/>
              <a:latin typeface="Arial Rounded MT Bold" pitchFamily="34" charset="0"/>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chemeClr val="tx1"/>
                </a:solidFill>
                <a:effectLst/>
                <a:uLnTx/>
                <a:uFillTx/>
                <a:latin typeface="Arial Rounded MT Bold" pitchFamily="34" charset="0"/>
              </a:rPr>
              <a:t>Thorn – </a:t>
            </a:r>
            <a:r>
              <a:rPr kumimoji="0" lang="en-US" sz="2400" b="1" i="0" u="none" strike="noStrike" kern="0" cap="none" spc="0" normalizeH="0" baseline="0" noProof="0">
                <a:ln>
                  <a:noFill/>
                </a:ln>
                <a:solidFill>
                  <a:schemeClr val="tx1"/>
                </a:solidFill>
                <a:effectLst/>
                <a:uLnTx/>
                <a:uFillTx/>
                <a:latin typeface="Arial Rounded MT Bold" pitchFamily="34" charset="0"/>
              </a:rPr>
              <a:t>þ - </a:t>
            </a:r>
            <a:r>
              <a:rPr kumimoji="0" lang="en-US" sz="2400" b="1" i="0" u="none" strike="noStrike" kern="0" cap="none" spc="0" normalizeH="0" baseline="0" noProof="0" err="1">
                <a:ln>
                  <a:noFill/>
                </a:ln>
                <a:solidFill>
                  <a:schemeClr val="tx1"/>
                </a:solidFill>
                <a:effectLst/>
                <a:uLnTx/>
                <a:uFillTx/>
                <a:latin typeface="Arial Rounded MT Bold" pitchFamily="34" charset="0"/>
              </a:rPr>
              <a:t>th</a:t>
            </a:r>
            <a:endParaRPr kumimoji="0" lang="en-US" sz="2400" b="1" i="0" u="none" strike="noStrike" kern="0" cap="none" spc="0" normalizeH="0" baseline="0" noProof="0">
              <a:ln>
                <a:noFill/>
              </a:ln>
              <a:solidFill>
                <a:schemeClr val="tx1"/>
              </a:solidFill>
              <a:effectLst/>
              <a:uLnTx/>
              <a:uFillTx/>
              <a:latin typeface="Arial Rounded MT Bold" pitchFamily="34" charset="0"/>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a:ln>
                  <a:noFill/>
                </a:ln>
                <a:solidFill>
                  <a:schemeClr val="tx1"/>
                </a:solidFill>
                <a:effectLst/>
                <a:uLnTx/>
                <a:uFillTx/>
                <a:latin typeface="Arial Rounded MT Bold" pitchFamily="34" charset="0"/>
              </a:rPr>
              <a:t>Eth – ð - </a:t>
            </a:r>
            <a:r>
              <a:rPr kumimoji="0" lang="en-US" sz="2400" b="1" i="0" u="none" strike="noStrike" kern="0" cap="none" spc="0" normalizeH="0" baseline="0" noProof="0" err="1">
                <a:ln>
                  <a:noFill/>
                </a:ln>
                <a:solidFill>
                  <a:schemeClr val="tx1"/>
                </a:solidFill>
                <a:effectLst/>
                <a:uLnTx/>
                <a:uFillTx/>
                <a:latin typeface="Arial Rounded MT Bold" pitchFamily="34" charset="0"/>
              </a:rPr>
              <a:t>th</a:t>
            </a:r>
            <a:endParaRPr kumimoji="0" lang="en-US" sz="2400" b="1" i="0" u="none" strike="noStrike" kern="0" cap="none" spc="0" normalizeH="0" baseline="0" noProof="0">
              <a:ln>
                <a:noFill/>
              </a:ln>
              <a:solidFill>
                <a:schemeClr val="tx1"/>
              </a:solidFill>
              <a:effectLst/>
              <a:uLnTx/>
              <a:uFillTx/>
              <a:latin typeface="Arial Rounded MT Bold" pitchFamily="34" charset="0"/>
            </a:endParaRP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chemeClr val="tx1"/>
                </a:solidFill>
                <a:effectLst/>
                <a:uLnTx/>
                <a:uFillTx/>
                <a:latin typeface="Arial Rounded MT Bold" pitchFamily="34" charset="0"/>
              </a:rPr>
              <a:t>Wynn – </a:t>
            </a:r>
            <a:r>
              <a:rPr kumimoji="0" lang="en-US" sz="2400" b="1" i="0" u="none" strike="noStrike" kern="0" cap="none" spc="0" normalizeH="0" baseline="0" noProof="0">
                <a:ln>
                  <a:noFill/>
                </a:ln>
                <a:solidFill>
                  <a:schemeClr val="tx1"/>
                </a:solidFill>
                <a:effectLst/>
                <a:uLnTx/>
                <a:uFillTx/>
                <a:latin typeface="Arial Rounded MT Bold" pitchFamily="34" charset="0"/>
              </a:rPr>
              <a:t>ƿ – w</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lang="en-US" sz="2400" b="1" kern="0">
                <a:latin typeface="Arial Rounded MT Bold" pitchFamily="34" charset="0"/>
              </a:rPr>
              <a:t>Sc – “</a:t>
            </a:r>
            <a:r>
              <a:rPr lang="en-US" sz="2400" b="1" kern="0" err="1">
                <a:latin typeface="Arial Rounded MT Bold" pitchFamily="34" charset="0"/>
              </a:rPr>
              <a:t>sh</a:t>
            </a:r>
            <a:r>
              <a:rPr lang="en-US" sz="2400" b="1" kern="0">
                <a:latin typeface="Arial Rounded MT Bold" pitchFamily="34" charset="0"/>
              </a:rPr>
              <a:t>”</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US" sz="2400" b="1" i="0" u="none" strike="noStrike" kern="0" cap="none" spc="0" normalizeH="0" baseline="0" noProof="0">
                <a:ln>
                  <a:noFill/>
                </a:ln>
                <a:solidFill>
                  <a:schemeClr val="tx1"/>
                </a:solidFill>
                <a:effectLst/>
                <a:uLnTx/>
                <a:uFillTx/>
                <a:latin typeface="Arial Rounded MT Bold" pitchFamily="34" charset="0"/>
              </a:rPr>
              <a:t>C – “k</a:t>
            </a:r>
            <a:r>
              <a:rPr kumimoji="0" lang="en-US" sz="2400" b="1" i="0" u="none" strike="noStrike" kern="0" cap="none" spc="0" normalizeH="0" baseline="0" noProof="0">
                <a:ln>
                  <a:noFill/>
                </a:ln>
                <a:solidFill>
                  <a:schemeClr val="tx1"/>
                </a:solidFill>
                <a:effectLst/>
                <a:uLnTx/>
                <a:uFillTx/>
                <a:latin typeface="+mn-lt"/>
                <a:ea typeface="ＭＳ Ｐゴシック" pitchFamily="-111" charset="-128"/>
              </a:rPr>
              <a:t>”</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a:ln>
                <a:noFill/>
              </a:ln>
              <a:solidFill>
                <a:schemeClr val="tx1"/>
              </a:solidFill>
              <a:effectLst/>
              <a:uLnTx/>
              <a:uFillTx/>
              <a:latin typeface="+mn-lt"/>
              <a:ea typeface="ＭＳ Ｐゴシック" pitchFamily="-111" charset="-128"/>
            </a:endParaRPr>
          </a:p>
        </p:txBody>
      </p:sp>
      <p:sp>
        <p:nvSpPr>
          <p:cNvPr id="5" name="TextBox 4"/>
          <p:cNvSpPr txBox="1"/>
          <p:nvPr/>
        </p:nvSpPr>
        <p:spPr>
          <a:xfrm>
            <a:off x="6172200" y="2743200"/>
            <a:ext cx="1295400" cy="461665"/>
          </a:xfrm>
          <a:prstGeom prst="rect">
            <a:avLst/>
          </a:prstGeom>
          <a:noFill/>
        </p:spPr>
        <p:txBody>
          <a:bodyPr wrap="square" rtlCol="0">
            <a:spAutoFit/>
          </a:bodyPr>
          <a:lstStyle/>
          <a:p>
            <a:r>
              <a:rPr lang="en-US" sz="2400" b="1"/>
              <a:t>= with</a:t>
            </a:r>
          </a:p>
        </p:txBody>
      </p:sp>
      <p:sp>
        <p:nvSpPr>
          <p:cNvPr id="6" name="TextBox 5"/>
          <p:cNvSpPr txBox="1"/>
          <p:nvPr/>
        </p:nvSpPr>
        <p:spPr>
          <a:xfrm>
            <a:off x="6172200" y="3200400"/>
            <a:ext cx="1295400" cy="461665"/>
          </a:xfrm>
          <a:prstGeom prst="rect">
            <a:avLst/>
          </a:prstGeom>
          <a:noFill/>
        </p:spPr>
        <p:txBody>
          <a:bodyPr wrap="square" rtlCol="0">
            <a:spAutoFit/>
          </a:bodyPr>
          <a:lstStyle/>
          <a:p>
            <a:r>
              <a:rPr lang="en-US" sz="2400" b="1"/>
              <a:t>= bath</a:t>
            </a:r>
          </a:p>
        </p:txBody>
      </p:sp>
      <p:sp>
        <p:nvSpPr>
          <p:cNvPr id="7" name="TextBox 6"/>
          <p:cNvSpPr txBox="1"/>
          <p:nvPr/>
        </p:nvSpPr>
        <p:spPr>
          <a:xfrm>
            <a:off x="6324600" y="3657600"/>
            <a:ext cx="1447800" cy="461665"/>
          </a:xfrm>
          <a:prstGeom prst="rect">
            <a:avLst/>
          </a:prstGeom>
          <a:noFill/>
        </p:spPr>
        <p:txBody>
          <a:bodyPr wrap="square" rtlCol="0">
            <a:spAutoFit/>
          </a:bodyPr>
          <a:lstStyle/>
          <a:p>
            <a:r>
              <a:rPr lang="en-US" sz="2400" b="1"/>
              <a:t>= sheep</a:t>
            </a:r>
          </a:p>
        </p:txBody>
      </p:sp>
      <p:sp>
        <p:nvSpPr>
          <p:cNvPr id="8" name="TextBox 7"/>
          <p:cNvSpPr txBox="1"/>
          <p:nvPr/>
        </p:nvSpPr>
        <p:spPr>
          <a:xfrm>
            <a:off x="6248400" y="4110335"/>
            <a:ext cx="1295400" cy="461665"/>
          </a:xfrm>
          <a:prstGeom prst="rect">
            <a:avLst/>
          </a:prstGeom>
          <a:noFill/>
        </p:spPr>
        <p:txBody>
          <a:bodyPr wrap="square" rtlCol="0">
            <a:spAutoFit/>
          </a:bodyPr>
          <a:lstStyle/>
          <a:p>
            <a:r>
              <a:rPr lang="en-US" sz="2400" b="1"/>
              <a:t>= that</a:t>
            </a:r>
          </a:p>
        </p:txBody>
      </p:sp>
      <p:sp>
        <p:nvSpPr>
          <p:cNvPr id="9" name="TextBox 8"/>
          <p:cNvSpPr txBox="1"/>
          <p:nvPr/>
        </p:nvSpPr>
        <p:spPr>
          <a:xfrm>
            <a:off x="6477000" y="4567535"/>
            <a:ext cx="1524000" cy="461665"/>
          </a:xfrm>
          <a:prstGeom prst="rect">
            <a:avLst/>
          </a:prstGeom>
          <a:noFill/>
        </p:spPr>
        <p:txBody>
          <a:bodyPr wrap="square" rtlCol="0">
            <a:spAutoFit/>
          </a:bodyPr>
          <a:lstStyle/>
          <a:p>
            <a:r>
              <a:rPr lang="en-US" sz="2400" b="1"/>
              <a:t>= naked</a:t>
            </a:r>
          </a:p>
        </p:txBody>
      </p:sp>
      <p:sp>
        <p:nvSpPr>
          <p:cNvPr id="10" name="TextBox 9"/>
          <p:cNvSpPr txBox="1"/>
          <p:nvPr/>
        </p:nvSpPr>
        <p:spPr>
          <a:xfrm>
            <a:off x="3886200" y="5059740"/>
            <a:ext cx="5257800" cy="1569660"/>
          </a:xfrm>
          <a:prstGeom prst="rect">
            <a:avLst/>
          </a:prstGeom>
          <a:noFill/>
        </p:spPr>
        <p:txBody>
          <a:bodyPr wrap="square" rtlCol="0">
            <a:spAutoFit/>
          </a:bodyPr>
          <a:lstStyle/>
          <a:p>
            <a:r>
              <a:rPr lang="en-US" sz="1600"/>
              <a:t>The next slide should play a recording of the Prologue of </a:t>
            </a:r>
            <a:r>
              <a:rPr lang="en-US" sz="1600" i="1"/>
              <a:t>Beowulf</a:t>
            </a:r>
            <a:r>
              <a:rPr lang="en-US" sz="1600"/>
              <a:t>, recited in Old English. You’ll notice how it sounds more like German, and you probably won’t recognize many, if any, of the words. (If it won’t play, you can search for Prologue of </a:t>
            </a:r>
            <a:r>
              <a:rPr lang="en-US" sz="1600" i="1"/>
              <a:t>Beowulf</a:t>
            </a:r>
            <a:r>
              <a:rPr lang="en-US" sz="1600"/>
              <a:t> in Old English on YouTube and you should find a clip.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atura MT Script Capitals"/>
                <a:ea typeface="ＭＳ Ｐゴシック"/>
                <a:cs typeface="Arial"/>
              </a:rPr>
              <a:t>Prologue in Old English</a:t>
            </a:r>
            <a:endParaRPr lang="en-US">
              <a:latin typeface="Matura MT Script Capitals"/>
            </a:endParaRPr>
          </a:p>
        </p:txBody>
      </p:sp>
      <p:pic>
        <p:nvPicPr>
          <p:cNvPr id="6" name="Picture 6">
            <a:hlinkClick r:id="" action="ppaction://media"/>
            <a:extLst>
              <a:ext uri="{FF2B5EF4-FFF2-40B4-BE49-F238E27FC236}">
                <a16:creationId xmlns:a16="http://schemas.microsoft.com/office/drawing/2014/main" id="{C5B04152-4F25-4C63-98F4-716D37F9C0E3}"/>
              </a:ext>
            </a:extLst>
          </p:cNvPr>
          <p:cNvPicPr>
            <a:picLocks noGrp="1" noRot="1" noChangeAspect="1"/>
          </p:cNvPicPr>
          <p:nvPr>
            <p:ph idx="1"/>
            <a:videoFile r:link="rId1"/>
          </p:nvPr>
        </p:nvPicPr>
        <p:blipFill>
          <a:blip r:embed="rId3"/>
          <a:stretch>
            <a:fillRect/>
          </a:stretch>
        </p:blipFill>
        <p:spPr>
          <a:xfrm>
            <a:off x="1079106" y="1325154"/>
            <a:ext cx="6872198" cy="516124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6856" y="367733"/>
            <a:ext cx="8550261" cy="1143000"/>
          </a:xfrm>
        </p:spPr>
        <p:txBody>
          <a:bodyPr/>
          <a:lstStyle/>
          <a:p>
            <a:r>
              <a:rPr lang="en-US">
                <a:latin typeface="Matura MT Script Capitals"/>
                <a:ea typeface="ＭＳ Ｐゴシック"/>
              </a:rPr>
              <a:t>A Little Geography</a:t>
            </a:r>
            <a:endParaRPr lang="en-US"/>
          </a:p>
        </p:txBody>
      </p:sp>
      <p:sp>
        <p:nvSpPr>
          <p:cNvPr id="3" name="TextBox 2">
            <a:extLst>
              <a:ext uri="{FF2B5EF4-FFF2-40B4-BE49-F238E27FC236}">
                <a16:creationId xmlns:a16="http://schemas.microsoft.com/office/drawing/2014/main" id="{0EBB2B49-8971-4670-BB07-CCDBD8788688}"/>
              </a:ext>
            </a:extLst>
          </p:cNvPr>
          <p:cNvSpPr txBox="1"/>
          <p:nvPr/>
        </p:nvSpPr>
        <p:spPr>
          <a:xfrm>
            <a:off x="221359" y="1669504"/>
            <a:ext cx="3115580"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a:buChar char="•"/>
            </a:pPr>
            <a:r>
              <a:rPr lang="en-US" sz="2400">
                <a:latin typeface="Arial Rounded MT Bold"/>
                <a:ea typeface="ＭＳ Ｐゴシック"/>
                <a:cs typeface="Arial"/>
              </a:rPr>
              <a:t>Where is England?</a:t>
            </a:r>
            <a:endParaRPr lang="en-US" sz="2400">
              <a:latin typeface="Arial Rounded MT Bold"/>
              <a:cs typeface="Arial" charset="0"/>
            </a:endParaRPr>
          </a:p>
          <a:p>
            <a:pPr marL="285750" indent="-285750">
              <a:spcAft>
                <a:spcPts val="1200"/>
              </a:spcAft>
              <a:buFont typeface="Arial"/>
              <a:buChar char="•"/>
            </a:pPr>
            <a:r>
              <a:rPr lang="en-US" sz="2400">
                <a:latin typeface="Arial Rounded MT Bold"/>
                <a:ea typeface="ＭＳ Ｐゴシック"/>
                <a:cs typeface="Arial"/>
              </a:rPr>
              <a:t>Where is Great Britain?</a:t>
            </a:r>
          </a:p>
          <a:p>
            <a:pPr marL="285750" indent="-285750">
              <a:spcAft>
                <a:spcPts val="1200"/>
              </a:spcAft>
              <a:buFont typeface="Arial"/>
              <a:buChar char="•"/>
            </a:pPr>
            <a:r>
              <a:rPr lang="en-US" sz="2400">
                <a:latin typeface="Arial Rounded MT Bold"/>
                <a:ea typeface="ＭＳ Ｐゴシック"/>
                <a:cs typeface="Arial"/>
              </a:rPr>
              <a:t>What is the difference? </a:t>
            </a:r>
          </a:p>
          <a:p>
            <a:pPr marL="285750" indent="-285750">
              <a:spcAft>
                <a:spcPts val="1200"/>
              </a:spcAft>
              <a:buFont typeface="Arial"/>
              <a:buChar char="•"/>
            </a:pPr>
            <a:r>
              <a:rPr lang="en-US" sz="2400">
                <a:latin typeface="Arial Rounded MT Bold"/>
                <a:ea typeface="ＭＳ Ｐゴシック"/>
                <a:cs typeface="Arial"/>
              </a:rPr>
              <a:t>What is the difference between Great Britain and the United Kingdom?</a:t>
            </a:r>
          </a:p>
          <a:p>
            <a:pPr>
              <a:spcAft>
                <a:spcPts val="1200"/>
              </a:spcAft>
            </a:pPr>
            <a:r>
              <a:rPr lang="en-US" sz="900">
                <a:latin typeface="Arial"/>
                <a:ea typeface="ＭＳ Ｐゴシック"/>
                <a:cs typeface="Arial"/>
                <a:hlinkClick r:id="rId3"/>
              </a:rPr>
              <a:t>https://www.ordnancesurvey.co.uk/newsroom/blog/whats-the-difference-between-uk-britain-and-british-isles</a:t>
            </a:r>
            <a:endParaRPr lang="en-US" sz="900">
              <a:cs typeface="Arial" charset="0"/>
            </a:endParaRPr>
          </a:p>
        </p:txBody>
      </p:sp>
      <p:pic>
        <p:nvPicPr>
          <p:cNvPr id="4" name="Picture 4" descr="Map&#10;&#10;Description automatically generated">
            <a:extLst>
              <a:ext uri="{FF2B5EF4-FFF2-40B4-BE49-F238E27FC236}">
                <a16:creationId xmlns:a16="http://schemas.microsoft.com/office/drawing/2014/main" id="{24A0A7DA-2AAB-43F8-9368-CB216F82FF82}"/>
              </a:ext>
            </a:extLst>
          </p:cNvPr>
          <p:cNvPicPr>
            <a:picLocks noChangeAspect="1"/>
          </p:cNvPicPr>
          <p:nvPr/>
        </p:nvPicPr>
        <p:blipFill>
          <a:blip r:embed="rId4"/>
          <a:stretch>
            <a:fillRect/>
          </a:stretch>
        </p:blipFill>
        <p:spPr>
          <a:xfrm>
            <a:off x="3407279" y="1666539"/>
            <a:ext cx="5587770" cy="477653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atura MT Script Capitals"/>
                <a:ea typeface="ＭＳ Ｐゴシック"/>
              </a:rPr>
              <a:t>Anglo-Saxon Literature</a:t>
            </a:r>
          </a:p>
        </p:txBody>
      </p:sp>
      <p:sp>
        <p:nvSpPr>
          <p:cNvPr id="3" name="Content Placeholder 2"/>
          <p:cNvSpPr>
            <a:spLocks noGrp="1"/>
          </p:cNvSpPr>
          <p:nvPr>
            <p:ph idx="1"/>
          </p:nvPr>
        </p:nvSpPr>
        <p:spPr>
          <a:xfrm>
            <a:off x="457200" y="1600200"/>
            <a:ext cx="8229600" cy="5029200"/>
          </a:xfrm>
        </p:spPr>
        <p:txBody>
          <a:bodyPr/>
          <a:lstStyle/>
          <a:p>
            <a:pPr eaLnBrk="1" hangingPunct="1"/>
            <a:r>
              <a:rPr lang="en-US">
                <a:latin typeface="Arial Rounded MT Bold" pitchFamily="34" charset="0"/>
              </a:rPr>
              <a:t>Many ancient works were memorized and recited—and were not written down until centuries later (</a:t>
            </a:r>
            <a:r>
              <a:rPr lang="en-US" i="1">
                <a:latin typeface="Arial Rounded MT Bold" pitchFamily="34" charset="0"/>
              </a:rPr>
              <a:t>Odyssey, Iliad, Beowulf</a:t>
            </a:r>
            <a:r>
              <a:rPr lang="en-US">
                <a:latin typeface="Arial Rounded MT Bold" pitchFamily="34" charset="0"/>
              </a:rPr>
              <a:t>)</a:t>
            </a:r>
          </a:p>
          <a:p>
            <a:r>
              <a:rPr lang="en-US">
                <a:latin typeface="Arial Rounded MT Bold"/>
                <a:ea typeface="ＭＳ Ｐゴシック"/>
              </a:rPr>
              <a:t>Often written down by monks, who were literate and spent much of their time writing. </a:t>
            </a:r>
            <a:endParaRPr lang="en-US">
              <a:latin typeface="Arial Rounded MT Bold" pitchFamily="34" charset="0"/>
            </a:endParaRPr>
          </a:p>
          <a:p>
            <a:pPr lvl="1"/>
            <a:r>
              <a:rPr lang="en-US">
                <a:latin typeface="Arial Rounded MT Bold" pitchFamily="34" charset="0"/>
              </a:rPr>
              <a:t>Wrote in Latin</a:t>
            </a:r>
          </a:p>
          <a:p>
            <a:pPr lvl="1"/>
            <a:r>
              <a:rPr lang="en-US">
                <a:latin typeface="Arial Rounded MT Bold" pitchFamily="34" charset="0"/>
              </a:rPr>
              <a:t>Laced the stories of pagan cultures with Christian ideas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7509" y="723898"/>
            <a:ext cx="4501582" cy="1495425"/>
          </a:xfrm>
        </p:spPr>
        <p:txBody>
          <a:bodyPr>
            <a:normAutofit/>
          </a:bodyPr>
          <a:lstStyle/>
          <a:p>
            <a:r>
              <a:rPr lang="en-US" sz="3500">
                <a:latin typeface="Matura MT Script Capitals"/>
                <a:ea typeface="ＭＳ Ｐゴシック"/>
              </a:rPr>
              <a:t>Anglo-Saxon Literature</a:t>
            </a:r>
          </a:p>
        </p:txBody>
      </p:sp>
      <p:sp>
        <p:nvSpPr>
          <p:cNvPr id="3" name="Content Placeholder 2"/>
          <p:cNvSpPr>
            <a:spLocks noGrp="1"/>
          </p:cNvSpPr>
          <p:nvPr>
            <p:ph idx="1"/>
          </p:nvPr>
        </p:nvSpPr>
        <p:spPr>
          <a:xfrm>
            <a:off x="627510" y="2405067"/>
            <a:ext cx="4501582" cy="3729034"/>
          </a:xfrm>
        </p:spPr>
        <p:txBody>
          <a:bodyPr>
            <a:normAutofit/>
          </a:bodyPr>
          <a:lstStyle/>
          <a:p>
            <a:pPr marL="0" indent="0">
              <a:buNone/>
            </a:pPr>
            <a:r>
              <a:rPr lang="en-US" sz="1700">
                <a:latin typeface="Arial Rounded MT Bold" pitchFamily="-111" charset="0"/>
              </a:rPr>
              <a:t>Venerable Bede (monk &amp; scholar)</a:t>
            </a:r>
          </a:p>
          <a:p>
            <a:pPr lvl="1"/>
            <a:r>
              <a:rPr lang="en-US" sz="1700">
                <a:latin typeface="Arial Rounded MT Bold" pitchFamily="-111" charset="0"/>
              </a:rPr>
              <a:t>Translated “Caedmon’s Hymn” in Latin</a:t>
            </a:r>
          </a:p>
          <a:p>
            <a:pPr lvl="2"/>
            <a:r>
              <a:rPr lang="en-US" sz="1700">
                <a:latin typeface="Arial Rounded MT Bold" pitchFamily="-111" charset="0"/>
              </a:rPr>
              <a:t>Oldest poem in English</a:t>
            </a:r>
          </a:p>
          <a:p>
            <a:pPr lvl="2"/>
            <a:r>
              <a:rPr lang="en-US" sz="1700">
                <a:latin typeface="Arial Rounded MT Bold" pitchFamily="-111" charset="0"/>
              </a:rPr>
              <a:t>Uneducated shepherd visited by angel in a dream</a:t>
            </a:r>
          </a:p>
          <a:p>
            <a:pPr lvl="1"/>
            <a:r>
              <a:rPr lang="en-US" sz="1700">
                <a:latin typeface="Arial Rounded MT Bold" pitchFamily="-111" charset="0"/>
              </a:rPr>
              <a:t>Wrote </a:t>
            </a:r>
            <a:r>
              <a:rPr lang="en-US" sz="1700" i="1">
                <a:latin typeface="Arial Rounded MT Bold" pitchFamily="-111" charset="0"/>
              </a:rPr>
              <a:t>Ecclesiastical History of the English People</a:t>
            </a:r>
          </a:p>
          <a:p>
            <a:pPr lvl="2"/>
            <a:r>
              <a:rPr lang="en-US" sz="1700">
                <a:latin typeface="Arial Rounded MT Bold" pitchFamily="-111" charset="0"/>
              </a:rPr>
              <a:t>Wanted to show how the church brought unity to England, ending a period of violence and barbarism</a:t>
            </a:r>
          </a:p>
        </p:txBody>
      </p:sp>
      <p:pic>
        <p:nvPicPr>
          <p:cNvPr id="2050" name="Picture 2" descr="Icon of St. Bede the Venerable">
            <a:extLst>
              <a:ext uri="{FF2B5EF4-FFF2-40B4-BE49-F238E27FC236}">
                <a16:creationId xmlns:a16="http://schemas.microsoft.com/office/drawing/2014/main" id="{8D8B9CEF-E900-47DF-A09F-FDE99C9AE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06" r="16042" b="-1"/>
          <a:stretch/>
        </p:blipFill>
        <p:spPr bwMode="auto">
          <a:xfrm>
            <a:off x="5399580" y="10"/>
            <a:ext cx="3744420" cy="685799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eowulf_ms"/>
          <p:cNvPicPr>
            <a:picLocks noChangeAspect="1" noChangeArrowheads="1"/>
          </p:cNvPicPr>
          <p:nvPr/>
        </p:nvPicPr>
        <p:blipFill>
          <a:blip r:embed="rId2" cstate="print"/>
          <a:srcRect/>
          <a:stretch>
            <a:fillRect/>
          </a:stretch>
        </p:blipFill>
        <p:spPr bwMode="auto">
          <a:xfrm>
            <a:off x="0" y="0"/>
            <a:ext cx="4211491" cy="6858000"/>
          </a:xfrm>
          <a:prstGeom prst="rect">
            <a:avLst/>
          </a:prstGeom>
          <a:noFill/>
          <a:ln w="9525">
            <a:noFill/>
            <a:miter lim="800000"/>
            <a:headEnd/>
            <a:tailEnd/>
          </a:ln>
        </p:spPr>
      </p:pic>
      <p:sp>
        <p:nvSpPr>
          <p:cNvPr id="5" name="TextBox 4"/>
          <p:cNvSpPr txBox="1"/>
          <p:nvPr/>
        </p:nvSpPr>
        <p:spPr>
          <a:xfrm>
            <a:off x="4343400" y="171271"/>
            <a:ext cx="4572000" cy="1200329"/>
          </a:xfrm>
          <a:prstGeom prst="rect">
            <a:avLst/>
          </a:prstGeom>
          <a:noFill/>
        </p:spPr>
        <p:txBody>
          <a:bodyPr wrap="square" lIns="91440" tIns="45720" rIns="91440" bIns="45720" rtlCol="0" anchor="t">
            <a:spAutoFit/>
          </a:bodyPr>
          <a:lstStyle/>
          <a:p>
            <a:r>
              <a:rPr lang="en-US" b="1" i="1">
                <a:latin typeface="Arial Rounded MT Bold"/>
                <a:ea typeface="ＭＳ Ｐゴシック"/>
              </a:rPr>
              <a:t>Beowulf Manuscript</a:t>
            </a:r>
            <a:br>
              <a:rPr lang="en-US" b="1" i="1">
                <a:latin typeface="Arial Rounded MT Bold" pitchFamily="34" charset="0"/>
              </a:rPr>
            </a:br>
            <a:r>
              <a:rPr lang="en-US">
                <a:latin typeface="Arial Rounded MT Bold"/>
                <a:ea typeface="ＭＳ Ｐゴシック"/>
              </a:rPr>
              <a:t>(Note the burn marks on the top and sides—the manuscript was severely damaged in a fire)</a:t>
            </a:r>
          </a:p>
        </p:txBody>
      </p:sp>
      <p:sp>
        <p:nvSpPr>
          <p:cNvPr id="6" name="TextBox 5"/>
          <p:cNvSpPr txBox="1"/>
          <p:nvPr/>
        </p:nvSpPr>
        <p:spPr>
          <a:xfrm>
            <a:off x="4343400" y="1600200"/>
            <a:ext cx="4572000" cy="5016758"/>
          </a:xfrm>
          <a:prstGeom prst="rect">
            <a:avLst/>
          </a:prstGeom>
          <a:noFill/>
        </p:spPr>
        <p:txBody>
          <a:bodyPr wrap="square" rtlCol="0">
            <a:spAutoFit/>
          </a:bodyPr>
          <a:lstStyle/>
          <a:p>
            <a:pPr eaLnBrk="1" hangingPunct="1">
              <a:buFont typeface="Arial" pitchFamily="34" charset="0"/>
              <a:buChar char="•"/>
            </a:pPr>
            <a:r>
              <a:rPr lang="en-US" sz="2000">
                <a:latin typeface="Arial Rounded MT Bold" pitchFamily="34" charset="0"/>
              </a:rPr>
              <a:t> Only surviving</a:t>
            </a:r>
            <a:r>
              <a:rPr lang="en-US" sz="2000" i="1">
                <a:latin typeface="Arial Rounded MT Bold" pitchFamily="34" charset="0"/>
              </a:rPr>
              <a:t> Beowulf </a:t>
            </a:r>
            <a:r>
              <a:rPr lang="en-US" sz="2000">
                <a:latin typeface="Arial Rounded MT Bold" pitchFamily="34" charset="0"/>
              </a:rPr>
              <a:t>manuscript dates from late 10</a:t>
            </a:r>
            <a:r>
              <a:rPr lang="en-US" sz="2000" baseline="30000">
                <a:latin typeface="Arial Rounded MT Bold" pitchFamily="34" charset="0"/>
              </a:rPr>
              <a:t>th</a:t>
            </a:r>
            <a:r>
              <a:rPr lang="en-US" sz="2000">
                <a:latin typeface="Arial Rounded MT Bold" pitchFamily="34" charset="0"/>
              </a:rPr>
              <a:t> century</a:t>
            </a:r>
          </a:p>
          <a:p>
            <a:pPr eaLnBrk="1" hangingPunct="1">
              <a:buFont typeface="Arial" pitchFamily="34" charset="0"/>
              <a:buChar char="•"/>
            </a:pPr>
            <a:r>
              <a:rPr lang="en-US" sz="2000">
                <a:latin typeface="Arial Rounded MT Bold" pitchFamily="34" charset="0"/>
              </a:rPr>
              <a:t> Probably composed mid-8</a:t>
            </a:r>
            <a:r>
              <a:rPr lang="en-US" sz="2000" baseline="30000">
                <a:latin typeface="Arial Rounded MT Bold" pitchFamily="34" charset="0"/>
              </a:rPr>
              <a:t>th</a:t>
            </a:r>
            <a:r>
              <a:rPr lang="en-US" sz="2000">
                <a:latin typeface="Arial Rounded MT Bold" pitchFamily="34" charset="0"/>
              </a:rPr>
              <a:t> century in Old English</a:t>
            </a:r>
          </a:p>
          <a:p>
            <a:pPr eaLnBrk="1" hangingPunct="1">
              <a:buFont typeface="Arial" pitchFamily="34" charset="0"/>
              <a:buChar char="•"/>
            </a:pPr>
            <a:r>
              <a:rPr lang="en-US" sz="2000">
                <a:latin typeface="Arial Rounded MT Bold" pitchFamily="34" charset="0"/>
              </a:rPr>
              <a:t> Depicts a much earlier time (perhaps early 6</a:t>
            </a:r>
            <a:r>
              <a:rPr lang="en-US" sz="2000" baseline="30000">
                <a:latin typeface="Arial Rounded MT Bold" pitchFamily="34" charset="0"/>
              </a:rPr>
              <a:t>th</a:t>
            </a:r>
            <a:r>
              <a:rPr lang="en-US" sz="2000">
                <a:latin typeface="Arial Rounded MT Bold" pitchFamily="34" charset="0"/>
              </a:rPr>
              <a:t> century)</a:t>
            </a:r>
          </a:p>
          <a:p>
            <a:pPr eaLnBrk="1" hangingPunct="1">
              <a:buFont typeface="Arial" pitchFamily="34" charset="0"/>
              <a:buChar char="•"/>
            </a:pPr>
            <a:r>
              <a:rPr lang="en-US" sz="2000">
                <a:latin typeface="Arial Rounded MT Bold" pitchFamily="34" charset="0"/>
              </a:rPr>
              <a:t> Christian elements in poem suggest that the person who wrote the story down may have been a monk</a:t>
            </a:r>
          </a:p>
          <a:p>
            <a:pPr eaLnBrk="1" hangingPunct="1">
              <a:buFont typeface="Arial" pitchFamily="34" charset="0"/>
              <a:buChar char="•"/>
            </a:pPr>
            <a:r>
              <a:rPr lang="en-US" sz="2000">
                <a:latin typeface="Arial Rounded MT Bold" pitchFamily="34" charset="0"/>
              </a:rPr>
              <a:t> Epic poem – although with approx. 3200 lines it is relatively short in comparison to Homer’s epics (approx. 15,000 lines)</a:t>
            </a:r>
          </a:p>
          <a:p>
            <a:pPr eaLnBrk="1" hangingPunct="1">
              <a:buFont typeface="Arial" pitchFamily="34" charset="0"/>
              <a:buChar char="•"/>
            </a:pPr>
            <a:endParaRPr lang="en-US" sz="2000">
              <a:latin typeface="Arial Rounded MT Bold"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atura MT Script Capitals"/>
                <a:ea typeface="ＭＳ Ｐゴシック"/>
              </a:rPr>
              <a:t>Characteristics of </a:t>
            </a:r>
            <a:br>
              <a:rPr lang="en-US">
                <a:latin typeface="Matura MT Script Capitals" pitchFamily="-111" charset="0"/>
              </a:rPr>
            </a:br>
            <a:r>
              <a:rPr lang="en-US">
                <a:latin typeface="Matura MT Script Capitals"/>
                <a:ea typeface="ＭＳ Ｐゴシック"/>
              </a:rPr>
              <a:t>Anglo-Saxon Literature</a:t>
            </a:r>
          </a:p>
        </p:txBody>
      </p:sp>
      <p:sp>
        <p:nvSpPr>
          <p:cNvPr id="3" name="Content Placeholder 2"/>
          <p:cNvSpPr>
            <a:spLocks noGrp="1"/>
          </p:cNvSpPr>
          <p:nvPr>
            <p:ph sz="half" idx="1"/>
          </p:nvPr>
        </p:nvSpPr>
        <p:spPr/>
        <p:txBody>
          <a:bodyPr/>
          <a:lstStyle/>
          <a:p>
            <a:r>
              <a:rPr lang="en-US" sz="2800">
                <a:latin typeface="Arial Rounded MT Bold" pitchFamily="34" charset="0"/>
              </a:rPr>
              <a:t>Frequent use of</a:t>
            </a:r>
          </a:p>
          <a:p>
            <a:pPr lvl="1"/>
            <a:r>
              <a:rPr lang="en-US" sz="2400" i="1">
                <a:latin typeface="Arial Rounded MT Bold" pitchFamily="34" charset="0"/>
              </a:rPr>
              <a:t>caesura  </a:t>
            </a:r>
          </a:p>
          <a:p>
            <a:pPr lvl="1"/>
            <a:r>
              <a:rPr lang="en-US" i="1">
                <a:latin typeface="Arial Rounded MT Bold" pitchFamily="34" charset="0"/>
              </a:rPr>
              <a:t>kennings</a:t>
            </a:r>
          </a:p>
          <a:p>
            <a:pPr lvl="1"/>
            <a:r>
              <a:rPr lang="en-US" i="1">
                <a:latin typeface="Arial Rounded MT Bold" pitchFamily="34" charset="0"/>
              </a:rPr>
              <a:t>metonymy</a:t>
            </a:r>
          </a:p>
          <a:p>
            <a:pPr lvl="1"/>
            <a:r>
              <a:rPr lang="en-US" i="1">
                <a:latin typeface="Arial Rounded MT Bold" pitchFamily="34" charset="0"/>
              </a:rPr>
              <a:t>s</a:t>
            </a:r>
            <a:r>
              <a:rPr lang="en-US" sz="2400" i="1">
                <a:latin typeface="Arial Rounded MT Bold" pitchFamily="34" charset="0"/>
              </a:rPr>
              <a:t>ynecdoche</a:t>
            </a:r>
          </a:p>
          <a:p>
            <a:r>
              <a:rPr lang="en-US" sz="2800">
                <a:latin typeface="Arial Rounded MT Bold" pitchFamily="34" charset="0"/>
              </a:rPr>
              <a:t>Highly Alliterative</a:t>
            </a:r>
          </a:p>
          <a:p>
            <a:r>
              <a:rPr lang="en-US" sz="2800">
                <a:latin typeface="Arial Rounded MT Bold" pitchFamily="34" charset="0"/>
              </a:rPr>
              <a:t>Appositive style </a:t>
            </a:r>
          </a:p>
          <a:p>
            <a:pPr>
              <a:buNone/>
            </a:pPr>
            <a:endParaRPr lang="en-US" sz="2400"/>
          </a:p>
        </p:txBody>
      </p:sp>
      <p:sp>
        <p:nvSpPr>
          <p:cNvPr id="4" name="Content Placeholder 3"/>
          <p:cNvSpPr>
            <a:spLocks noGrp="1"/>
          </p:cNvSpPr>
          <p:nvPr>
            <p:ph sz="half" idx="2"/>
          </p:nvPr>
        </p:nvSpPr>
        <p:spPr/>
        <p:txBody>
          <a:bodyPr/>
          <a:lstStyle/>
          <a:p>
            <a:r>
              <a:rPr lang="en-US" sz="2400">
                <a:latin typeface="Arial Rounded MT Bold"/>
                <a:ea typeface="ＭＳ Ｐゴシック"/>
              </a:rPr>
              <a:t>Since most Anglo-Saxon stories were recited orally and passed down from generation to generation, having these characteristics makes sense. They would make the story easier to remember and more pleasing to the audience.</a:t>
            </a:r>
          </a:p>
          <a:p>
            <a:endParaRPr lang="en-U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atura MT Script Capitals"/>
                <a:ea typeface="ＭＳ Ｐゴシック"/>
              </a:rPr>
              <a:t>Characteristics of </a:t>
            </a:r>
            <a:br>
              <a:rPr lang="en-US">
                <a:latin typeface="Matura MT Script Capitals" pitchFamily="-111" charset="0"/>
              </a:rPr>
            </a:br>
            <a:r>
              <a:rPr lang="en-US">
                <a:latin typeface="Matura MT Script Capitals"/>
                <a:ea typeface="ＭＳ Ｐゴシック"/>
              </a:rPr>
              <a:t>Anglo-Saxon Literature</a:t>
            </a:r>
          </a:p>
        </p:txBody>
      </p:sp>
      <p:sp>
        <p:nvSpPr>
          <p:cNvPr id="3" name="Content Placeholder 2"/>
          <p:cNvSpPr>
            <a:spLocks noGrp="1"/>
          </p:cNvSpPr>
          <p:nvPr>
            <p:ph idx="1"/>
          </p:nvPr>
        </p:nvSpPr>
        <p:spPr>
          <a:xfrm>
            <a:off x="304800" y="1722437"/>
            <a:ext cx="8229600" cy="4525963"/>
          </a:xfrm>
        </p:spPr>
        <p:txBody>
          <a:bodyPr/>
          <a:lstStyle/>
          <a:p>
            <a:r>
              <a:rPr lang="en-US" sz="2800" b="1" u="sng">
                <a:latin typeface="Arial Rounded MT Bold"/>
                <a:ea typeface="ＭＳ Ｐゴシック"/>
              </a:rPr>
              <a:t>Caesura </a:t>
            </a:r>
            <a:r>
              <a:rPr lang="en-US" sz="2800">
                <a:latin typeface="Arial Rounded MT Bold"/>
                <a:ea typeface="ＭＳ Ｐゴシック"/>
              </a:rPr>
              <a:t>- light but definite pause in middle of line; line would have 4 stresses total</a:t>
            </a:r>
          </a:p>
          <a:p>
            <a:pPr marL="400050" lvl="1" indent="0">
              <a:buNone/>
            </a:pPr>
            <a:r>
              <a:rPr lang="en-US" sz="2000">
                <a:latin typeface="Arial Rounded MT Bold"/>
                <a:ea typeface="ＭＳ Ｐゴシック"/>
              </a:rPr>
              <a:t>“Heart was bent. The best and most noble” (Beowulf, line 171)</a:t>
            </a:r>
          </a:p>
          <a:p>
            <a:pPr marL="400050" lvl="1" indent="0">
              <a:buNone/>
            </a:pPr>
            <a:r>
              <a:rPr lang="en-US" sz="2000">
                <a:latin typeface="Arial Rounded MT Bold"/>
                <a:ea typeface="ＭＳ Ｐゴシック"/>
              </a:rPr>
              <a:t>“On wounded knees. Humbaba fell and seemed” (The Epic of Gilgamesh, line 182)</a:t>
            </a:r>
            <a:endParaRPr lang="en-US" sz="2400">
              <a:latin typeface="Arial Rounded MT Bold" pitchFamily="34" charset="0"/>
            </a:endParaRPr>
          </a:p>
          <a:p>
            <a:r>
              <a:rPr lang="en-US" sz="2800" b="1" u="sng">
                <a:latin typeface="Arial Rounded MT Bold"/>
                <a:ea typeface="ＭＳ Ｐゴシック"/>
              </a:rPr>
              <a:t>Alliteration </a:t>
            </a:r>
            <a:r>
              <a:rPr lang="en-US" sz="2800">
                <a:latin typeface="Arial Rounded MT Bold"/>
                <a:ea typeface="ＭＳ Ｐゴシック"/>
              </a:rPr>
              <a:t>– </a:t>
            </a:r>
          </a:p>
          <a:p>
            <a:pPr marL="0" indent="0">
              <a:buNone/>
            </a:pPr>
            <a:r>
              <a:rPr lang="en-US" sz="2800">
                <a:latin typeface="Arial Rounded MT Bold"/>
                <a:ea typeface="ＭＳ Ｐゴシック"/>
              </a:rPr>
              <a:t>repetition of consonant</a:t>
            </a:r>
          </a:p>
          <a:p>
            <a:pPr marL="0" indent="0">
              <a:buNone/>
            </a:pPr>
            <a:r>
              <a:rPr lang="en-US" sz="2800">
                <a:latin typeface="Arial Rounded MT Bold"/>
                <a:ea typeface="ＭＳ Ｐゴシック"/>
              </a:rPr>
              <a:t>sounds at the beginning</a:t>
            </a:r>
          </a:p>
          <a:p>
            <a:pPr marL="0" indent="0">
              <a:buNone/>
            </a:pPr>
            <a:r>
              <a:rPr lang="en-US" sz="2800">
                <a:latin typeface="Arial Rounded MT Bold"/>
                <a:ea typeface="ＭＳ Ｐゴシック"/>
              </a:rPr>
              <a:t>of words; often several</a:t>
            </a:r>
          </a:p>
          <a:p>
            <a:pPr marL="0" indent="0">
              <a:buNone/>
            </a:pPr>
            <a:r>
              <a:rPr lang="en-US" sz="2800">
                <a:latin typeface="Arial Rounded MT Bold"/>
                <a:ea typeface="ＭＳ Ｐゴシック"/>
              </a:rPr>
              <a:t>matching consonants </a:t>
            </a:r>
          </a:p>
          <a:p>
            <a:pPr marL="0" indent="0">
              <a:buNone/>
            </a:pPr>
            <a:r>
              <a:rPr lang="en-US" sz="2800">
                <a:latin typeface="Arial Rounded MT Bold"/>
                <a:ea typeface="ＭＳ Ｐゴシック"/>
              </a:rPr>
              <a:t>in a line</a:t>
            </a:r>
          </a:p>
        </p:txBody>
      </p:sp>
      <p:sp>
        <p:nvSpPr>
          <p:cNvPr id="4" name="TextBox 3">
            <a:extLst>
              <a:ext uri="{FF2B5EF4-FFF2-40B4-BE49-F238E27FC236}">
                <a16:creationId xmlns:a16="http://schemas.microsoft.com/office/drawing/2014/main" id="{78D3C653-FBB8-4FF4-A350-391D37E7A185}"/>
              </a:ext>
            </a:extLst>
          </p:cNvPr>
          <p:cNvSpPr txBox="1"/>
          <p:nvPr/>
        </p:nvSpPr>
        <p:spPr>
          <a:xfrm>
            <a:off x="4724400" y="3657600"/>
            <a:ext cx="4572000" cy="3139321"/>
          </a:xfrm>
          <a:prstGeom prst="rect">
            <a:avLst/>
          </a:prstGeom>
          <a:noFill/>
        </p:spPr>
        <p:txBody>
          <a:bodyPr wrap="square" rtlCol="0">
            <a:spAutoFit/>
          </a:bodyPr>
          <a:lstStyle/>
          <a:p>
            <a:pPr marL="0" indent="0" rtl="0">
              <a:spcBef>
                <a:spcPts val="0"/>
              </a:spcBef>
              <a:spcAft>
                <a:spcPts val="0"/>
              </a:spcAft>
              <a:buNone/>
            </a:pPr>
            <a:r>
              <a:rPr lang="en-US" sz="1800" b="0" i="0" u="none" strike="noStrike">
                <a:solidFill>
                  <a:srgbClr val="000000"/>
                </a:solidFill>
                <a:effectLst/>
                <a:latin typeface="Calibri" panose="020F0502020204030204" pitchFamily="34" charset="0"/>
              </a:rPr>
              <a:t>                   …. Then suddenly, </a:t>
            </a:r>
            <a:endParaRPr lang="en-US" sz="1600" b="0">
              <a:effectLst/>
            </a:endParaRPr>
          </a:p>
          <a:p>
            <a:pPr marL="0" indent="0" rtl="0">
              <a:spcBef>
                <a:spcPts val="0"/>
              </a:spcBef>
              <a:spcAft>
                <a:spcPts val="0"/>
              </a:spcAft>
              <a:buNone/>
            </a:pPr>
            <a:r>
              <a:rPr lang="en-US" sz="1800" b="0" i="0" u="none" strike="noStrike">
                <a:solidFill>
                  <a:srgbClr val="000000"/>
                </a:solidFill>
                <a:effectLst/>
                <a:latin typeface="Calibri" panose="020F0502020204030204" pitchFamily="34" charset="0"/>
              </a:rPr>
              <a:t>Where clumps of trees bent across </a:t>
            </a:r>
            <a:endParaRPr lang="en-US" sz="1600" b="0">
              <a:effectLst/>
            </a:endParaRPr>
          </a:p>
          <a:p>
            <a:pPr marL="0" indent="0" rtl="0">
              <a:spcBef>
                <a:spcPts val="0"/>
              </a:spcBef>
              <a:spcAft>
                <a:spcPts val="0"/>
              </a:spcAft>
              <a:buNone/>
            </a:pPr>
            <a:r>
              <a:rPr lang="en-US" sz="1800" b="0" i="0" u="none" strike="noStrike">
                <a:solidFill>
                  <a:srgbClr val="000000"/>
                </a:solidFill>
                <a:effectLst/>
                <a:latin typeface="Calibri" panose="020F0502020204030204" pitchFamily="34" charset="0"/>
              </a:rPr>
              <a:t>Cold gray stones, they came to a dismal </a:t>
            </a:r>
            <a:endParaRPr lang="en-US" sz="1600" b="0">
              <a:effectLst/>
            </a:endParaRPr>
          </a:p>
          <a:p>
            <a:pPr marL="0" indent="0" rtl="0">
              <a:spcBef>
                <a:spcPts val="0"/>
              </a:spcBef>
              <a:spcAft>
                <a:spcPts val="0"/>
              </a:spcAft>
              <a:buNone/>
            </a:pPr>
            <a:r>
              <a:rPr lang="en-US" sz="1800" b="1" i="0" u="none" strike="noStrike">
                <a:solidFill>
                  <a:srgbClr val="000000"/>
                </a:solidFill>
                <a:effectLst/>
                <a:latin typeface="Calibri" panose="020F0502020204030204" pitchFamily="34" charset="0"/>
              </a:rPr>
              <a:t>W</a:t>
            </a:r>
            <a:r>
              <a:rPr lang="en-US" sz="1800" b="0" i="0" u="none" strike="noStrike">
                <a:solidFill>
                  <a:srgbClr val="000000"/>
                </a:solidFill>
                <a:effectLst/>
                <a:latin typeface="Calibri" panose="020F0502020204030204" pitchFamily="34" charset="0"/>
              </a:rPr>
              <a:t>ood; below them </a:t>
            </a:r>
            <a:r>
              <a:rPr lang="en-US" sz="1800" b="1" i="0" u="none" strike="noStrike">
                <a:solidFill>
                  <a:srgbClr val="000000"/>
                </a:solidFill>
                <a:effectLst/>
                <a:latin typeface="Calibri" panose="020F0502020204030204" pitchFamily="34" charset="0"/>
              </a:rPr>
              <a:t>w</a:t>
            </a:r>
            <a:r>
              <a:rPr lang="en-US" sz="1800" b="0" i="0" u="none" strike="noStrike">
                <a:solidFill>
                  <a:srgbClr val="000000"/>
                </a:solidFill>
                <a:effectLst/>
                <a:latin typeface="Calibri" panose="020F0502020204030204" pitchFamily="34" charset="0"/>
              </a:rPr>
              <a:t>as the lake, its </a:t>
            </a:r>
            <a:r>
              <a:rPr lang="en-US" sz="1800" b="1" i="0" u="none" strike="noStrike">
                <a:solidFill>
                  <a:srgbClr val="000000"/>
                </a:solidFill>
                <a:effectLst/>
                <a:latin typeface="Calibri" panose="020F0502020204030204" pitchFamily="34" charset="0"/>
              </a:rPr>
              <a:t>w</a:t>
            </a:r>
            <a:r>
              <a:rPr lang="en-US" sz="1800" b="0" i="0" u="none" strike="noStrike">
                <a:solidFill>
                  <a:srgbClr val="000000"/>
                </a:solidFill>
                <a:effectLst/>
                <a:latin typeface="Calibri" panose="020F0502020204030204" pitchFamily="34" charset="0"/>
              </a:rPr>
              <a:t>ater </a:t>
            </a:r>
            <a:endParaRPr lang="en-US" sz="1600" b="0">
              <a:effectLst/>
            </a:endParaRPr>
          </a:p>
          <a:p>
            <a:pPr marL="0" indent="0" rtl="0">
              <a:spcBef>
                <a:spcPts val="0"/>
              </a:spcBef>
              <a:spcAft>
                <a:spcPts val="0"/>
              </a:spcAft>
              <a:buNone/>
            </a:pPr>
            <a:r>
              <a:rPr lang="en-US" sz="1800" b="1" i="0" u="none" strike="noStrike">
                <a:solidFill>
                  <a:srgbClr val="000000"/>
                </a:solidFill>
                <a:effectLst/>
                <a:latin typeface="Calibri" panose="020F0502020204030204" pitchFamily="34" charset="0"/>
              </a:rPr>
              <a:t>B</a:t>
            </a:r>
            <a:r>
              <a:rPr lang="en-US" sz="1800" b="0" i="0" u="none" strike="noStrike">
                <a:solidFill>
                  <a:srgbClr val="000000"/>
                </a:solidFill>
                <a:effectLst/>
                <a:latin typeface="Calibri" panose="020F0502020204030204" pitchFamily="34" charset="0"/>
              </a:rPr>
              <a:t>loody and </a:t>
            </a:r>
            <a:r>
              <a:rPr lang="en-US" sz="1800" b="1" i="0" u="none" strike="noStrike">
                <a:solidFill>
                  <a:srgbClr val="000000"/>
                </a:solidFill>
                <a:effectLst/>
                <a:latin typeface="Calibri" panose="020F0502020204030204" pitchFamily="34" charset="0"/>
              </a:rPr>
              <a:t>b</a:t>
            </a:r>
            <a:r>
              <a:rPr lang="en-US" sz="1800" b="0" i="0" u="none" strike="noStrike">
                <a:solidFill>
                  <a:srgbClr val="000000"/>
                </a:solidFill>
                <a:effectLst/>
                <a:latin typeface="Calibri" panose="020F0502020204030204" pitchFamily="34" charset="0"/>
              </a:rPr>
              <a:t>ubbling. And the Danes shivered, </a:t>
            </a:r>
            <a:endParaRPr lang="en-US" sz="1600" b="0">
              <a:effectLst/>
            </a:endParaRPr>
          </a:p>
          <a:p>
            <a:pPr marL="0" indent="0" rtl="0">
              <a:spcBef>
                <a:spcPts val="0"/>
              </a:spcBef>
              <a:spcAft>
                <a:spcPts val="0"/>
              </a:spcAft>
              <a:buNone/>
            </a:pPr>
            <a:r>
              <a:rPr lang="en-US" sz="1800" b="1" i="0" u="none" strike="noStrike">
                <a:solidFill>
                  <a:srgbClr val="000000"/>
                </a:solidFill>
                <a:effectLst/>
                <a:latin typeface="Calibri" panose="020F0502020204030204" pitchFamily="34" charset="0"/>
              </a:rPr>
              <a:t>M</a:t>
            </a:r>
            <a:r>
              <a:rPr lang="en-US" sz="1800" b="0" i="0" u="none" strike="noStrike">
                <a:solidFill>
                  <a:srgbClr val="000000"/>
                </a:solidFill>
                <a:effectLst/>
                <a:latin typeface="Calibri" panose="020F0502020204030204" pitchFamily="34" charset="0"/>
              </a:rPr>
              <a:t>iserable, </a:t>
            </a:r>
            <a:r>
              <a:rPr lang="en-US" sz="1800" b="1" i="0" u="none" strike="noStrike">
                <a:solidFill>
                  <a:srgbClr val="000000"/>
                </a:solidFill>
                <a:effectLst/>
                <a:latin typeface="Calibri" panose="020F0502020204030204" pitchFamily="34" charset="0"/>
              </a:rPr>
              <a:t>m</a:t>
            </a:r>
            <a:r>
              <a:rPr lang="en-US" sz="1800" b="0" i="0" u="none" strike="noStrike">
                <a:solidFill>
                  <a:srgbClr val="000000"/>
                </a:solidFill>
                <a:effectLst/>
                <a:latin typeface="Calibri" panose="020F0502020204030204" pitchFamily="34" charset="0"/>
              </a:rPr>
              <a:t>ighty </a:t>
            </a:r>
            <a:r>
              <a:rPr lang="en-US" sz="1800" b="1" i="0" u="none" strike="noStrike">
                <a:solidFill>
                  <a:srgbClr val="000000"/>
                </a:solidFill>
                <a:effectLst/>
                <a:latin typeface="Calibri" panose="020F0502020204030204" pitchFamily="34" charset="0"/>
              </a:rPr>
              <a:t>m</a:t>
            </a:r>
            <a:r>
              <a:rPr lang="en-US" sz="1800" b="0" i="0" u="none" strike="noStrike">
                <a:solidFill>
                  <a:srgbClr val="000000"/>
                </a:solidFill>
                <a:effectLst/>
                <a:latin typeface="Calibri" panose="020F0502020204030204" pitchFamily="34" charset="0"/>
              </a:rPr>
              <a:t>en tormented </a:t>
            </a:r>
            <a:endParaRPr lang="en-US" sz="1600" b="0">
              <a:effectLst/>
            </a:endParaRPr>
          </a:p>
          <a:p>
            <a:pPr marL="0" indent="0" rtl="0">
              <a:spcBef>
                <a:spcPts val="0"/>
              </a:spcBef>
              <a:spcAft>
                <a:spcPts val="0"/>
              </a:spcAft>
              <a:buNone/>
            </a:pPr>
            <a:r>
              <a:rPr lang="en-US" sz="1800" b="0" i="0" u="none" strike="noStrike">
                <a:solidFill>
                  <a:srgbClr val="000000"/>
                </a:solidFill>
                <a:effectLst/>
                <a:latin typeface="Calibri" panose="020F0502020204030204" pitchFamily="34" charset="0"/>
              </a:rPr>
              <a:t>By grief, seeing, there on that cliff </a:t>
            </a:r>
            <a:endParaRPr lang="en-US" sz="1600" b="0">
              <a:effectLst/>
            </a:endParaRPr>
          </a:p>
          <a:p>
            <a:pPr marL="0" indent="0" rtl="0">
              <a:spcBef>
                <a:spcPts val="0"/>
              </a:spcBef>
              <a:spcAft>
                <a:spcPts val="0"/>
              </a:spcAft>
              <a:buNone/>
            </a:pPr>
            <a:r>
              <a:rPr lang="en-US" sz="1800" b="0" i="0" u="none" strike="noStrike">
                <a:solidFill>
                  <a:srgbClr val="000000"/>
                </a:solidFill>
                <a:effectLst/>
                <a:latin typeface="Calibri" panose="020F0502020204030204" pitchFamily="34" charset="0"/>
              </a:rPr>
              <a:t>Above the water, </a:t>
            </a:r>
            <a:r>
              <a:rPr lang="en-US" sz="1800" b="0" i="0" u="none" strike="noStrike" err="1">
                <a:solidFill>
                  <a:srgbClr val="000000"/>
                </a:solidFill>
                <a:effectLst/>
                <a:latin typeface="Calibri" panose="020F0502020204030204" pitchFamily="34" charset="0"/>
              </a:rPr>
              <a:t>Esher's</a:t>
            </a:r>
            <a:r>
              <a:rPr lang="en-US" sz="1800" b="0" i="0" u="none" strike="noStrike">
                <a:solidFill>
                  <a:srgbClr val="000000"/>
                </a:solidFill>
                <a:effectLst/>
                <a:latin typeface="Calibri" panose="020F0502020204030204" pitchFamily="34" charset="0"/>
              </a:rPr>
              <a:t> bloody </a:t>
            </a:r>
            <a:endParaRPr lang="en-US" sz="1600" b="0">
              <a:effectLst/>
            </a:endParaRPr>
          </a:p>
          <a:p>
            <a:pPr marL="0" indent="0" rtl="0">
              <a:spcBef>
                <a:spcPts val="0"/>
              </a:spcBef>
              <a:spcAft>
                <a:spcPts val="0"/>
              </a:spcAft>
              <a:buNone/>
            </a:pPr>
            <a:r>
              <a:rPr lang="en-US" sz="1800" b="0" i="0" u="none" strike="noStrike">
                <a:solidFill>
                  <a:srgbClr val="000000"/>
                </a:solidFill>
                <a:effectLst/>
                <a:latin typeface="Calibri" panose="020F0502020204030204" pitchFamily="34" charset="0"/>
              </a:rPr>
              <a:t>Head. … </a:t>
            </a:r>
          </a:p>
          <a:p>
            <a:pPr marL="0" indent="0" rtl="0">
              <a:spcBef>
                <a:spcPts val="0"/>
              </a:spcBef>
              <a:spcAft>
                <a:spcPts val="0"/>
              </a:spcAft>
              <a:buNone/>
            </a:pPr>
            <a:r>
              <a:rPr lang="en-US" sz="1800" b="0" i="0" u="none" strike="noStrike">
                <a:solidFill>
                  <a:srgbClr val="000000"/>
                </a:solidFill>
                <a:effectLst/>
                <a:latin typeface="Calibri" panose="020F0502020204030204" pitchFamily="34" charset="0"/>
              </a:rPr>
              <a:t>(from Burton </a:t>
            </a:r>
            <a:r>
              <a:rPr lang="en-US" sz="1800" b="0" i="0" u="none" strike="noStrike" err="1">
                <a:solidFill>
                  <a:srgbClr val="000000"/>
                </a:solidFill>
                <a:effectLst/>
                <a:latin typeface="Calibri" panose="020F0502020204030204" pitchFamily="34" charset="0"/>
              </a:rPr>
              <a:t>Raffel’s</a:t>
            </a:r>
            <a:r>
              <a:rPr lang="en-US" sz="1800" b="0" i="0" u="none" strike="noStrike">
                <a:solidFill>
                  <a:srgbClr val="000000"/>
                </a:solidFill>
                <a:effectLst/>
                <a:latin typeface="Calibri" panose="020F0502020204030204" pitchFamily="34" charset="0"/>
              </a:rPr>
              <a:t> translation of </a:t>
            </a:r>
            <a:r>
              <a:rPr lang="en-US" sz="1800" b="0" i="1" u="none" strike="noStrike">
                <a:solidFill>
                  <a:srgbClr val="000000"/>
                </a:solidFill>
                <a:effectLst/>
                <a:latin typeface="Calibri" panose="020F0502020204030204" pitchFamily="34" charset="0"/>
              </a:rPr>
              <a:t>Beowulf</a:t>
            </a:r>
            <a:r>
              <a:rPr lang="en-US" sz="1800" b="0" u="none" strike="noStrike">
                <a:solidFill>
                  <a:srgbClr val="000000"/>
                </a:solidFill>
                <a:effectLst/>
                <a:latin typeface="Calibri" panose="020F0502020204030204" pitchFamily="34" charset="0"/>
              </a:rPr>
              <a:t>, lines 1413–1421)</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atura MT Script Capitals"/>
                <a:ea typeface="ＭＳ Ｐゴシック"/>
              </a:rPr>
              <a:t>Characteristics of </a:t>
            </a:r>
            <a:br>
              <a:rPr lang="en-US">
                <a:latin typeface="Matura MT Script Capitals" pitchFamily="-111" charset="0"/>
              </a:rPr>
            </a:br>
            <a:r>
              <a:rPr lang="en-US">
                <a:latin typeface="Matura MT Script Capitals"/>
                <a:ea typeface="ＭＳ Ｐゴシック"/>
              </a:rPr>
              <a:t>Anglo-Saxon Literature</a:t>
            </a:r>
          </a:p>
        </p:txBody>
      </p:sp>
      <p:sp>
        <p:nvSpPr>
          <p:cNvPr id="3" name="Content Placeholder 2"/>
          <p:cNvSpPr>
            <a:spLocks noGrp="1"/>
          </p:cNvSpPr>
          <p:nvPr>
            <p:ph idx="1"/>
          </p:nvPr>
        </p:nvSpPr>
        <p:spPr>
          <a:xfrm>
            <a:off x="457200" y="1722437"/>
            <a:ext cx="8229600" cy="4525963"/>
          </a:xfrm>
        </p:spPr>
        <p:txBody>
          <a:bodyPr/>
          <a:lstStyle/>
          <a:p>
            <a:r>
              <a:rPr lang="en-US" sz="2800" b="1" u="sng">
                <a:latin typeface="Arial Rounded MT Bold"/>
                <a:ea typeface="ＭＳ Ｐゴシック"/>
              </a:rPr>
              <a:t>Appositive style</a:t>
            </a:r>
            <a:r>
              <a:rPr lang="en-US" sz="2800">
                <a:latin typeface="Arial Rounded MT Bold"/>
                <a:ea typeface="ＭＳ Ｐゴシック"/>
              </a:rPr>
              <a:t> - one phrase modifies and intensifies another </a:t>
            </a:r>
          </a:p>
          <a:p>
            <a:pPr lvl="1"/>
            <a:r>
              <a:rPr lang="en-US" sz="2400">
                <a:latin typeface="Arial Rounded MT Bold"/>
                <a:ea typeface="ＭＳ Ｐゴシック"/>
              </a:rPr>
              <a:t>“Hrothgar's men lived happy in his hall / Till the monster stirred, that demon, that fiend, / Grendel, who haunted the moors, the wild / Marshes, ….”</a:t>
            </a:r>
          </a:p>
          <a:p>
            <a:pPr lvl="1"/>
            <a:r>
              <a:rPr lang="en-US" sz="2400">
                <a:latin typeface="Arial Rounded MT Bold" pitchFamily="34" charset="0"/>
              </a:rPr>
              <a:t>“Beowulf, </a:t>
            </a:r>
            <a:r>
              <a:rPr lang="en-US" sz="2400" err="1">
                <a:latin typeface="Arial Rounded MT Bold" pitchFamily="34" charset="0"/>
              </a:rPr>
              <a:t>Higlac's</a:t>
            </a:r>
            <a:r>
              <a:rPr lang="en-US" sz="2400">
                <a:latin typeface="Arial Rounded MT Bold" pitchFamily="34" charset="0"/>
              </a:rPr>
              <a:t> follower and strongest of the </a:t>
            </a:r>
            <a:r>
              <a:rPr lang="en-US" sz="2400" err="1">
                <a:latin typeface="Arial Rounded MT Bold" pitchFamily="34" charset="0"/>
              </a:rPr>
              <a:t>Geats</a:t>
            </a:r>
            <a:r>
              <a:rPr lang="en-US" sz="2400">
                <a:latin typeface="Arial Rounded MT Bold" pitchFamily="34" charset="0"/>
              </a:rPr>
              <a:t>…”</a:t>
            </a:r>
          </a:p>
        </p:txBody>
      </p:sp>
    </p:spTree>
    <p:extLst>
      <p:ext uri="{BB962C8B-B14F-4D97-AF65-F5344CB8AC3E}">
        <p14:creationId xmlns:p14="http://schemas.microsoft.com/office/powerpoint/2010/main" val="4179009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atura MT Script Capitals"/>
                <a:ea typeface="ＭＳ Ｐゴシック"/>
              </a:rPr>
              <a:t>Characteristics of </a:t>
            </a:r>
            <a:br>
              <a:rPr lang="en-US">
                <a:latin typeface="Matura MT Script Capitals" pitchFamily="-111" charset="0"/>
              </a:rPr>
            </a:br>
            <a:r>
              <a:rPr lang="en-US">
                <a:latin typeface="Matura MT Script Capitals"/>
                <a:ea typeface="ＭＳ Ｐゴシック"/>
              </a:rPr>
              <a:t>Anglo-Saxon Literature</a:t>
            </a:r>
          </a:p>
        </p:txBody>
      </p:sp>
      <p:sp>
        <p:nvSpPr>
          <p:cNvPr id="3" name="Content Placeholder 2"/>
          <p:cNvSpPr>
            <a:spLocks noGrp="1"/>
          </p:cNvSpPr>
          <p:nvPr>
            <p:ph idx="1"/>
          </p:nvPr>
        </p:nvSpPr>
        <p:spPr/>
        <p:txBody>
          <a:bodyPr/>
          <a:lstStyle/>
          <a:p>
            <a:pPr eaLnBrk="1" hangingPunct="1"/>
            <a:r>
              <a:rPr lang="en-US" b="1" u="sng">
                <a:latin typeface="Arial Rounded MT Bold"/>
                <a:ea typeface="ＭＳ Ｐゴシック"/>
              </a:rPr>
              <a:t>Kennings</a:t>
            </a:r>
            <a:r>
              <a:rPr lang="en-US">
                <a:latin typeface="Arial Rounded MT Bold"/>
                <a:ea typeface="ＭＳ Ｐゴシック"/>
              </a:rPr>
              <a:t> - A metaphorical expression used in place of a noun</a:t>
            </a:r>
          </a:p>
          <a:p>
            <a:pPr lvl="1" eaLnBrk="1" hangingPunct="1"/>
            <a:r>
              <a:rPr lang="en-US">
                <a:latin typeface="Arial Rounded MT Bold" pitchFamily="34" charset="0"/>
              </a:rPr>
              <a:t>Sea = “whale-road” or “swan’s way”</a:t>
            </a:r>
          </a:p>
          <a:p>
            <a:pPr lvl="1" eaLnBrk="1" hangingPunct="1"/>
            <a:r>
              <a:rPr lang="en-US">
                <a:latin typeface="Arial Rounded MT Bold" pitchFamily="34" charset="0"/>
              </a:rPr>
              <a:t>Joints, ligaments = “bone-locks”</a:t>
            </a:r>
          </a:p>
          <a:p>
            <a:pPr lvl="1" eaLnBrk="1" hangingPunct="1"/>
            <a:r>
              <a:rPr lang="en-US">
                <a:latin typeface="Arial Rounded MT Bold" pitchFamily="34" charset="0"/>
              </a:rPr>
              <a:t>Sun = “sky-candle”</a:t>
            </a:r>
          </a:p>
          <a:p>
            <a:pPr lvl="1" eaLnBrk="1" hangingPunct="1"/>
            <a:r>
              <a:rPr lang="en-US">
                <a:latin typeface="Arial Rounded MT Bold" pitchFamily="34" charset="0"/>
              </a:rPr>
              <a:t>Icicles = “water-ropes”</a:t>
            </a:r>
          </a:p>
        </p:txBody>
      </p:sp>
      <p:graphicFrame>
        <p:nvGraphicFramePr>
          <p:cNvPr id="4" name="Table 3"/>
          <p:cNvGraphicFramePr>
            <a:graphicFrameLocks noGrp="1"/>
          </p:cNvGraphicFramePr>
          <p:nvPr/>
        </p:nvGraphicFramePr>
        <p:xfrm>
          <a:off x="381000" y="4800600"/>
          <a:ext cx="8534400" cy="1828801"/>
        </p:xfrm>
        <a:graphic>
          <a:graphicData uri="http://schemas.openxmlformats.org/drawingml/2006/table">
            <a:tbl>
              <a:tblPr firstRow="1" bandRow="1">
                <a:tableStyleId>{073A0DAA-6AF3-43AB-8588-CEC1D06C72B9}</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847165">
                <a:tc>
                  <a:txBody>
                    <a:bodyPr/>
                    <a:lstStyle/>
                    <a:p>
                      <a:pPr algn="ctr"/>
                      <a:r>
                        <a:rPr lang="en-US"/>
                        <a:t>Open Compound</a:t>
                      </a:r>
                    </a:p>
                  </a:txBody>
                  <a:tcPr/>
                </a:tc>
                <a:tc>
                  <a:txBody>
                    <a:bodyPr/>
                    <a:lstStyle/>
                    <a:p>
                      <a:pPr algn="ctr"/>
                      <a:r>
                        <a:rPr lang="en-US"/>
                        <a:t>Hyphenated</a:t>
                      </a:r>
                      <a:r>
                        <a:rPr lang="en-US" baseline="0"/>
                        <a:t> Compound</a:t>
                      </a:r>
                      <a:endParaRPr lang="en-US"/>
                    </a:p>
                  </a:txBody>
                  <a:tcPr/>
                </a:tc>
                <a:tc>
                  <a:txBody>
                    <a:bodyPr/>
                    <a:lstStyle/>
                    <a:p>
                      <a:pPr algn="ctr"/>
                      <a:r>
                        <a:rPr lang="en-US"/>
                        <a:t>Possessive Compound</a:t>
                      </a:r>
                    </a:p>
                  </a:txBody>
                  <a:tcPr/>
                </a:tc>
                <a:tc>
                  <a:txBody>
                    <a:bodyPr/>
                    <a:lstStyle/>
                    <a:p>
                      <a:pPr algn="ctr"/>
                      <a:r>
                        <a:rPr lang="en-US"/>
                        <a:t>Prepositional Compound</a:t>
                      </a:r>
                    </a:p>
                  </a:txBody>
                  <a:tcPr/>
                </a:tc>
                <a:extLst>
                  <a:ext uri="{0D108BD9-81ED-4DB2-BD59-A6C34878D82A}">
                    <a16:rowId xmlns:a16="http://schemas.microsoft.com/office/drawing/2014/main" val="10000"/>
                  </a:ext>
                </a:extLst>
              </a:tr>
              <a:tr h="490818">
                <a:tc>
                  <a:txBody>
                    <a:bodyPr/>
                    <a:lstStyle/>
                    <a:p>
                      <a:pPr algn="ctr"/>
                      <a:r>
                        <a:rPr lang="en-US"/>
                        <a:t>Wakeful sleeper</a:t>
                      </a:r>
                    </a:p>
                  </a:txBody>
                  <a:tcPr/>
                </a:tc>
                <a:tc>
                  <a:txBody>
                    <a:bodyPr/>
                    <a:lstStyle/>
                    <a:p>
                      <a:pPr algn="ctr"/>
                      <a:r>
                        <a:rPr lang="en-US"/>
                        <a:t>Gold-shining hall</a:t>
                      </a:r>
                    </a:p>
                  </a:txBody>
                  <a:tcPr/>
                </a:tc>
                <a:tc>
                  <a:txBody>
                    <a:bodyPr/>
                    <a:lstStyle/>
                    <a:p>
                      <a:pPr algn="ctr"/>
                      <a:r>
                        <a:rPr lang="en-US"/>
                        <a:t>Hell’s captive</a:t>
                      </a:r>
                    </a:p>
                  </a:txBody>
                  <a:tcPr/>
                </a:tc>
                <a:tc>
                  <a:txBody>
                    <a:bodyPr/>
                    <a:lstStyle/>
                    <a:p>
                      <a:pPr algn="ctr"/>
                      <a:r>
                        <a:rPr lang="en-US"/>
                        <a:t>Shepherd of evil</a:t>
                      </a:r>
                    </a:p>
                  </a:txBody>
                  <a:tcPr/>
                </a:tc>
                <a:extLst>
                  <a:ext uri="{0D108BD9-81ED-4DB2-BD59-A6C34878D82A}">
                    <a16:rowId xmlns:a16="http://schemas.microsoft.com/office/drawing/2014/main" val="10001"/>
                  </a:ext>
                </a:extLst>
              </a:tr>
              <a:tr h="490818">
                <a:tc>
                  <a:txBody>
                    <a:bodyPr/>
                    <a:lstStyle/>
                    <a:p>
                      <a:pPr algn="ctr"/>
                      <a:r>
                        <a:rPr lang="en-US"/>
                        <a:t>Icy wave</a:t>
                      </a:r>
                    </a:p>
                  </a:txBody>
                  <a:tcPr/>
                </a:tc>
                <a:tc>
                  <a:txBody>
                    <a:bodyPr/>
                    <a:lstStyle/>
                    <a:p>
                      <a:pPr algn="ctr"/>
                      <a:r>
                        <a:rPr lang="en-US"/>
                        <a:t>Whale-road</a:t>
                      </a:r>
                    </a:p>
                  </a:txBody>
                  <a:tcPr/>
                </a:tc>
                <a:tc>
                  <a:txBody>
                    <a:bodyPr/>
                    <a:lstStyle/>
                    <a:p>
                      <a:pPr algn="ctr"/>
                      <a:r>
                        <a:rPr lang="en-US" err="1"/>
                        <a:t>Hrothgar’s</a:t>
                      </a:r>
                      <a:r>
                        <a:rPr lang="en-US"/>
                        <a:t> son</a:t>
                      </a:r>
                    </a:p>
                  </a:txBody>
                  <a:tcPr/>
                </a:tc>
                <a:tc>
                  <a:txBody>
                    <a:bodyPr/>
                    <a:lstStyle/>
                    <a:p>
                      <a:pPr algn="ctr"/>
                      <a:r>
                        <a:rPr lang="en-US"/>
                        <a:t>Proud with wine</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atura MT Script Capitals"/>
                <a:ea typeface="ＭＳ Ｐゴシック"/>
              </a:rPr>
              <a:t>Characteristics of </a:t>
            </a:r>
            <a:br>
              <a:rPr lang="en-US">
                <a:latin typeface="Matura MT Script Capitals" pitchFamily="-111" charset="0"/>
              </a:rPr>
            </a:br>
            <a:r>
              <a:rPr lang="en-US">
                <a:latin typeface="Matura MT Script Capitals"/>
                <a:ea typeface="ＭＳ Ｐゴシック"/>
              </a:rPr>
              <a:t>Anglo-Saxon Literature</a:t>
            </a:r>
          </a:p>
        </p:txBody>
      </p:sp>
      <p:sp>
        <p:nvSpPr>
          <p:cNvPr id="3" name="Content Placeholder 2"/>
          <p:cNvSpPr>
            <a:spLocks noGrp="1"/>
          </p:cNvSpPr>
          <p:nvPr>
            <p:ph idx="1"/>
          </p:nvPr>
        </p:nvSpPr>
        <p:spPr/>
        <p:txBody>
          <a:bodyPr/>
          <a:lstStyle/>
          <a:p>
            <a:r>
              <a:rPr lang="en-US" sz="2800" b="1" u="sng">
                <a:latin typeface="Arial Rounded MT Bold"/>
                <a:ea typeface="ＭＳ Ｐゴシック"/>
              </a:rPr>
              <a:t>metonymy </a:t>
            </a:r>
            <a:r>
              <a:rPr lang="en-US" sz="2800">
                <a:latin typeface="Arial Rounded MT Bold"/>
                <a:ea typeface="ＭＳ Ｐゴシック"/>
              </a:rPr>
              <a:t>– name of one thing substituted with something most people would associate with it</a:t>
            </a:r>
          </a:p>
          <a:p>
            <a:pPr lvl="1"/>
            <a:r>
              <a:rPr lang="en-US" sz="2400">
                <a:latin typeface="Arial Rounded MT Bold" pitchFamily="34" charset="0"/>
              </a:rPr>
              <a:t>“iron” for “sword”</a:t>
            </a:r>
          </a:p>
          <a:p>
            <a:pPr lvl="1"/>
            <a:r>
              <a:rPr lang="en-US" sz="2400">
                <a:latin typeface="Arial Rounded MT Bold" pitchFamily="34" charset="0"/>
              </a:rPr>
              <a:t>“crown” for “king” or “monarchy” </a:t>
            </a:r>
          </a:p>
          <a:p>
            <a:r>
              <a:rPr lang="en-US" sz="2800" b="1" u="sng">
                <a:latin typeface="Arial Rounded MT Bold"/>
                <a:ea typeface="ＭＳ Ｐゴシック"/>
              </a:rPr>
              <a:t>synecdoche </a:t>
            </a:r>
            <a:r>
              <a:rPr lang="en-US" sz="2800">
                <a:latin typeface="Arial Rounded MT Bold"/>
                <a:ea typeface="ＭＳ Ｐゴシック"/>
              </a:rPr>
              <a:t>– substitute a part for the whole</a:t>
            </a:r>
          </a:p>
          <a:p>
            <a:pPr lvl="1"/>
            <a:r>
              <a:rPr lang="en-US" sz="2400">
                <a:latin typeface="Arial Rounded MT Bold" pitchFamily="34" charset="0"/>
              </a:rPr>
              <a:t>“twelve sails set out” (instead of twelve ships set out</a:t>
            </a:r>
          </a:p>
          <a:p>
            <a:pPr lvl="1"/>
            <a:r>
              <a:rPr lang="en-US" sz="2400">
                <a:latin typeface="Arial Rounded MT Bold" pitchFamily="34" charset="0"/>
              </a:rPr>
              <a:t>“keel” for “ship”</a:t>
            </a:r>
          </a:p>
          <a:p>
            <a:pPr lvl="1"/>
            <a:r>
              <a:rPr lang="en-US" sz="2400">
                <a:latin typeface="Arial Rounded MT Bold"/>
                <a:ea typeface="ＭＳ Ｐゴシック"/>
              </a:rPr>
              <a:t>“all hands on deck”</a:t>
            </a:r>
          </a:p>
          <a:p>
            <a:pPr lvl="1"/>
            <a:r>
              <a:rPr lang="en-US" sz="2400">
                <a:latin typeface="Arial Rounded MT Bold" pitchFamily="34" charset="0"/>
              </a:rPr>
              <a:t>“heads of cattle”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04B81578-B2E1-4379-B853-4C8FC01B7A56}"/>
              </a:ext>
            </a:extLst>
          </p:cNvPr>
          <p:cNvPicPr>
            <a:picLocks noChangeAspect="1"/>
          </p:cNvPicPr>
          <p:nvPr/>
        </p:nvPicPr>
        <p:blipFill rotWithShape="1">
          <a:blip r:embed="rId3"/>
          <a:srcRect l="9319" t="2972" r="8841" b="11253"/>
          <a:stretch/>
        </p:blipFill>
        <p:spPr>
          <a:xfrm>
            <a:off x="1046854" y="320040"/>
            <a:ext cx="7088636" cy="4179082"/>
          </a:xfrm>
          <a:prstGeom prst="rect">
            <a:avLst/>
          </a:prstGeom>
        </p:spPr>
      </p:pic>
      <p:sp>
        <p:nvSpPr>
          <p:cNvPr id="74" name="Rectangle 7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Rectangle 2"/>
          <p:cNvSpPr>
            <a:spLocks noGrp="1" noChangeArrowheads="1"/>
          </p:cNvSpPr>
          <p:nvPr>
            <p:ph type="title"/>
          </p:nvPr>
        </p:nvSpPr>
        <p:spPr>
          <a:xfrm>
            <a:off x="630936" y="5009083"/>
            <a:ext cx="2167128" cy="1345997"/>
          </a:xfrm>
        </p:spPr>
        <p:txBody>
          <a:bodyPr anchor="ctr">
            <a:normAutofit/>
          </a:bodyPr>
          <a:lstStyle/>
          <a:p>
            <a:pPr eaLnBrk="1" hangingPunct="1"/>
            <a:r>
              <a:rPr lang="en-US" sz="2300">
                <a:solidFill>
                  <a:schemeClr val="bg1"/>
                </a:solidFill>
                <a:latin typeface="Matura MT Script Capitals"/>
                <a:ea typeface="ＭＳ Ｐゴシック"/>
              </a:rPr>
              <a:t>Anglo-Saxon Period</a:t>
            </a:r>
          </a:p>
        </p:txBody>
      </p:sp>
      <p:cxnSp>
        <p:nvCxnSpPr>
          <p:cNvPr id="76" name="Straight Connector 7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14339" name="Rectangle 3"/>
          <p:cNvSpPr>
            <a:spLocks noGrp="1" noChangeArrowheads="1"/>
          </p:cNvSpPr>
          <p:nvPr>
            <p:ph type="body" idx="1"/>
          </p:nvPr>
        </p:nvSpPr>
        <p:spPr>
          <a:xfrm>
            <a:off x="3284982" y="5009083"/>
            <a:ext cx="5511939" cy="1345997"/>
          </a:xfrm>
        </p:spPr>
        <p:txBody>
          <a:bodyPr vert="horz" wrap="square" lIns="91440" tIns="45720" rIns="91440" bIns="45720" numCol="1" anchor="ctr" anchorCtr="0" compatLnSpc="1">
            <a:prstTxWarp prst="textNoShape">
              <a:avLst/>
            </a:prstTxWarp>
            <a:noAutofit/>
          </a:bodyPr>
          <a:lstStyle/>
          <a:p>
            <a:pPr eaLnBrk="1" hangingPunct="1"/>
            <a:r>
              <a:rPr lang="en-US" sz="1600">
                <a:solidFill>
                  <a:schemeClr val="bg1"/>
                </a:solidFill>
                <a:latin typeface="Arial Rounded MT Bold"/>
                <a:ea typeface="ＭＳ Ｐゴシック"/>
              </a:rPr>
              <a:t>In 449, three groups invaded Britain: Angles, Saxons, Jutes</a:t>
            </a:r>
          </a:p>
          <a:p>
            <a:pPr eaLnBrk="1" hangingPunct="1"/>
            <a:r>
              <a:rPr lang="en-US" sz="1600">
                <a:solidFill>
                  <a:schemeClr val="bg1"/>
                </a:solidFill>
                <a:latin typeface="Arial Rounded MT Bold"/>
                <a:ea typeface="ＭＳ Ｐゴシック"/>
              </a:rPr>
              <a:t>Seafaring peoples from Germany, Denmark, Sweden, and Netherlands (See map on next slide)</a:t>
            </a:r>
          </a:p>
          <a:p>
            <a:pPr eaLnBrk="1" hangingPunct="1"/>
            <a:r>
              <a:rPr lang="en-US" sz="1600">
                <a:solidFill>
                  <a:schemeClr val="bg1"/>
                </a:solidFill>
                <a:latin typeface="Arial Rounded MT Bold"/>
                <a:ea typeface="ＭＳ Ｐゴシック"/>
              </a:rPr>
              <a:t>Came </a:t>
            </a:r>
            <a:r>
              <a:rPr lang="en-US" sz="1600">
                <a:solidFill>
                  <a:schemeClr val="bg1"/>
                </a:solidFill>
                <a:latin typeface="Arial Rounded MT Bold"/>
                <a:ea typeface="+mn-lt"/>
                <a:cs typeface="+mn-lt"/>
              </a:rPr>
              <a:t>seeking land</a:t>
            </a:r>
            <a:r>
              <a:rPr lang="en-US" sz="1600">
                <a:solidFill>
                  <a:schemeClr val="bg1"/>
                </a:solidFill>
                <a:latin typeface="Arial Rounded MT Bold"/>
                <a:ea typeface="ＭＳ Ｐゴシック"/>
              </a:rPr>
              <a:t> after Romans left </a:t>
            </a:r>
            <a:endParaRPr lang="en-US" sz="1600">
              <a:solidFill>
                <a:schemeClr val="bg1"/>
              </a:solidFill>
              <a:cs typeface="Arial"/>
            </a:endParaRPr>
          </a:p>
        </p:txBody>
      </p:sp>
    </p:spTree>
    <p:extLst>
      <p:ext uri="{BB962C8B-B14F-4D97-AF65-F5344CB8AC3E}">
        <p14:creationId xmlns:p14="http://schemas.microsoft.com/office/powerpoint/2010/main" val="13237313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8"/>
          <p:cNvGraphicFramePr>
            <a:graphicFrameLocks noGrp="1" noChangeAspect="1"/>
          </p:cNvGraphicFramePr>
          <p:nvPr>
            <p:ph idx="1"/>
          </p:nvPr>
        </p:nvGraphicFramePr>
        <p:xfrm>
          <a:off x="381000" y="-18580"/>
          <a:ext cx="4724400" cy="6876266"/>
        </p:xfrm>
        <a:graphic>
          <a:graphicData uri="http://schemas.openxmlformats.org/presentationml/2006/ole">
            <mc:AlternateContent xmlns:mc="http://schemas.openxmlformats.org/markup-compatibility/2006">
              <mc:Choice xmlns:v="urn:schemas-microsoft-com:vml" Requires="v">
                <p:oleObj spid="_x0000_s19457" name="Photo Editor Photo" r:id="rId3" imgW="5563377" imgH="8097380" progId="">
                  <p:embed/>
                </p:oleObj>
              </mc:Choice>
              <mc:Fallback>
                <p:oleObj name="Photo Editor Photo" r:id="rId3" imgW="5563377" imgH="8097380" progId="">
                  <p:embed/>
                  <p:pic>
                    <p:nvPicPr>
                      <p:cNvPr id="102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580"/>
                        <a:ext cx="4724400" cy="687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4"/>
          <p:cNvSpPr txBox="1">
            <a:spLocks noChangeArrowheads="1"/>
          </p:cNvSpPr>
          <p:nvPr/>
        </p:nvSpPr>
        <p:spPr bwMode="auto">
          <a:xfrm>
            <a:off x="5181600" y="5678269"/>
            <a:ext cx="3962400" cy="646331"/>
          </a:xfrm>
          <a:prstGeom prst="rect">
            <a:avLst/>
          </a:prstGeom>
          <a:noFill/>
          <a:ln w="9525">
            <a:noFill/>
            <a:miter lim="800000"/>
            <a:headEnd/>
            <a:tailEnd/>
          </a:ln>
        </p:spPr>
        <p:txBody>
          <a:bodyPr wrap="square">
            <a:spAutoFit/>
          </a:bodyPr>
          <a:lstStyle/>
          <a:p>
            <a:r>
              <a:rPr lang="en-US" sz="1800">
                <a:latin typeface="Arial Rounded MT Bold" pitchFamily="34" charset="0"/>
              </a:rPr>
              <a:t>Map from C. Warren Hollister,</a:t>
            </a:r>
          </a:p>
          <a:p>
            <a:r>
              <a:rPr lang="en-US" sz="1800" i="1">
                <a:latin typeface="Arial Rounded MT Bold" pitchFamily="34" charset="0"/>
              </a:rPr>
              <a:t>The Making of England, p. 64</a:t>
            </a:r>
          </a:p>
        </p:txBody>
      </p:sp>
      <p:sp>
        <p:nvSpPr>
          <p:cNvPr id="6" name="Oval 5"/>
          <p:cNvSpPr/>
          <p:nvPr/>
        </p:nvSpPr>
        <p:spPr>
          <a:xfrm>
            <a:off x="3276600" y="4572000"/>
            <a:ext cx="685800" cy="3810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7" name="Oval 6"/>
          <p:cNvSpPr/>
          <p:nvPr/>
        </p:nvSpPr>
        <p:spPr>
          <a:xfrm>
            <a:off x="3124200" y="3581400"/>
            <a:ext cx="685800" cy="3810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8" name="Oval 7"/>
          <p:cNvSpPr/>
          <p:nvPr/>
        </p:nvSpPr>
        <p:spPr>
          <a:xfrm rot="18968971">
            <a:off x="2854957" y="5017429"/>
            <a:ext cx="779326" cy="3810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9" name="Oval 8"/>
          <p:cNvSpPr/>
          <p:nvPr/>
        </p:nvSpPr>
        <p:spPr>
          <a:xfrm>
            <a:off x="5562600" y="1371600"/>
            <a:ext cx="3124200" cy="11430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10" name="TextBox 9"/>
          <p:cNvSpPr txBox="1"/>
          <p:nvPr/>
        </p:nvSpPr>
        <p:spPr>
          <a:xfrm>
            <a:off x="6096000" y="1600200"/>
            <a:ext cx="2133600" cy="646331"/>
          </a:xfrm>
          <a:prstGeom prst="rect">
            <a:avLst/>
          </a:prstGeom>
          <a:noFill/>
        </p:spPr>
        <p:txBody>
          <a:bodyPr wrap="square" rtlCol="0">
            <a:spAutoFit/>
          </a:bodyPr>
          <a:lstStyle/>
          <a:p>
            <a:pPr algn="ctr"/>
            <a:r>
              <a:rPr lang="en-US"/>
              <a:t>Invading tribes circled in red</a:t>
            </a:r>
          </a:p>
        </p:txBody>
      </p:sp>
      <p:sp>
        <p:nvSpPr>
          <p:cNvPr id="12" name="Oval 11"/>
          <p:cNvSpPr/>
          <p:nvPr/>
        </p:nvSpPr>
        <p:spPr>
          <a:xfrm>
            <a:off x="3886200" y="3733800"/>
            <a:ext cx="609600" cy="304800"/>
          </a:xfrm>
          <a:prstGeom prst="ellipse">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14" name="Straight Arrow Connector 13"/>
          <p:cNvCxnSpPr>
            <a:stCxn id="12" idx="6"/>
          </p:cNvCxnSpPr>
          <p:nvPr/>
        </p:nvCxnSpPr>
        <p:spPr>
          <a:xfrm flipV="1">
            <a:off x="4495800" y="3733800"/>
            <a:ext cx="1371600" cy="15240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038600" y="4419600"/>
            <a:ext cx="533400" cy="304800"/>
          </a:xfrm>
          <a:prstGeom prst="ellipse">
            <a:avLst/>
          </a:prstGeom>
          <a:noFill/>
          <a:ln w="127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18" name="Straight Arrow Connector 17"/>
          <p:cNvCxnSpPr>
            <a:stCxn id="16" idx="6"/>
          </p:cNvCxnSpPr>
          <p:nvPr/>
        </p:nvCxnSpPr>
        <p:spPr>
          <a:xfrm flipV="1">
            <a:off x="4572000" y="4495800"/>
            <a:ext cx="1295400" cy="76200"/>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647793" y="3325822"/>
            <a:ext cx="2133600" cy="707886"/>
          </a:xfrm>
          <a:prstGeom prst="rect">
            <a:avLst/>
          </a:prstGeom>
          <a:noFill/>
        </p:spPr>
        <p:txBody>
          <a:bodyPr wrap="square" lIns="91440" tIns="45720" rIns="91440" bIns="45720" rtlCol="0" anchor="t">
            <a:spAutoFit/>
          </a:bodyPr>
          <a:lstStyle/>
          <a:p>
            <a:pPr algn="ctr"/>
            <a:r>
              <a:rPr lang="en-US" sz="2000" err="1">
                <a:latin typeface="Arial"/>
                <a:ea typeface="ＭＳ Ｐゴシック"/>
                <a:cs typeface="Arial"/>
              </a:rPr>
              <a:t>Geats</a:t>
            </a:r>
            <a:r>
              <a:rPr lang="en-US" sz="2000">
                <a:latin typeface="Arial"/>
                <a:ea typeface="ＭＳ Ｐゴシック"/>
                <a:cs typeface="Arial"/>
              </a:rPr>
              <a:t> (Gay'-ats) Beowulf’s tribe</a:t>
            </a:r>
          </a:p>
        </p:txBody>
      </p:sp>
      <p:sp>
        <p:nvSpPr>
          <p:cNvPr id="20" name="TextBox 19"/>
          <p:cNvSpPr txBox="1"/>
          <p:nvPr/>
        </p:nvSpPr>
        <p:spPr>
          <a:xfrm>
            <a:off x="5379436" y="4087823"/>
            <a:ext cx="3482481" cy="707886"/>
          </a:xfrm>
          <a:prstGeom prst="rect">
            <a:avLst/>
          </a:prstGeom>
          <a:noFill/>
        </p:spPr>
        <p:txBody>
          <a:bodyPr wrap="square" lIns="91440" tIns="45720" rIns="91440" bIns="45720" rtlCol="0" anchor="t">
            <a:spAutoFit/>
          </a:bodyPr>
          <a:lstStyle/>
          <a:p>
            <a:pPr algn="ctr"/>
            <a:r>
              <a:rPr lang="en-US" sz="2000">
                <a:latin typeface="Arial"/>
                <a:ea typeface="ＭＳ Ｐゴシック"/>
                <a:cs typeface="Arial"/>
              </a:rPr>
              <a:t>Herot (like </a:t>
            </a:r>
            <a:r>
              <a:rPr lang="en-US" sz="2000" i="1">
                <a:latin typeface="Arial"/>
                <a:ea typeface="ＭＳ Ｐゴシック"/>
                <a:cs typeface="Arial"/>
              </a:rPr>
              <a:t>carrot </a:t>
            </a:r>
            <a:r>
              <a:rPr lang="en-US" sz="2000">
                <a:latin typeface="Arial"/>
                <a:ea typeface="ＭＳ Ｐゴシック"/>
                <a:cs typeface="Arial"/>
              </a:rPr>
              <a:t>with an h) Setting of </a:t>
            </a:r>
            <a:r>
              <a:rPr lang="en-US" sz="2000" i="1">
                <a:latin typeface="Arial"/>
                <a:ea typeface="ＭＳ Ｐゴシック"/>
                <a:cs typeface="Arial"/>
              </a:rPr>
              <a:t>Beowulf</a:t>
            </a:r>
            <a:endParaRPr lang="en-US" sz="2000">
              <a:latin typeface="Arial"/>
              <a:ea typeface="ＭＳ Ｐゴシック"/>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atin typeface="Matura MT Script Capitals"/>
                <a:ea typeface="ＭＳ Ｐゴシック"/>
              </a:rPr>
              <a:t>Anglo-Saxon Period</a:t>
            </a:r>
          </a:p>
        </p:txBody>
      </p:sp>
      <p:sp>
        <p:nvSpPr>
          <p:cNvPr id="15363" name="Rectangle 3"/>
          <p:cNvSpPr>
            <a:spLocks noGrp="1" noChangeArrowheads="1"/>
          </p:cNvSpPr>
          <p:nvPr>
            <p:ph type="body" idx="1"/>
          </p:nvPr>
        </p:nvSpPr>
        <p:spPr>
          <a:xfrm>
            <a:off x="457200" y="1600200"/>
            <a:ext cx="8229600" cy="4572000"/>
          </a:xfrm>
        </p:spPr>
        <p:txBody>
          <a:bodyPr/>
          <a:lstStyle/>
          <a:p>
            <a:pPr eaLnBrk="1" hangingPunct="1"/>
            <a:r>
              <a:rPr lang="en-US" sz="3600">
                <a:latin typeface="Arial Rounded MT Bold"/>
                <a:ea typeface="ＭＳ Ｐゴシック"/>
              </a:rPr>
              <a:t>Anglo Saxons</a:t>
            </a:r>
            <a:endParaRPr lang="en-US" sz="3600">
              <a:latin typeface="Arial Rounded MT Bold" pitchFamily="-111" charset="0"/>
            </a:endParaRPr>
          </a:p>
          <a:p>
            <a:pPr lvl="1" eaLnBrk="1" hangingPunct="1"/>
            <a:r>
              <a:rPr lang="en-US" sz="3200">
                <a:latin typeface="Arial Rounded MT Bold" pitchFamily="-111" charset="0"/>
              </a:rPr>
              <a:t>Drove the natives from the eastern, central, and southern areas</a:t>
            </a:r>
          </a:p>
          <a:p>
            <a:pPr lvl="1" eaLnBrk="1" hangingPunct="1"/>
            <a:r>
              <a:rPr lang="en-US" sz="3200">
                <a:latin typeface="Arial Rounded MT Bold" pitchFamily="-111" charset="0"/>
              </a:rPr>
              <a:t>Became known as “Angles Land” or England</a:t>
            </a:r>
          </a:p>
          <a:p>
            <a:pPr lvl="1" eaLnBrk="1" hangingPunct="1"/>
            <a:r>
              <a:rPr lang="en-US" sz="3200">
                <a:latin typeface="Arial Rounded MT Bold" pitchFamily="-111" charset="0"/>
              </a:rPr>
              <a:t>Germanic language developed into “Angle-</a:t>
            </a:r>
            <a:r>
              <a:rPr lang="en-US" sz="3200" err="1">
                <a:latin typeface="Arial Rounded MT Bold" pitchFamily="-111" charset="0"/>
              </a:rPr>
              <a:t>ish</a:t>
            </a:r>
            <a:r>
              <a:rPr lang="en-US" sz="3200">
                <a:latin typeface="Arial Rounded MT Bold" pitchFamily="-111" charset="0"/>
              </a:rPr>
              <a:t>” or English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944563"/>
          </a:xfrm>
        </p:spPr>
        <p:txBody>
          <a:bodyPr/>
          <a:lstStyle/>
          <a:p>
            <a:pPr eaLnBrk="1" hangingPunct="1"/>
            <a:r>
              <a:rPr lang="en-US">
                <a:latin typeface="Matura MT Script Capitals"/>
                <a:ea typeface="ＭＳ Ｐゴシック"/>
              </a:rPr>
              <a:t>Anglo-Saxon Period</a:t>
            </a:r>
          </a:p>
        </p:txBody>
      </p:sp>
      <p:sp>
        <p:nvSpPr>
          <p:cNvPr id="16387" name="Rectangle 3"/>
          <p:cNvSpPr>
            <a:spLocks noGrp="1" noChangeArrowheads="1"/>
          </p:cNvSpPr>
          <p:nvPr>
            <p:ph type="body" idx="1"/>
          </p:nvPr>
        </p:nvSpPr>
        <p:spPr>
          <a:xfrm>
            <a:off x="228600" y="914400"/>
            <a:ext cx="8686800" cy="5638800"/>
          </a:xfrm>
        </p:spPr>
        <p:txBody>
          <a:bodyPr/>
          <a:lstStyle/>
          <a:p>
            <a:pPr eaLnBrk="1" hangingPunct="1"/>
            <a:r>
              <a:rPr lang="en-US" sz="2800">
                <a:latin typeface="Arial Rounded MT Bold" pitchFamily="-111" charset="0"/>
              </a:rPr>
              <a:t>Anglo Saxons</a:t>
            </a:r>
          </a:p>
          <a:p>
            <a:pPr lvl="1" eaLnBrk="1" hangingPunct="1"/>
            <a:r>
              <a:rPr lang="en-US" sz="2400">
                <a:latin typeface="Arial Rounded MT Bold"/>
                <a:ea typeface="ＭＳ Ｐゴシック"/>
              </a:rPr>
              <a:t>Originally started as several tribal units organized by a king.</a:t>
            </a:r>
          </a:p>
          <a:p>
            <a:pPr lvl="3" eaLnBrk="1" hangingPunct="1"/>
            <a:r>
              <a:rPr lang="en-US" sz="1800">
                <a:latin typeface="Arial Rounded MT Bold" pitchFamily="-111" charset="0"/>
              </a:rPr>
              <a:t>Witan= council of elders who would choose the king for each tribal unit; not named by succession</a:t>
            </a:r>
          </a:p>
          <a:p>
            <a:pPr lvl="1" eaLnBrk="1" hangingPunct="1"/>
            <a:r>
              <a:rPr lang="en-US" sz="2400">
                <a:latin typeface="Arial Rounded MT Bold"/>
                <a:ea typeface="ＭＳ Ｐゴシック"/>
              </a:rPr>
              <a:t>Kingdoms intertwined until there were 7 tribes left (heptarchy: seven + realm)</a:t>
            </a:r>
          </a:p>
          <a:p>
            <a:pPr lvl="3" eaLnBrk="1" hangingPunct="1"/>
            <a:r>
              <a:rPr lang="en-US">
                <a:latin typeface="Arial Rounded MT Bold" pitchFamily="-111" charset="0"/>
              </a:rPr>
              <a:t>1. Essex</a:t>
            </a:r>
          </a:p>
          <a:p>
            <a:pPr lvl="3" eaLnBrk="1" hangingPunct="1"/>
            <a:r>
              <a:rPr lang="en-US">
                <a:latin typeface="Arial Rounded MT Bold"/>
                <a:ea typeface="ＭＳ Ｐゴシック"/>
              </a:rPr>
              <a:t>2. Wessex</a:t>
            </a:r>
          </a:p>
          <a:p>
            <a:pPr lvl="3" eaLnBrk="1" hangingPunct="1"/>
            <a:r>
              <a:rPr lang="en-US">
                <a:latin typeface="Arial Rounded MT Bold" pitchFamily="-111" charset="0"/>
              </a:rPr>
              <a:t>3. Sussex</a:t>
            </a:r>
          </a:p>
          <a:p>
            <a:pPr lvl="3" eaLnBrk="1" hangingPunct="1"/>
            <a:r>
              <a:rPr lang="en-US">
                <a:latin typeface="Arial Rounded MT Bold" pitchFamily="-111" charset="0"/>
              </a:rPr>
              <a:t>4. North Umbria</a:t>
            </a:r>
          </a:p>
          <a:p>
            <a:pPr lvl="3" eaLnBrk="1" hangingPunct="1"/>
            <a:r>
              <a:rPr lang="en-US">
                <a:latin typeface="Arial Rounded MT Bold" pitchFamily="-111" charset="0"/>
              </a:rPr>
              <a:t>5. Mercia &amp; the Midlands</a:t>
            </a:r>
          </a:p>
          <a:p>
            <a:pPr lvl="3" eaLnBrk="1" hangingPunct="1"/>
            <a:r>
              <a:rPr lang="en-US">
                <a:latin typeface="Arial Rounded MT Bold" pitchFamily="-111" charset="0"/>
              </a:rPr>
              <a:t>6. East Anglia</a:t>
            </a:r>
          </a:p>
          <a:p>
            <a:pPr lvl="3" eaLnBrk="1" hangingPunct="1"/>
            <a:r>
              <a:rPr lang="en-US">
                <a:latin typeface="Arial Rounded MT Bold" pitchFamily="-111" charset="0"/>
              </a:rPr>
              <a:t>7. Kent</a:t>
            </a:r>
          </a:p>
        </p:txBody>
      </p:sp>
      <p:pic>
        <p:nvPicPr>
          <p:cNvPr id="2" name="Picture 2" descr="A picture containing logo&#10;&#10;Description automatically generated">
            <a:extLst>
              <a:ext uri="{FF2B5EF4-FFF2-40B4-BE49-F238E27FC236}">
                <a16:creationId xmlns:a16="http://schemas.microsoft.com/office/drawing/2014/main" id="{8AB3D9F1-A4DB-40AB-8322-38DE9F12DB8B}"/>
              </a:ext>
            </a:extLst>
          </p:cNvPr>
          <p:cNvPicPr>
            <a:picLocks noChangeAspect="1"/>
          </p:cNvPicPr>
          <p:nvPr/>
        </p:nvPicPr>
        <p:blipFill>
          <a:blip r:embed="rId2"/>
          <a:stretch>
            <a:fillRect/>
          </a:stretch>
        </p:blipFill>
        <p:spPr>
          <a:xfrm>
            <a:off x="5063248" y="4402619"/>
            <a:ext cx="1075938" cy="1186962"/>
          </a:xfrm>
          <a:prstGeom prst="rect">
            <a:avLst/>
          </a:prstGeom>
        </p:spPr>
      </p:pic>
      <p:pic>
        <p:nvPicPr>
          <p:cNvPr id="3" name="Picture 3">
            <a:extLst>
              <a:ext uri="{FF2B5EF4-FFF2-40B4-BE49-F238E27FC236}">
                <a16:creationId xmlns:a16="http://schemas.microsoft.com/office/drawing/2014/main" id="{ABA6887B-C667-4909-92D8-D594F083E975}"/>
              </a:ext>
            </a:extLst>
          </p:cNvPr>
          <p:cNvPicPr>
            <a:picLocks noChangeAspect="1"/>
          </p:cNvPicPr>
          <p:nvPr/>
        </p:nvPicPr>
        <p:blipFill>
          <a:blip r:embed="rId3"/>
          <a:stretch>
            <a:fillRect/>
          </a:stretch>
        </p:blipFill>
        <p:spPr>
          <a:xfrm>
            <a:off x="6569362" y="4402619"/>
            <a:ext cx="1011720" cy="1197307"/>
          </a:xfrm>
          <a:prstGeom prst="rect">
            <a:avLst/>
          </a:prstGeom>
        </p:spPr>
      </p:pic>
      <p:pic>
        <p:nvPicPr>
          <p:cNvPr id="4" name="Picture 4">
            <a:extLst>
              <a:ext uri="{FF2B5EF4-FFF2-40B4-BE49-F238E27FC236}">
                <a16:creationId xmlns:a16="http://schemas.microsoft.com/office/drawing/2014/main" id="{EE046F34-AB06-484C-90EC-1261D38750ED}"/>
              </a:ext>
            </a:extLst>
          </p:cNvPr>
          <p:cNvPicPr>
            <a:picLocks noChangeAspect="1"/>
          </p:cNvPicPr>
          <p:nvPr/>
        </p:nvPicPr>
        <p:blipFill>
          <a:blip r:embed="rId4"/>
          <a:stretch>
            <a:fillRect/>
          </a:stretch>
        </p:blipFill>
        <p:spPr>
          <a:xfrm>
            <a:off x="8005525" y="4402620"/>
            <a:ext cx="983963" cy="1197307"/>
          </a:xfrm>
          <a:prstGeom prst="rect">
            <a:avLst/>
          </a:prstGeom>
        </p:spPr>
      </p:pic>
      <p:pic>
        <p:nvPicPr>
          <p:cNvPr id="5" name="Picture 5" descr="Shape&#10;&#10;Description automatically generated">
            <a:extLst>
              <a:ext uri="{FF2B5EF4-FFF2-40B4-BE49-F238E27FC236}">
                <a16:creationId xmlns:a16="http://schemas.microsoft.com/office/drawing/2014/main" id="{36FB5CF2-5CD7-4884-983E-EA4D5701FA13}"/>
              </a:ext>
            </a:extLst>
          </p:cNvPr>
          <p:cNvPicPr>
            <a:picLocks noChangeAspect="1"/>
          </p:cNvPicPr>
          <p:nvPr/>
        </p:nvPicPr>
        <p:blipFill>
          <a:blip r:embed="rId5"/>
          <a:stretch>
            <a:fillRect/>
          </a:stretch>
        </p:blipFill>
        <p:spPr>
          <a:xfrm>
            <a:off x="5828697" y="3254448"/>
            <a:ext cx="1065595" cy="1176619"/>
          </a:xfrm>
          <a:prstGeom prst="rect">
            <a:avLst/>
          </a:prstGeom>
        </p:spPr>
      </p:pic>
      <p:pic>
        <p:nvPicPr>
          <p:cNvPr id="6" name="Picture 6">
            <a:extLst>
              <a:ext uri="{FF2B5EF4-FFF2-40B4-BE49-F238E27FC236}">
                <a16:creationId xmlns:a16="http://schemas.microsoft.com/office/drawing/2014/main" id="{3D12C736-E3D7-4164-BDA4-EC236B868FDB}"/>
              </a:ext>
            </a:extLst>
          </p:cNvPr>
          <p:cNvPicPr>
            <a:picLocks noChangeAspect="1"/>
          </p:cNvPicPr>
          <p:nvPr/>
        </p:nvPicPr>
        <p:blipFill>
          <a:blip r:embed="rId6"/>
          <a:stretch>
            <a:fillRect/>
          </a:stretch>
        </p:blipFill>
        <p:spPr>
          <a:xfrm>
            <a:off x="7297529" y="3254448"/>
            <a:ext cx="1065594" cy="1176618"/>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66F2A9F1-A814-42B6-AE71-05A9F5A61BC2}"/>
              </a:ext>
            </a:extLst>
          </p:cNvPr>
          <p:cNvPicPr>
            <a:picLocks noChangeAspect="1"/>
          </p:cNvPicPr>
          <p:nvPr/>
        </p:nvPicPr>
        <p:blipFill>
          <a:blip r:embed="rId7"/>
          <a:stretch>
            <a:fillRect/>
          </a:stretch>
        </p:blipFill>
        <p:spPr>
          <a:xfrm>
            <a:off x="5822963" y="5550788"/>
            <a:ext cx="1077060" cy="1269715"/>
          </a:xfrm>
          <a:prstGeom prst="rect">
            <a:avLst/>
          </a:prstGeom>
        </p:spPr>
      </p:pic>
      <p:pic>
        <p:nvPicPr>
          <p:cNvPr id="8" name="Picture 8" descr="A picture containing text&#10;&#10;Description automatically generated">
            <a:extLst>
              <a:ext uri="{FF2B5EF4-FFF2-40B4-BE49-F238E27FC236}">
                <a16:creationId xmlns:a16="http://schemas.microsoft.com/office/drawing/2014/main" id="{072BAE36-7EB8-4449-920D-03336C0906ED}"/>
              </a:ext>
            </a:extLst>
          </p:cNvPr>
          <p:cNvPicPr>
            <a:picLocks noChangeAspect="1"/>
          </p:cNvPicPr>
          <p:nvPr/>
        </p:nvPicPr>
        <p:blipFill>
          <a:blip r:embed="rId8"/>
          <a:stretch>
            <a:fillRect/>
          </a:stretch>
        </p:blipFill>
        <p:spPr>
          <a:xfrm>
            <a:off x="7339422" y="5545209"/>
            <a:ext cx="981808" cy="12601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ap&#10;&#10;Description automatically generated">
            <a:extLst>
              <a:ext uri="{FF2B5EF4-FFF2-40B4-BE49-F238E27FC236}">
                <a16:creationId xmlns:a16="http://schemas.microsoft.com/office/drawing/2014/main" id="{54C82A31-2215-436C-84FD-CDB028FCFB55}"/>
              </a:ext>
            </a:extLst>
          </p:cNvPr>
          <p:cNvPicPr>
            <a:picLocks noChangeAspect="1"/>
          </p:cNvPicPr>
          <p:nvPr/>
        </p:nvPicPr>
        <p:blipFill>
          <a:blip r:embed="rId2"/>
          <a:stretch>
            <a:fillRect/>
          </a:stretch>
        </p:blipFill>
        <p:spPr>
          <a:xfrm>
            <a:off x="2769244" y="-4136"/>
            <a:ext cx="3946861" cy="6917993"/>
          </a:xfrm>
          <a:prstGeom prst="rect">
            <a:avLst/>
          </a:prstGeom>
        </p:spPr>
      </p:pic>
      <p:sp>
        <p:nvSpPr>
          <p:cNvPr id="5" name="Content Placeholder 4">
            <a:extLst>
              <a:ext uri="{FF2B5EF4-FFF2-40B4-BE49-F238E27FC236}">
                <a16:creationId xmlns:a16="http://schemas.microsoft.com/office/drawing/2014/main" id="{D0EE04D6-71E7-4D48-81DC-8B6CDA9A7852}"/>
              </a:ext>
            </a:extLst>
          </p:cNvPr>
          <p:cNvSpPr>
            <a:spLocks noGrp="1"/>
          </p:cNvSpPr>
          <p:nvPr>
            <p:ph idx="1"/>
          </p:nvPr>
        </p:nvSpPr>
        <p:spPr/>
        <p:txBody>
          <a:bodyPr/>
          <a:lstStyle/>
          <a:p>
            <a:endParaRPr lang="en-US"/>
          </a:p>
        </p:txBody>
      </p:sp>
      <p:sp>
        <p:nvSpPr>
          <p:cNvPr id="2" name="Title 1"/>
          <p:cNvSpPr>
            <a:spLocks noGrp="1"/>
          </p:cNvSpPr>
          <p:nvPr>
            <p:ph type="title"/>
          </p:nvPr>
        </p:nvSpPr>
        <p:spPr/>
        <p:txBody>
          <a:bodyPr/>
          <a:lstStyle/>
          <a:p>
            <a:r>
              <a:rPr lang="en-US">
                <a:latin typeface="Matura MT Script Capitals" pitchFamily="-111" charset="0"/>
              </a:rPr>
              <a:t>Anglo Saxons around 600</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868362"/>
          </a:xfrm>
        </p:spPr>
        <p:txBody>
          <a:bodyPr/>
          <a:lstStyle/>
          <a:p>
            <a:pPr eaLnBrk="1" hangingPunct="1"/>
            <a:r>
              <a:rPr lang="en-US">
                <a:latin typeface="Matura MT Script Capitals" pitchFamily="-111" charset="0"/>
              </a:rPr>
              <a:t>Anglo Saxons &amp; Religion</a:t>
            </a:r>
          </a:p>
        </p:txBody>
      </p:sp>
      <p:sp>
        <p:nvSpPr>
          <p:cNvPr id="17411" name="Rectangle 3"/>
          <p:cNvSpPr>
            <a:spLocks noGrp="1" noChangeArrowheads="1"/>
          </p:cNvSpPr>
          <p:nvPr>
            <p:ph type="body" idx="1"/>
          </p:nvPr>
        </p:nvSpPr>
        <p:spPr/>
        <p:txBody>
          <a:bodyPr/>
          <a:lstStyle/>
          <a:p>
            <a:pPr eaLnBrk="1" hangingPunct="1"/>
            <a:r>
              <a:rPr lang="en-US">
                <a:latin typeface="Arial Rounded MT Bold" pitchFamily="-111" charset="0"/>
              </a:rPr>
              <a:t>Originally, Anglo Saxons were pagans.</a:t>
            </a:r>
          </a:p>
          <a:p>
            <a:pPr lvl="2" eaLnBrk="1" hangingPunct="1"/>
            <a:r>
              <a:rPr lang="en-US">
                <a:latin typeface="Arial Rounded MT Bold" pitchFamily="-111" charset="0"/>
              </a:rPr>
              <a:t>Paganism=  polytheistic religion</a:t>
            </a:r>
          </a:p>
          <a:p>
            <a:pPr eaLnBrk="1" hangingPunct="1"/>
            <a:r>
              <a:rPr lang="en-US">
                <a:latin typeface="Arial Rounded MT Bold" pitchFamily="-111" charset="0"/>
              </a:rPr>
              <a:t>Early Anglo Saxons worshipped ancient gods of German mythology.</a:t>
            </a:r>
          </a:p>
          <a:p>
            <a:pPr eaLnBrk="1" hangingPunct="1">
              <a:buNone/>
            </a:pPr>
            <a:endParaRPr lang="en-US">
              <a:latin typeface="Arial Rounded MT Bold" pitchFamily="-111" charset="0"/>
            </a:endParaRPr>
          </a:p>
          <a:p>
            <a:pPr eaLnBrk="1" hangingPunct="1">
              <a:buNone/>
            </a:pPr>
            <a:endParaRPr lang="en-US">
              <a:latin typeface="Arial Rounded MT Bold" pitchFamily="-111" charset="0"/>
            </a:endParaRPr>
          </a:p>
        </p:txBody>
      </p:sp>
      <p:graphicFrame>
        <p:nvGraphicFramePr>
          <p:cNvPr id="4" name="Table 3"/>
          <p:cNvGraphicFramePr>
            <a:graphicFrameLocks noGrp="1"/>
          </p:cNvGraphicFramePr>
          <p:nvPr/>
        </p:nvGraphicFramePr>
        <p:xfrm>
          <a:off x="685800" y="3962400"/>
          <a:ext cx="7766136" cy="2362200"/>
        </p:xfrm>
        <a:graphic>
          <a:graphicData uri="http://schemas.openxmlformats.org/drawingml/2006/table">
            <a:tbl>
              <a:tblPr firstRow="1" bandRow="1">
                <a:tableStyleId>{073A0DAA-6AF3-43AB-8588-CEC1D06C72B9}</a:tableStyleId>
              </a:tblPr>
              <a:tblGrid>
                <a:gridCol w="3883068">
                  <a:extLst>
                    <a:ext uri="{9D8B030D-6E8A-4147-A177-3AD203B41FA5}">
                      <a16:colId xmlns:a16="http://schemas.microsoft.com/office/drawing/2014/main" val="20000"/>
                    </a:ext>
                  </a:extLst>
                </a:gridCol>
                <a:gridCol w="3883068">
                  <a:extLst>
                    <a:ext uri="{9D8B030D-6E8A-4147-A177-3AD203B41FA5}">
                      <a16:colId xmlns:a16="http://schemas.microsoft.com/office/drawing/2014/main" val="20001"/>
                    </a:ext>
                  </a:extLst>
                </a:gridCol>
              </a:tblGrid>
              <a:tr h="472440">
                <a:tc>
                  <a:txBody>
                    <a:bodyPr/>
                    <a:lstStyle/>
                    <a:p>
                      <a:pPr algn="ctr"/>
                      <a:r>
                        <a:rPr lang="en-US" sz="2300"/>
                        <a:t>Pagan View</a:t>
                      </a:r>
                    </a:p>
                  </a:txBody>
                  <a:tcPr marL="116492" marR="116492" marT="58246" marB="58246"/>
                </a:tc>
                <a:tc>
                  <a:txBody>
                    <a:bodyPr/>
                    <a:lstStyle/>
                    <a:p>
                      <a:pPr algn="ctr"/>
                      <a:r>
                        <a:rPr lang="en-US" sz="2300"/>
                        <a:t>Christian View</a:t>
                      </a:r>
                    </a:p>
                  </a:txBody>
                  <a:tcPr marL="116492" marR="116492" marT="58246" marB="58246"/>
                </a:tc>
                <a:extLst>
                  <a:ext uri="{0D108BD9-81ED-4DB2-BD59-A6C34878D82A}">
                    <a16:rowId xmlns:a16="http://schemas.microsoft.com/office/drawing/2014/main" val="10000"/>
                  </a:ext>
                </a:extLst>
              </a:tr>
              <a:tr h="472440">
                <a:tc>
                  <a:txBody>
                    <a:bodyPr/>
                    <a:lstStyle/>
                    <a:p>
                      <a:r>
                        <a:rPr lang="en-US" sz="2300"/>
                        <a:t>Eternal fame through deeds</a:t>
                      </a:r>
                    </a:p>
                  </a:txBody>
                  <a:tcPr marL="116492" marR="116492" marT="58246" marB="58246"/>
                </a:tc>
                <a:tc>
                  <a:txBody>
                    <a:bodyPr/>
                    <a:lstStyle/>
                    <a:p>
                      <a:r>
                        <a:rPr lang="en-US" sz="2300"/>
                        <a:t>Afterlife in hell or heaven</a:t>
                      </a:r>
                    </a:p>
                  </a:txBody>
                  <a:tcPr marL="116492" marR="116492" marT="58246" marB="58246"/>
                </a:tc>
                <a:extLst>
                  <a:ext uri="{0D108BD9-81ED-4DB2-BD59-A6C34878D82A}">
                    <a16:rowId xmlns:a16="http://schemas.microsoft.com/office/drawing/2014/main" val="10001"/>
                  </a:ext>
                </a:extLst>
              </a:tr>
              <a:tr h="472440">
                <a:tc>
                  <a:txBody>
                    <a:bodyPr/>
                    <a:lstStyle/>
                    <a:p>
                      <a:r>
                        <a:rPr lang="en-US" sz="2300"/>
                        <a:t>Honor</a:t>
                      </a:r>
                      <a:r>
                        <a:rPr lang="en-US" sz="2300" baseline="0"/>
                        <a:t> &amp; gift-giving</a:t>
                      </a:r>
                      <a:endParaRPr lang="en-US" sz="2300"/>
                    </a:p>
                  </a:txBody>
                  <a:tcPr marL="116492" marR="116492" marT="58246" marB="58246"/>
                </a:tc>
                <a:tc>
                  <a:txBody>
                    <a:bodyPr/>
                    <a:lstStyle/>
                    <a:p>
                      <a:r>
                        <a:rPr lang="en-US" sz="2300"/>
                        <a:t>Sin of</a:t>
                      </a:r>
                      <a:r>
                        <a:rPr lang="en-US" sz="2300" baseline="0"/>
                        <a:t> pride</a:t>
                      </a:r>
                      <a:endParaRPr lang="en-US" sz="2300"/>
                    </a:p>
                  </a:txBody>
                  <a:tcPr marL="116492" marR="116492" marT="58246" marB="58246"/>
                </a:tc>
                <a:extLst>
                  <a:ext uri="{0D108BD9-81ED-4DB2-BD59-A6C34878D82A}">
                    <a16:rowId xmlns:a16="http://schemas.microsoft.com/office/drawing/2014/main" val="10002"/>
                  </a:ext>
                </a:extLst>
              </a:tr>
              <a:tr h="472440">
                <a:tc>
                  <a:txBody>
                    <a:bodyPr/>
                    <a:lstStyle/>
                    <a:p>
                      <a:r>
                        <a:rPr lang="en-US" sz="2300"/>
                        <a:t>Revenge</a:t>
                      </a:r>
                    </a:p>
                  </a:txBody>
                  <a:tcPr marL="116492" marR="116492" marT="58246" marB="58246"/>
                </a:tc>
                <a:tc>
                  <a:txBody>
                    <a:bodyPr/>
                    <a:lstStyle/>
                    <a:p>
                      <a:r>
                        <a:rPr lang="en-US" sz="2300"/>
                        <a:t>Forgiveness</a:t>
                      </a:r>
                    </a:p>
                  </a:txBody>
                  <a:tcPr marL="116492" marR="116492" marT="58246" marB="58246"/>
                </a:tc>
                <a:extLst>
                  <a:ext uri="{0D108BD9-81ED-4DB2-BD59-A6C34878D82A}">
                    <a16:rowId xmlns:a16="http://schemas.microsoft.com/office/drawing/2014/main" val="10003"/>
                  </a:ext>
                </a:extLst>
              </a:tr>
              <a:tr h="472440">
                <a:tc>
                  <a:txBody>
                    <a:bodyPr/>
                    <a:lstStyle/>
                    <a:p>
                      <a:r>
                        <a:rPr lang="en-US" sz="2300" err="1"/>
                        <a:t>Wyrd</a:t>
                      </a:r>
                      <a:r>
                        <a:rPr lang="en-US" sz="2300"/>
                        <a:t> (Anglo</a:t>
                      </a:r>
                      <a:r>
                        <a:rPr lang="en-US" sz="2300" baseline="0"/>
                        <a:t> Saxon “Fate”)</a:t>
                      </a:r>
                      <a:endParaRPr lang="en-US" sz="2300"/>
                    </a:p>
                  </a:txBody>
                  <a:tcPr marL="116492" marR="116492" marT="58246" marB="58246"/>
                </a:tc>
                <a:tc>
                  <a:txBody>
                    <a:bodyPr/>
                    <a:lstStyle/>
                    <a:p>
                      <a:r>
                        <a:rPr lang="en-US" sz="2300"/>
                        <a:t>God’s will</a:t>
                      </a:r>
                    </a:p>
                  </a:txBody>
                  <a:tcPr marL="116492" marR="116492" marT="58246" marB="58246"/>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atura MT Script Capitals"/>
                <a:ea typeface="ＭＳ Ｐゴシック"/>
              </a:rPr>
              <a:t>Anglo-Saxon Social Structure</a:t>
            </a:r>
          </a:p>
        </p:txBody>
      </p:sp>
      <p:sp>
        <p:nvSpPr>
          <p:cNvPr id="3" name="Content Placeholder 2"/>
          <p:cNvSpPr>
            <a:spLocks noGrp="1"/>
          </p:cNvSpPr>
          <p:nvPr>
            <p:ph idx="1"/>
          </p:nvPr>
        </p:nvSpPr>
        <p:spPr>
          <a:xfrm>
            <a:off x="457200" y="1402631"/>
            <a:ext cx="3605881" cy="5074369"/>
          </a:xfrm>
        </p:spPr>
        <p:txBody>
          <a:bodyPr/>
          <a:lstStyle/>
          <a:p>
            <a:r>
              <a:rPr lang="en-US">
                <a:latin typeface="Arial Rounded MT Bold" pitchFamily="-111" charset="0"/>
              </a:rPr>
              <a:t>2 classes: Upper = earls or thanes; Lower = thralls or churls</a:t>
            </a:r>
          </a:p>
          <a:p>
            <a:r>
              <a:rPr lang="en-US">
                <a:latin typeface="Arial Rounded MT Bold" pitchFamily="-111" charset="0"/>
              </a:rPr>
              <a:t>Most honored position in A/S culture = Warrior</a:t>
            </a:r>
          </a:p>
          <a:p>
            <a:endParaRPr lang="en-US">
              <a:latin typeface="Arial Rounded MT Bold" pitchFamily="34" charset="0"/>
            </a:endParaRPr>
          </a:p>
          <a:p>
            <a:endParaRPr lang="en-US">
              <a:latin typeface="Arial Rounded MT Bold" pitchFamily="-111" charset="0"/>
            </a:endParaRPr>
          </a:p>
        </p:txBody>
      </p:sp>
      <p:pic>
        <p:nvPicPr>
          <p:cNvPr id="4" name="Picture 4">
            <a:extLst>
              <a:ext uri="{FF2B5EF4-FFF2-40B4-BE49-F238E27FC236}">
                <a16:creationId xmlns:a16="http://schemas.microsoft.com/office/drawing/2014/main" id="{4199D5EA-8AAC-495E-97CE-6EA353A61D5A}"/>
              </a:ext>
            </a:extLst>
          </p:cNvPr>
          <p:cNvPicPr>
            <a:picLocks noChangeAspect="1"/>
          </p:cNvPicPr>
          <p:nvPr/>
        </p:nvPicPr>
        <p:blipFill rotWithShape="1">
          <a:blip r:embed="rId2"/>
          <a:srcRect l="25404" r="-231" b="-309"/>
          <a:stretch/>
        </p:blipFill>
        <p:spPr>
          <a:xfrm>
            <a:off x="4358917" y="1563517"/>
            <a:ext cx="4418394" cy="4444718"/>
          </a:xfrm>
          <a:prstGeom prst="rect">
            <a:avLst/>
          </a:prstGeom>
        </p:spPr>
      </p:pic>
      <p:sp>
        <p:nvSpPr>
          <p:cNvPr id="5" name="TextBox 4">
            <a:extLst>
              <a:ext uri="{FF2B5EF4-FFF2-40B4-BE49-F238E27FC236}">
                <a16:creationId xmlns:a16="http://schemas.microsoft.com/office/drawing/2014/main" id="{1FB0E3B6-912C-45C0-AF13-555DA832C3AC}"/>
              </a:ext>
            </a:extLst>
          </p:cNvPr>
          <p:cNvSpPr txBox="1"/>
          <p:nvPr/>
        </p:nvSpPr>
        <p:spPr>
          <a:xfrm>
            <a:off x="4317540" y="6013938"/>
            <a:ext cx="442925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rial"/>
                <a:ea typeface="ＭＳ Ｐゴシック"/>
                <a:cs typeface="Arial"/>
                <a:hlinkClick r:id="rId3"/>
              </a:rPr>
              <a:t>Anglo Saxon Social Structure</a:t>
            </a:r>
            <a:endParaRPr lang="en-US" sz="1200">
              <a:ea typeface="ＭＳ Ｐゴシック"/>
              <a:cs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27</Slides>
  <Notes>2</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Anglo-Saxon Period</vt:lpstr>
      <vt:lpstr>A Little Geography</vt:lpstr>
      <vt:lpstr>Anglo-Saxon Period</vt:lpstr>
      <vt:lpstr>PowerPoint Presentation</vt:lpstr>
      <vt:lpstr>Anglo-Saxon Period</vt:lpstr>
      <vt:lpstr>Anglo-Saxon Period</vt:lpstr>
      <vt:lpstr>Anglo Saxons around 600</vt:lpstr>
      <vt:lpstr>Anglo Saxons &amp; Religion</vt:lpstr>
      <vt:lpstr>Anglo-Saxon Social Structure</vt:lpstr>
      <vt:lpstr>The Anglo-Saxon Man</vt:lpstr>
      <vt:lpstr>Anglo-Saxon Women</vt:lpstr>
      <vt:lpstr>Anglo Saxons &amp; the Mead Hall</vt:lpstr>
      <vt:lpstr>Anglo Saxons &amp; the Mead Hall</vt:lpstr>
      <vt:lpstr>Anglo Saxons &amp; the Mead Hall</vt:lpstr>
      <vt:lpstr>Anglo-Saxon Ideals</vt:lpstr>
      <vt:lpstr>Comitatus</vt:lpstr>
      <vt:lpstr>Wergild</vt:lpstr>
      <vt:lpstr>Anglo-Saxon Language</vt:lpstr>
      <vt:lpstr>Prologue in Old English</vt:lpstr>
      <vt:lpstr>Anglo-Saxon Literature</vt:lpstr>
      <vt:lpstr>Anglo-Saxon Literature</vt:lpstr>
      <vt:lpstr>PowerPoint Presentation</vt:lpstr>
      <vt:lpstr>Characteristics of  Anglo-Saxon Literature</vt:lpstr>
      <vt:lpstr>Characteristics of  Anglo-Saxon Literature</vt:lpstr>
      <vt:lpstr>Characteristics of  Anglo-Saxon Literature</vt:lpstr>
      <vt:lpstr>Characteristics of  Anglo-Saxon Literature</vt:lpstr>
      <vt:lpstr>Characteristics of  Anglo-Saxon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Anglo Saxon Period</dc:title>
  <dc:creator>devin_patterson</dc:creator>
  <cp:revision>2</cp:revision>
  <dcterms:created xsi:type="dcterms:W3CDTF">2008-08-25T00:31:27Z</dcterms:created>
  <dcterms:modified xsi:type="dcterms:W3CDTF">2022-01-10T02:52:57Z</dcterms:modified>
</cp:coreProperties>
</file>