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5" r:id="rId5"/>
    <p:sldId id="260" r:id="rId6"/>
    <p:sldId id="277" r:id="rId7"/>
    <p:sldId id="261" r:id="rId8"/>
    <p:sldId id="276" r:id="rId9"/>
    <p:sldId id="262" r:id="rId10"/>
    <p:sldId id="278" r:id="rId11"/>
    <p:sldId id="263" r:id="rId12"/>
    <p:sldId id="279" r:id="rId13"/>
    <p:sldId id="264" r:id="rId14"/>
    <p:sldId id="280" r:id="rId15"/>
    <p:sldId id="265" r:id="rId16"/>
    <p:sldId id="281" r:id="rId17"/>
    <p:sldId id="266" r:id="rId18"/>
    <p:sldId id="282" r:id="rId19"/>
    <p:sldId id="267" r:id="rId20"/>
    <p:sldId id="283" r:id="rId21"/>
    <p:sldId id="268" r:id="rId22"/>
    <p:sldId id="284" r:id="rId23"/>
    <p:sldId id="269" r:id="rId24"/>
    <p:sldId id="285" r:id="rId25"/>
    <p:sldId id="270" r:id="rId26"/>
    <p:sldId id="286" r:id="rId27"/>
    <p:sldId id="271" r:id="rId28"/>
    <p:sldId id="287" r:id="rId29"/>
    <p:sldId id="272" r:id="rId30"/>
    <p:sldId id="288" r:id="rId31"/>
    <p:sldId id="273" r:id="rId32"/>
    <p:sldId id="289" r:id="rId33"/>
    <p:sldId id="274" r:id="rId34"/>
    <p:sldId id="29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96" y="20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90F2-D0FE-42E6-A41F-C5F6C20A6021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4BAFBDC-37A0-47A3-9A2A-88811838C8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90F2-D0FE-42E6-A41F-C5F6C20A6021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FBDC-37A0-47A3-9A2A-88811838C8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90F2-D0FE-42E6-A41F-C5F6C20A6021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FBDC-37A0-47A3-9A2A-88811838C8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90F2-D0FE-42E6-A41F-C5F6C20A6021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FBDC-37A0-47A3-9A2A-88811838C8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90F2-D0FE-42E6-A41F-C5F6C20A6021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BAFBDC-37A0-47A3-9A2A-88811838C83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90F2-D0FE-42E6-A41F-C5F6C20A6021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FBDC-37A0-47A3-9A2A-88811838C8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90F2-D0FE-42E6-A41F-C5F6C20A6021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FBDC-37A0-47A3-9A2A-88811838C8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90F2-D0FE-42E6-A41F-C5F6C20A6021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FBDC-37A0-47A3-9A2A-88811838C8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90F2-D0FE-42E6-A41F-C5F6C20A6021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FBDC-37A0-47A3-9A2A-88811838C8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90F2-D0FE-42E6-A41F-C5F6C20A6021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FBDC-37A0-47A3-9A2A-88811838C83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90F2-D0FE-42E6-A41F-C5F6C20A6021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4BAFBDC-37A0-47A3-9A2A-88811838C83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9C790F2-D0FE-42E6-A41F-C5F6C20A6021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64BAFBDC-37A0-47A3-9A2A-88811838C83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 Tips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8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of the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</a:t>
            </a:r>
            <a:r>
              <a:rPr lang="en-US" u="sng" dirty="0" smtClean="0"/>
              <a:t>redundancies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lvl="1"/>
            <a:r>
              <a:rPr lang="en-US" dirty="0" smtClean="0"/>
              <a:t>It’s usually hard to determine who first </a:t>
            </a:r>
            <a:r>
              <a:rPr lang="en-US" u="sng" dirty="0" smtClean="0"/>
              <a:t>uttered out loud</a:t>
            </a:r>
            <a:r>
              <a:rPr lang="en-US" dirty="0" smtClean="0"/>
              <a:t> a given word and almost as hard to know who first wrote it down.</a:t>
            </a:r>
          </a:p>
          <a:p>
            <a:pPr lvl="2"/>
            <a:r>
              <a:rPr lang="en-US" strike="sngStrike" dirty="0" smtClean="0"/>
              <a:t>A. NO CHANGE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B. spoke</a:t>
            </a:r>
          </a:p>
          <a:p>
            <a:pPr lvl="2"/>
            <a:r>
              <a:rPr lang="en-US" strike="sngStrike" dirty="0" smtClean="0"/>
              <a:t>C. said verbally</a:t>
            </a:r>
          </a:p>
          <a:p>
            <a:pPr lvl="2"/>
            <a:r>
              <a:rPr lang="en-US" strike="sngStrike" dirty="0" smtClean="0"/>
              <a:t>D. gave vocalization to</a:t>
            </a:r>
          </a:p>
          <a:p>
            <a:pPr marL="914400" lvl="2" indent="0">
              <a:buNone/>
            </a:pPr>
            <a:endParaRPr lang="en-US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609600" y="3657600"/>
            <a:ext cx="685800" cy="381000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87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of the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Eliminate </a:t>
            </a:r>
            <a:r>
              <a:rPr lang="en-US" u="sng" dirty="0" smtClean="0"/>
              <a:t>wordy</a:t>
            </a:r>
            <a:r>
              <a:rPr lang="en-US" dirty="0" smtClean="0"/>
              <a:t> expressions.</a:t>
            </a:r>
          </a:p>
          <a:p>
            <a:endParaRPr lang="en-US" dirty="0"/>
          </a:p>
          <a:p>
            <a:pPr lvl="1"/>
            <a:r>
              <a:rPr lang="en-US" dirty="0" smtClean="0"/>
              <a:t>In the 1920s the YMCA sponsored a program in order to promote more enlightened public opinion on racial matters.</a:t>
            </a:r>
          </a:p>
          <a:p>
            <a:pPr lvl="2"/>
            <a:r>
              <a:rPr lang="en-US" dirty="0" smtClean="0"/>
              <a:t>A. NO CHANGE</a:t>
            </a:r>
          </a:p>
          <a:p>
            <a:pPr lvl="2"/>
            <a:r>
              <a:rPr lang="en-US" dirty="0" smtClean="0"/>
              <a:t>B. upon promoting</a:t>
            </a:r>
          </a:p>
          <a:p>
            <a:pPr lvl="2"/>
            <a:r>
              <a:rPr lang="en-US" dirty="0" smtClean="0"/>
              <a:t>C. on promoting</a:t>
            </a:r>
          </a:p>
          <a:p>
            <a:pPr lvl="2"/>
            <a:r>
              <a:rPr lang="en-US" dirty="0" smtClean="0"/>
              <a:t>D. to promote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40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of the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Eliminate </a:t>
            </a:r>
            <a:r>
              <a:rPr lang="en-US" u="sng" dirty="0" smtClean="0"/>
              <a:t>wordy</a:t>
            </a:r>
            <a:r>
              <a:rPr lang="en-US" dirty="0" smtClean="0"/>
              <a:t> expressions.</a:t>
            </a:r>
          </a:p>
          <a:p>
            <a:endParaRPr lang="en-US" dirty="0"/>
          </a:p>
          <a:p>
            <a:pPr lvl="1"/>
            <a:r>
              <a:rPr lang="en-US" dirty="0" smtClean="0"/>
              <a:t>In the 1920s the YMCA sponsored a program in order to promote more enlightened public opinion on racial matters.</a:t>
            </a:r>
          </a:p>
          <a:p>
            <a:pPr lvl="2"/>
            <a:r>
              <a:rPr lang="en-US" strike="sngStrike" dirty="0" smtClean="0"/>
              <a:t>A. NO CHANGE</a:t>
            </a:r>
          </a:p>
          <a:p>
            <a:pPr lvl="2"/>
            <a:r>
              <a:rPr lang="en-US" strike="sngStrike" dirty="0" smtClean="0"/>
              <a:t>B. upon promoting</a:t>
            </a:r>
          </a:p>
          <a:p>
            <a:pPr lvl="2"/>
            <a:r>
              <a:rPr lang="en-US" strike="sngStrike" dirty="0" smtClean="0"/>
              <a:t>C. on promoting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D. to promote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609600" y="4267200"/>
            <a:ext cx="685800" cy="381000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6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Language of the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</a:t>
            </a:r>
            <a:r>
              <a:rPr lang="en-US" u="sng" dirty="0" smtClean="0"/>
              <a:t>diction</a:t>
            </a:r>
            <a:r>
              <a:rPr lang="en-US" dirty="0" smtClean="0"/>
              <a:t> means choosing the exact word. It’s a popular ACT question.</a:t>
            </a:r>
          </a:p>
          <a:p>
            <a:endParaRPr lang="en-US" dirty="0"/>
          </a:p>
          <a:p>
            <a:pPr lvl="1"/>
            <a:r>
              <a:rPr lang="en-US" dirty="0" smtClean="0"/>
              <a:t>We also find </a:t>
            </a:r>
            <a:r>
              <a:rPr lang="en-US" u="sng" dirty="0" smtClean="0"/>
              <a:t>illusion of</a:t>
            </a:r>
            <a:r>
              <a:rPr lang="en-US" dirty="0" smtClean="0"/>
              <a:t> Shakespeare’s words in film.</a:t>
            </a:r>
          </a:p>
          <a:p>
            <a:pPr lvl="2"/>
            <a:r>
              <a:rPr lang="en-US" dirty="0" smtClean="0"/>
              <a:t>A. NO CHANGE</a:t>
            </a:r>
          </a:p>
          <a:p>
            <a:pPr lvl="2"/>
            <a:r>
              <a:rPr lang="en-US" dirty="0" smtClean="0"/>
              <a:t>B. illusions to</a:t>
            </a:r>
          </a:p>
          <a:p>
            <a:pPr lvl="2"/>
            <a:r>
              <a:rPr lang="en-US" dirty="0" smtClean="0"/>
              <a:t>C. allusions of</a:t>
            </a:r>
          </a:p>
          <a:p>
            <a:pPr lvl="2"/>
            <a:r>
              <a:rPr lang="en-US" dirty="0" smtClean="0"/>
              <a:t>D. allusions to</a:t>
            </a:r>
          </a:p>
        </p:txBody>
      </p:sp>
    </p:spTree>
    <p:extLst>
      <p:ext uri="{BB962C8B-B14F-4D97-AF65-F5344CB8AC3E}">
        <p14:creationId xmlns:p14="http://schemas.microsoft.com/office/powerpoint/2010/main" val="296994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Language of the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</a:t>
            </a:r>
            <a:r>
              <a:rPr lang="en-US" u="sng" dirty="0" smtClean="0"/>
              <a:t>diction</a:t>
            </a:r>
            <a:r>
              <a:rPr lang="en-US" dirty="0" smtClean="0"/>
              <a:t> means choosing the exact word. It’s a popular ACT question.</a:t>
            </a:r>
          </a:p>
          <a:p>
            <a:endParaRPr lang="en-US" dirty="0"/>
          </a:p>
          <a:p>
            <a:pPr lvl="1"/>
            <a:r>
              <a:rPr lang="en-US" dirty="0" smtClean="0"/>
              <a:t>We also find </a:t>
            </a:r>
            <a:r>
              <a:rPr lang="en-US" u="sng" dirty="0" smtClean="0"/>
              <a:t>illusion of</a:t>
            </a:r>
            <a:r>
              <a:rPr lang="en-US" dirty="0" smtClean="0"/>
              <a:t> Shakespeare’s words in film.</a:t>
            </a:r>
          </a:p>
          <a:p>
            <a:pPr lvl="2"/>
            <a:r>
              <a:rPr lang="en-US" strike="sngStrike" dirty="0" smtClean="0"/>
              <a:t>A. NO CHANGE</a:t>
            </a:r>
          </a:p>
          <a:p>
            <a:pPr lvl="2"/>
            <a:r>
              <a:rPr lang="en-US" strike="sngStrike" dirty="0" smtClean="0"/>
              <a:t>B. illusions to</a:t>
            </a:r>
          </a:p>
          <a:p>
            <a:pPr lvl="2"/>
            <a:r>
              <a:rPr lang="en-US" strike="sngStrike" dirty="0" smtClean="0"/>
              <a:t>C. allusions of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D. allusions to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94360" y="4267200"/>
            <a:ext cx="685800" cy="381000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8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4008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usage, grammar, &amp; 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two answers that are both grammatically correct, then choose the one that is </a:t>
            </a:r>
            <a:r>
              <a:rPr lang="en-US" u="sng" dirty="0" smtClean="0"/>
              <a:t>closer to the original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They contributed more than $60 million to the </a:t>
            </a:r>
            <a:r>
              <a:rPr lang="en-US" u="sng" dirty="0" smtClean="0"/>
              <a:t>project, which was completed</a:t>
            </a:r>
            <a:r>
              <a:rPr lang="en-US" dirty="0" smtClean="0"/>
              <a:t> in the winter of 1986.</a:t>
            </a:r>
          </a:p>
          <a:p>
            <a:pPr lvl="2"/>
            <a:r>
              <a:rPr lang="en-US" dirty="0" smtClean="0"/>
              <a:t>A. NO CHANGE</a:t>
            </a:r>
          </a:p>
          <a:p>
            <a:pPr lvl="2"/>
            <a:r>
              <a:rPr lang="en-US" dirty="0" smtClean="0"/>
              <a:t>B. project. Which was completed</a:t>
            </a:r>
          </a:p>
          <a:p>
            <a:pPr lvl="2"/>
            <a:r>
              <a:rPr lang="en-US" dirty="0" smtClean="0"/>
              <a:t>C. project, it was completed</a:t>
            </a:r>
          </a:p>
          <a:p>
            <a:pPr lvl="2"/>
            <a:r>
              <a:rPr lang="en-US" dirty="0" smtClean="0"/>
              <a:t>D. project. They were finished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76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4008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usage, grammar, &amp; 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two answers that are both grammatically correct, then choose the one that is </a:t>
            </a:r>
            <a:r>
              <a:rPr lang="en-US" u="sng" dirty="0" smtClean="0"/>
              <a:t>closer to the original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They contributed more than $60 million to the </a:t>
            </a:r>
            <a:r>
              <a:rPr lang="en-US" u="sng" dirty="0" smtClean="0"/>
              <a:t>project, which was completed</a:t>
            </a:r>
            <a:r>
              <a:rPr lang="en-US" dirty="0" smtClean="0"/>
              <a:t> in the winter of 1986.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A. NO CHANGE</a:t>
            </a:r>
          </a:p>
          <a:p>
            <a:pPr lvl="2"/>
            <a:r>
              <a:rPr lang="en-US" strike="sngStrike" dirty="0" smtClean="0"/>
              <a:t>B. project. Which was completed</a:t>
            </a:r>
          </a:p>
          <a:p>
            <a:pPr lvl="2"/>
            <a:r>
              <a:rPr lang="en-US" strike="sngStrike" dirty="0" smtClean="0"/>
              <a:t>C. project, it was completed</a:t>
            </a:r>
          </a:p>
          <a:p>
            <a:pPr lvl="2"/>
            <a:r>
              <a:rPr lang="en-US" strike="sngStrike" dirty="0" smtClean="0"/>
              <a:t>D. project. They were finished</a:t>
            </a:r>
            <a:endParaRPr lang="en-US" strike="sngStrike" dirty="0"/>
          </a:p>
        </p:txBody>
      </p:sp>
      <p:sp>
        <p:nvSpPr>
          <p:cNvPr id="4" name="Right Arrow 3"/>
          <p:cNvSpPr/>
          <p:nvPr/>
        </p:nvSpPr>
        <p:spPr>
          <a:xfrm>
            <a:off x="609600" y="3657600"/>
            <a:ext cx="685800" cy="381000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3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4008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usage, grammar, &amp; 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match verb </a:t>
            </a:r>
            <a:r>
              <a:rPr lang="en-US" u="sng" dirty="0" smtClean="0"/>
              <a:t>tense</a:t>
            </a:r>
            <a:r>
              <a:rPr lang="en-US" dirty="0" smtClean="0"/>
              <a:t>. Sometimes you may need to look at the sentence before or after.</a:t>
            </a:r>
          </a:p>
          <a:p>
            <a:endParaRPr lang="en-US" dirty="0"/>
          </a:p>
          <a:p>
            <a:pPr lvl="1"/>
            <a:r>
              <a:rPr lang="en-US" dirty="0" smtClean="0"/>
              <a:t>After two weeks’ effort, I would always set the harmonica aside and </a:t>
            </a:r>
            <a:r>
              <a:rPr lang="en-US" u="sng" dirty="0" smtClean="0"/>
              <a:t>had went</a:t>
            </a:r>
            <a:r>
              <a:rPr lang="en-US" dirty="0" smtClean="0"/>
              <a:t> back to the baseball field.</a:t>
            </a:r>
          </a:p>
          <a:p>
            <a:pPr lvl="2"/>
            <a:r>
              <a:rPr lang="en-US" dirty="0" smtClean="0"/>
              <a:t>A. NO CHANGE</a:t>
            </a:r>
          </a:p>
          <a:p>
            <a:pPr lvl="2"/>
            <a:r>
              <a:rPr lang="en-US" dirty="0" smtClean="0"/>
              <a:t>B. would of gone</a:t>
            </a:r>
          </a:p>
          <a:p>
            <a:pPr lvl="2"/>
            <a:r>
              <a:rPr lang="en-US" dirty="0" smtClean="0"/>
              <a:t>C. go</a:t>
            </a:r>
          </a:p>
          <a:p>
            <a:pPr lvl="2"/>
            <a:r>
              <a:rPr lang="en-US" dirty="0" smtClean="0"/>
              <a:t>D. would of went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15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4008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usage, grammar, &amp; 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match verb </a:t>
            </a:r>
            <a:r>
              <a:rPr lang="en-US" u="sng" dirty="0" smtClean="0"/>
              <a:t>tense</a:t>
            </a:r>
            <a:r>
              <a:rPr lang="en-US" dirty="0" smtClean="0"/>
              <a:t>. Sometimes you may need to look at the sentence before or after.</a:t>
            </a:r>
          </a:p>
          <a:p>
            <a:endParaRPr lang="en-US" dirty="0"/>
          </a:p>
          <a:p>
            <a:pPr lvl="1"/>
            <a:r>
              <a:rPr lang="en-US" dirty="0" smtClean="0"/>
              <a:t>After two weeks’ effort, I would always set the harmonica aside and </a:t>
            </a:r>
            <a:r>
              <a:rPr lang="en-US" u="sng" dirty="0" smtClean="0"/>
              <a:t>had went</a:t>
            </a:r>
            <a:r>
              <a:rPr lang="en-US" dirty="0" smtClean="0"/>
              <a:t> back to the baseball field.</a:t>
            </a:r>
          </a:p>
          <a:p>
            <a:pPr lvl="2"/>
            <a:r>
              <a:rPr lang="en-US" strike="sngStrike" dirty="0" smtClean="0"/>
              <a:t>A. NO CHANGE</a:t>
            </a:r>
          </a:p>
          <a:p>
            <a:pPr lvl="2"/>
            <a:r>
              <a:rPr lang="en-US" strike="sngStrike" dirty="0" smtClean="0"/>
              <a:t>B. would of gone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C. go</a:t>
            </a:r>
          </a:p>
          <a:p>
            <a:pPr lvl="2"/>
            <a:r>
              <a:rPr lang="en-US" strike="sngStrike" dirty="0" smtClean="0"/>
              <a:t>D. would of went</a:t>
            </a:r>
            <a:endParaRPr lang="en-US" strike="sngStrike" dirty="0"/>
          </a:p>
        </p:txBody>
      </p:sp>
      <p:sp>
        <p:nvSpPr>
          <p:cNvPr id="4" name="Right Arrow 3"/>
          <p:cNvSpPr/>
          <p:nvPr/>
        </p:nvSpPr>
        <p:spPr>
          <a:xfrm>
            <a:off x="609600" y="4267200"/>
            <a:ext cx="685800" cy="381000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1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4008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usage, grammar, &amp; 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Subjects and verbs must </a:t>
            </a:r>
            <a:r>
              <a:rPr lang="en-US" u="sng" dirty="0" smtClean="0"/>
              <a:t>agree</a:t>
            </a:r>
            <a:r>
              <a:rPr lang="en-US" dirty="0" smtClean="0"/>
              <a:t>. Ignore any extra words between them.</a:t>
            </a:r>
          </a:p>
          <a:p>
            <a:endParaRPr lang="en-US" dirty="0"/>
          </a:p>
          <a:p>
            <a:pPr lvl="1"/>
            <a:r>
              <a:rPr lang="en-US" dirty="0" smtClean="0"/>
              <a:t>Rice seedlings, started in small hand-watered paddies soon after the wheat </a:t>
            </a:r>
            <a:r>
              <a:rPr lang="en-US" u="sng" dirty="0" smtClean="0"/>
              <a:t>harvest, is</a:t>
            </a:r>
            <a:r>
              <a:rPr lang="en-US" dirty="0" smtClean="0"/>
              <a:t> planted in the now flooded fields.</a:t>
            </a:r>
          </a:p>
          <a:p>
            <a:pPr lvl="2"/>
            <a:r>
              <a:rPr lang="en-US" dirty="0" smtClean="0"/>
              <a:t>A. NO CHANGE</a:t>
            </a:r>
          </a:p>
          <a:p>
            <a:pPr lvl="2"/>
            <a:r>
              <a:rPr lang="en-US" dirty="0" smtClean="0"/>
              <a:t>B. harvest, was</a:t>
            </a:r>
          </a:p>
          <a:p>
            <a:pPr lvl="2"/>
            <a:r>
              <a:rPr lang="en-US" dirty="0" smtClean="0"/>
              <a:t>C. harvest, are</a:t>
            </a:r>
          </a:p>
          <a:p>
            <a:pPr lvl="2"/>
            <a:r>
              <a:rPr lang="en-US" dirty="0" smtClean="0"/>
              <a:t>D. harvest 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1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section of the ACT</a:t>
            </a:r>
          </a:p>
          <a:p>
            <a:r>
              <a:rPr lang="en-US" dirty="0" smtClean="0"/>
              <a:t>5 passages</a:t>
            </a:r>
          </a:p>
          <a:p>
            <a:r>
              <a:rPr lang="en-US" dirty="0" smtClean="0"/>
              <a:t>75 questions</a:t>
            </a:r>
          </a:p>
          <a:p>
            <a:r>
              <a:rPr lang="en-US" dirty="0"/>
              <a:t>	</a:t>
            </a:r>
            <a:r>
              <a:rPr lang="en-US" dirty="0" smtClean="0"/>
              <a:t>Grammar/Mechanics</a:t>
            </a:r>
          </a:p>
          <a:p>
            <a:r>
              <a:rPr lang="en-US" dirty="0"/>
              <a:t>	</a:t>
            </a:r>
            <a:r>
              <a:rPr lang="en-US" dirty="0" smtClean="0"/>
              <a:t>Style (good writing/voice)</a:t>
            </a:r>
          </a:p>
          <a:p>
            <a:r>
              <a:rPr lang="en-US" dirty="0" smtClean="0"/>
              <a:t>45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91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4008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usage, grammar, &amp; 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Subjects and verbs must </a:t>
            </a:r>
            <a:r>
              <a:rPr lang="en-US" u="sng" dirty="0" smtClean="0"/>
              <a:t>agree</a:t>
            </a:r>
            <a:r>
              <a:rPr lang="en-US" dirty="0" smtClean="0"/>
              <a:t>. Ignore any extra words between them.</a:t>
            </a:r>
          </a:p>
          <a:p>
            <a:endParaRPr lang="en-US" dirty="0"/>
          </a:p>
          <a:p>
            <a:pPr lvl="1"/>
            <a:r>
              <a:rPr lang="en-US" dirty="0" smtClean="0"/>
              <a:t>Rice seedlings, started in small hand-watered paddies soon after the wheat </a:t>
            </a:r>
            <a:r>
              <a:rPr lang="en-US" u="sng" dirty="0" smtClean="0"/>
              <a:t>harvest, is</a:t>
            </a:r>
            <a:r>
              <a:rPr lang="en-US" dirty="0" smtClean="0"/>
              <a:t> planted in the now flooded fields.</a:t>
            </a:r>
          </a:p>
          <a:p>
            <a:pPr lvl="2"/>
            <a:r>
              <a:rPr lang="en-US" strike="sngStrike" dirty="0" smtClean="0"/>
              <a:t>A. NO CHANGE</a:t>
            </a:r>
          </a:p>
          <a:p>
            <a:pPr lvl="2"/>
            <a:r>
              <a:rPr lang="en-US" strike="sngStrike" dirty="0" smtClean="0"/>
              <a:t>B. harvest, was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C. harvest, are</a:t>
            </a:r>
          </a:p>
          <a:p>
            <a:pPr lvl="2"/>
            <a:r>
              <a:rPr lang="en-US" strike="sngStrike" dirty="0" smtClean="0"/>
              <a:t>D. harvest are</a:t>
            </a:r>
            <a:endParaRPr lang="en-US" strike="sngStrike" dirty="0"/>
          </a:p>
        </p:txBody>
      </p:sp>
      <p:sp>
        <p:nvSpPr>
          <p:cNvPr id="4" name="Right Arrow 3"/>
          <p:cNvSpPr/>
          <p:nvPr/>
        </p:nvSpPr>
        <p:spPr>
          <a:xfrm>
            <a:off x="609600" y="4267200"/>
            <a:ext cx="685800" cy="381000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15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4008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usage, grammar, &amp; 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Pronouns and antecedents must also </a:t>
            </a:r>
            <a:r>
              <a:rPr lang="en-US" u="sng" dirty="0" smtClean="0"/>
              <a:t>agree</a:t>
            </a:r>
            <a:r>
              <a:rPr lang="en-US" dirty="0" smtClean="0"/>
              <a:t>. Ignore any extra words between them, too.</a:t>
            </a:r>
          </a:p>
          <a:p>
            <a:endParaRPr lang="en-US" dirty="0"/>
          </a:p>
          <a:p>
            <a:pPr lvl="1"/>
            <a:r>
              <a:rPr lang="en-US" dirty="0" smtClean="0"/>
              <a:t>Literary critics are often less interested in any particular book than </a:t>
            </a:r>
            <a:r>
              <a:rPr lang="en-US" u="sng" dirty="0" smtClean="0"/>
              <a:t>one is</a:t>
            </a:r>
            <a:r>
              <a:rPr lang="en-US" dirty="0" smtClean="0"/>
              <a:t> in placing groups of books into categories.</a:t>
            </a:r>
          </a:p>
          <a:p>
            <a:pPr lvl="2"/>
            <a:r>
              <a:rPr lang="en-US" dirty="0" smtClean="0"/>
              <a:t>A. NO CHANGE</a:t>
            </a:r>
          </a:p>
          <a:p>
            <a:pPr lvl="2"/>
            <a:r>
              <a:rPr lang="en-US" dirty="0" smtClean="0"/>
              <a:t>B. they are</a:t>
            </a:r>
          </a:p>
          <a:p>
            <a:pPr lvl="2"/>
            <a:r>
              <a:rPr lang="en-US" dirty="0" smtClean="0"/>
              <a:t>C. he is</a:t>
            </a:r>
          </a:p>
          <a:p>
            <a:pPr lvl="2"/>
            <a:r>
              <a:rPr lang="en-US" dirty="0" smtClean="0"/>
              <a:t>D. he or she 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44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4008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usage, grammar, &amp; 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Pronouns and antecedents must also </a:t>
            </a:r>
            <a:r>
              <a:rPr lang="en-US" u="sng" dirty="0" smtClean="0"/>
              <a:t>agree</a:t>
            </a:r>
            <a:r>
              <a:rPr lang="en-US" dirty="0" smtClean="0"/>
              <a:t>. Ignore any extra words between them, too.</a:t>
            </a:r>
          </a:p>
          <a:p>
            <a:endParaRPr lang="en-US" dirty="0"/>
          </a:p>
          <a:p>
            <a:pPr lvl="1"/>
            <a:r>
              <a:rPr lang="en-US" dirty="0" smtClean="0"/>
              <a:t>Literary critics are often less interested in any particular book than </a:t>
            </a:r>
            <a:r>
              <a:rPr lang="en-US" u="sng" dirty="0" smtClean="0"/>
              <a:t>one is</a:t>
            </a:r>
            <a:r>
              <a:rPr lang="en-US" dirty="0" smtClean="0"/>
              <a:t> in placing groups of books into categories.</a:t>
            </a:r>
          </a:p>
          <a:p>
            <a:pPr lvl="2"/>
            <a:r>
              <a:rPr lang="en-US" strike="sngStrike" dirty="0" smtClean="0"/>
              <a:t>A. NO CHANGE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B. they are</a:t>
            </a:r>
          </a:p>
          <a:p>
            <a:pPr lvl="2"/>
            <a:r>
              <a:rPr lang="en-US" strike="sngStrike" dirty="0" smtClean="0"/>
              <a:t>C. he is</a:t>
            </a:r>
          </a:p>
          <a:p>
            <a:pPr lvl="2"/>
            <a:r>
              <a:rPr lang="en-US" strike="sngStrike" dirty="0" smtClean="0"/>
              <a:t>D. he or she is</a:t>
            </a:r>
            <a:endParaRPr lang="en-US" strike="sngStrike" dirty="0"/>
          </a:p>
        </p:txBody>
      </p:sp>
      <p:sp>
        <p:nvSpPr>
          <p:cNvPr id="4" name="Right Arrow 3"/>
          <p:cNvSpPr/>
          <p:nvPr/>
        </p:nvSpPr>
        <p:spPr>
          <a:xfrm>
            <a:off x="609600" y="3962400"/>
            <a:ext cx="685800" cy="381000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4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4008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usage, grammar, &amp; 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Commas and dashes generally come in </a:t>
            </a:r>
            <a:r>
              <a:rPr lang="en-US" u="sng" dirty="0" smtClean="0"/>
              <a:t>pairs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lvl="1"/>
            <a:r>
              <a:rPr lang="en-US" u="sng" dirty="0" smtClean="0"/>
              <a:t>Our daughter, Clare recently</a:t>
            </a:r>
            <a:r>
              <a:rPr lang="en-US" dirty="0" smtClean="0"/>
              <a:t> celebrated her second birthday.</a:t>
            </a:r>
          </a:p>
          <a:p>
            <a:pPr lvl="2"/>
            <a:r>
              <a:rPr lang="en-US" dirty="0" smtClean="0"/>
              <a:t>A. NO CHANGE</a:t>
            </a:r>
          </a:p>
          <a:p>
            <a:pPr lvl="2"/>
            <a:r>
              <a:rPr lang="en-US" dirty="0" smtClean="0"/>
              <a:t>B. Our daughter Clare recently,</a:t>
            </a:r>
          </a:p>
          <a:p>
            <a:pPr lvl="2"/>
            <a:r>
              <a:rPr lang="en-US" dirty="0" smtClean="0"/>
              <a:t>C. Our daughter, Clare, recently</a:t>
            </a:r>
          </a:p>
          <a:p>
            <a:pPr lvl="2"/>
            <a:r>
              <a:rPr lang="en-US" dirty="0" smtClean="0"/>
              <a:t>D. Clare, our daughter recently,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46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4008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usage, grammar, &amp; 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Commas and dashes generally come in </a:t>
            </a:r>
            <a:r>
              <a:rPr lang="en-US" u="sng" dirty="0" smtClean="0"/>
              <a:t>pairs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lvl="1"/>
            <a:r>
              <a:rPr lang="en-US" u="sng" dirty="0" smtClean="0"/>
              <a:t>Our daughter, Clare recently</a:t>
            </a:r>
            <a:r>
              <a:rPr lang="en-US" dirty="0" smtClean="0"/>
              <a:t> celebrated her second birthday.</a:t>
            </a:r>
          </a:p>
          <a:p>
            <a:pPr lvl="2"/>
            <a:r>
              <a:rPr lang="en-US" strike="sngStrike" dirty="0" smtClean="0"/>
              <a:t>A. NO CHANGE</a:t>
            </a:r>
          </a:p>
          <a:p>
            <a:pPr lvl="2"/>
            <a:r>
              <a:rPr lang="en-US" strike="sngStrike" dirty="0" smtClean="0"/>
              <a:t>B. Our daughter Clare recently,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C. Our daughter, Clare, recently</a:t>
            </a:r>
          </a:p>
          <a:p>
            <a:pPr lvl="2"/>
            <a:r>
              <a:rPr lang="en-US" strike="sngStrike" dirty="0" smtClean="0"/>
              <a:t>D. Clare, our daughter recently,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586740" y="3657600"/>
            <a:ext cx="685800" cy="381000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58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9400" cy="1371600"/>
          </a:xfrm>
        </p:spPr>
        <p:txBody>
          <a:bodyPr>
            <a:normAutofit fontScale="90000"/>
          </a:bodyPr>
          <a:lstStyle/>
          <a:p>
            <a:r>
              <a:rPr lang="en-US" dirty="0"/>
              <a:t>Basic usage, grammar, &amp; mechanics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Having </a:t>
            </a:r>
            <a:r>
              <a:rPr lang="en-US" u="sng" dirty="0" smtClean="0"/>
              <a:t>extra</a:t>
            </a:r>
            <a:r>
              <a:rPr lang="en-US" dirty="0" smtClean="0"/>
              <a:t> commas is just as bad as not enough commas.</a:t>
            </a:r>
          </a:p>
          <a:p>
            <a:endParaRPr lang="en-US" dirty="0"/>
          </a:p>
          <a:p>
            <a:r>
              <a:rPr lang="en-US" dirty="0" smtClean="0"/>
              <a:t>Every comma must have a reason to be there.</a:t>
            </a:r>
          </a:p>
          <a:p>
            <a:endParaRPr lang="en-US" dirty="0"/>
          </a:p>
          <a:p>
            <a:pPr lvl="1"/>
            <a:r>
              <a:rPr lang="en-US" u="sng" dirty="0" smtClean="0"/>
              <a:t>Hikers, typically, find,</a:t>
            </a:r>
            <a:r>
              <a:rPr lang="en-US" dirty="0" smtClean="0"/>
              <a:t> that the climb takes at least three hours.</a:t>
            </a:r>
          </a:p>
          <a:p>
            <a:pPr lvl="2"/>
            <a:r>
              <a:rPr lang="en-US" dirty="0" smtClean="0"/>
              <a:t>A. NO CHANGE</a:t>
            </a:r>
          </a:p>
          <a:p>
            <a:pPr lvl="2"/>
            <a:r>
              <a:rPr lang="en-US" dirty="0" smtClean="0"/>
              <a:t>B. Hikers typically find</a:t>
            </a:r>
          </a:p>
          <a:p>
            <a:pPr lvl="2"/>
            <a:r>
              <a:rPr lang="en-US" dirty="0" smtClean="0"/>
              <a:t>C. Hikers typically, find</a:t>
            </a:r>
          </a:p>
          <a:p>
            <a:pPr lvl="2"/>
            <a:r>
              <a:rPr lang="en-US" dirty="0" smtClean="0"/>
              <a:t>D. Hikers, typically find</a:t>
            </a:r>
          </a:p>
        </p:txBody>
      </p:sp>
    </p:spTree>
    <p:extLst>
      <p:ext uri="{BB962C8B-B14F-4D97-AF65-F5344CB8AC3E}">
        <p14:creationId xmlns:p14="http://schemas.microsoft.com/office/powerpoint/2010/main" val="2707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9400" cy="1371600"/>
          </a:xfrm>
        </p:spPr>
        <p:txBody>
          <a:bodyPr>
            <a:normAutofit fontScale="90000"/>
          </a:bodyPr>
          <a:lstStyle/>
          <a:p>
            <a:r>
              <a:rPr lang="en-US" dirty="0"/>
              <a:t>Basic usage, grammar, &amp; mechanics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Having </a:t>
            </a:r>
            <a:r>
              <a:rPr lang="en-US" u="sng" dirty="0" smtClean="0"/>
              <a:t>extra</a:t>
            </a:r>
            <a:r>
              <a:rPr lang="en-US" dirty="0" smtClean="0"/>
              <a:t> commas is just as bad as not enough commas.</a:t>
            </a:r>
          </a:p>
          <a:p>
            <a:endParaRPr lang="en-US" dirty="0"/>
          </a:p>
          <a:p>
            <a:r>
              <a:rPr lang="en-US" dirty="0" smtClean="0"/>
              <a:t>Every comma must have a reason to be there.</a:t>
            </a:r>
          </a:p>
          <a:p>
            <a:endParaRPr lang="en-US" dirty="0"/>
          </a:p>
          <a:p>
            <a:pPr lvl="1"/>
            <a:r>
              <a:rPr lang="en-US" u="sng" dirty="0" smtClean="0"/>
              <a:t>Hikers, typically, find,</a:t>
            </a:r>
            <a:r>
              <a:rPr lang="en-US" dirty="0" smtClean="0"/>
              <a:t> that the climb takes at least three hours.</a:t>
            </a:r>
          </a:p>
          <a:p>
            <a:pPr lvl="2"/>
            <a:r>
              <a:rPr lang="en-US" strike="sngStrike" dirty="0" smtClean="0"/>
              <a:t>A. NO CHANGE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B. Hikers typically find</a:t>
            </a:r>
          </a:p>
          <a:p>
            <a:pPr lvl="2"/>
            <a:r>
              <a:rPr lang="en-US" strike="sngStrike" dirty="0" smtClean="0"/>
              <a:t>C. Hikers typically, find</a:t>
            </a:r>
          </a:p>
          <a:p>
            <a:pPr lvl="2"/>
            <a:r>
              <a:rPr lang="en-US" strike="sngStrike" dirty="0" smtClean="0"/>
              <a:t>D. Hikers, typically find</a:t>
            </a:r>
          </a:p>
        </p:txBody>
      </p:sp>
      <p:sp>
        <p:nvSpPr>
          <p:cNvPr id="4" name="Right Arrow 3"/>
          <p:cNvSpPr/>
          <p:nvPr/>
        </p:nvSpPr>
        <p:spPr>
          <a:xfrm>
            <a:off x="609600" y="4267200"/>
            <a:ext cx="685800" cy="381000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01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you fix </a:t>
            </a:r>
            <a:r>
              <a:rPr lang="en-US" u="sng" dirty="0" smtClean="0"/>
              <a:t>fragments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lvl="1"/>
            <a:r>
              <a:rPr lang="en-US" u="sng" dirty="0" smtClean="0"/>
              <a:t>Surrounded</a:t>
            </a:r>
            <a:r>
              <a:rPr lang="en-US" dirty="0" smtClean="0"/>
              <a:t> by a dense growth of trees with long, dangling vines and trunks that rose a hundred feet into the air.</a:t>
            </a:r>
          </a:p>
          <a:p>
            <a:pPr lvl="2"/>
            <a:r>
              <a:rPr lang="en-US" dirty="0" smtClean="0"/>
              <a:t>A. NO CHANGE</a:t>
            </a:r>
          </a:p>
          <a:p>
            <a:pPr lvl="2"/>
            <a:r>
              <a:rPr lang="en-US" dirty="0" smtClean="0"/>
              <a:t>B. Having been surrounded</a:t>
            </a:r>
          </a:p>
          <a:p>
            <a:pPr lvl="2"/>
            <a:r>
              <a:rPr lang="en-US" dirty="0" smtClean="0"/>
              <a:t>C. My companion and I was surrounded</a:t>
            </a:r>
          </a:p>
          <a:p>
            <a:pPr lvl="2"/>
            <a:r>
              <a:rPr lang="en-US" dirty="0" smtClean="0"/>
              <a:t>D. We were surrounded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70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you fix </a:t>
            </a:r>
            <a:r>
              <a:rPr lang="en-US" u="sng" dirty="0" smtClean="0"/>
              <a:t>fragments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lvl="1"/>
            <a:r>
              <a:rPr lang="en-US" u="sng" dirty="0" smtClean="0"/>
              <a:t>Surrounded</a:t>
            </a:r>
            <a:r>
              <a:rPr lang="en-US" dirty="0" smtClean="0"/>
              <a:t> by a dense growth of trees with long, dangling vines and trunks that rose a hundred feet into the air.</a:t>
            </a:r>
          </a:p>
          <a:p>
            <a:pPr lvl="2"/>
            <a:r>
              <a:rPr lang="en-US" strike="sngStrike" dirty="0" smtClean="0"/>
              <a:t>A. NO CHANGE</a:t>
            </a:r>
          </a:p>
          <a:p>
            <a:pPr lvl="2"/>
            <a:r>
              <a:rPr lang="en-US" strike="sngStrike" dirty="0" smtClean="0"/>
              <a:t>B. Having been surrounded</a:t>
            </a:r>
          </a:p>
          <a:p>
            <a:pPr lvl="2"/>
            <a:r>
              <a:rPr lang="en-US" strike="sngStrike" dirty="0" smtClean="0"/>
              <a:t>C. My companion and I was surrounded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D. We were surrounded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609600" y="4343400"/>
            <a:ext cx="685800" cy="381000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46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Sentence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you fix </a:t>
            </a:r>
            <a:r>
              <a:rPr lang="en-US" u="sng" dirty="0" smtClean="0"/>
              <a:t>run-ons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lvl="1"/>
            <a:r>
              <a:rPr lang="en-US" dirty="0" smtClean="0"/>
              <a:t>A rickety fence barely separates the outfield from the </a:t>
            </a:r>
            <a:r>
              <a:rPr lang="en-US" u="sng" dirty="0" smtClean="0"/>
              <a:t>wilderness,</a:t>
            </a:r>
            <a:r>
              <a:rPr lang="en-US" dirty="0" smtClean="0"/>
              <a:t> in right field a stream cuts away a corner of the field.</a:t>
            </a:r>
          </a:p>
          <a:p>
            <a:pPr lvl="2"/>
            <a:r>
              <a:rPr lang="en-US" dirty="0" smtClean="0"/>
              <a:t>A. NO CHANGE</a:t>
            </a:r>
          </a:p>
          <a:p>
            <a:pPr lvl="2"/>
            <a:r>
              <a:rPr lang="en-US" dirty="0" smtClean="0"/>
              <a:t>B. wilderness, then</a:t>
            </a:r>
          </a:p>
          <a:p>
            <a:pPr lvl="2"/>
            <a:r>
              <a:rPr lang="en-US" dirty="0" smtClean="0"/>
              <a:t>C. wilderness, which</a:t>
            </a:r>
          </a:p>
          <a:p>
            <a:pPr lvl="2"/>
            <a:r>
              <a:rPr lang="en-US" dirty="0" smtClean="0"/>
              <a:t>D. wilderness, 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63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of the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ACT likes </a:t>
            </a:r>
            <a:r>
              <a:rPr lang="en-US" u="sng" dirty="0" smtClean="0"/>
              <a:t>clear</a:t>
            </a:r>
            <a:r>
              <a:rPr lang="en-US" dirty="0" smtClean="0"/>
              <a:t>, </a:t>
            </a:r>
            <a:r>
              <a:rPr lang="en-US" u="sng" dirty="0" smtClean="0"/>
              <a:t>direct</a:t>
            </a:r>
            <a:r>
              <a:rPr lang="en-US" dirty="0" smtClean="0"/>
              <a:t>, </a:t>
            </a:r>
            <a:r>
              <a:rPr lang="en-US" u="sng" dirty="0" smtClean="0"/>
              <a:t>concise</a:t>
            </a:r>
            <a:r>
              <a:rPr lang="en-US" dirty="0" smtClean="0"/>
              <a:t> sentences, not flowery language.</a:t>
            </a:r>
          </a:p>
          <a:p>
            <a:endParaRPr lang="en-US" dirty="0"/>
          </a:p>
          <a:p>
            <a:r>
              <a:rPr lang="en-US" dirty="0" smtClean="0"/>
              <a:t>Always select </a:t>
            </a:r>
            <a:r>
              <a:rPr lang="en-US" u="sng" dirty="0" smtClean="0"/>
              <a:t>standard</a:t>
            </a:r>
            <a:r>
              <a:rPr lang="en-US" dirty="0" smtClean="0"/>
              <a:t> written English.</a:t>
            </a:r>
          </a:p>
          <a:p>
            <a:endParaRPr lang="en-US" dirty="0"/>
          </a:p>
          <a:p>
            <a:pPr lvl="1"/>
            <a:r>
              <a:rPr lang="en-US" dirty="0" smtClean="0"/>
              <a:t>After all, it happened so </a:t>
            </a:r>
            <a:r>
              <a:rPr lang="en-US" u="sng" dirty="0" smtClean="0"/>
              <a:t>sudden, like</a:t>
            </a:r>
            <a:r>
              <a:rPr lang="en-US" dirty="0" smtClean="0"/>
              <a:t> one day she was a sweet, agreeable one year old, and the next she was a defiant, moody, terrible-two.</a:t>
            </a:r>
          </a:p>
          <a:p>
            <a:pPr lvl="2"/>
            <a:r>
              <a:rPr lang="en-US" dirty="0" smtClean="0"/>
              <a:t>A. NO CHANGE</a:t>
            </a:r>
          </a:p>
          <a:p>
            <a:pPr lvl="2"/>
            <a:r>
              <a:rPr lang="en-US" dirty="0" smtClean="0"/>
              <a:t>B. sudden:</a:t>
            </a:r>
          </a:p>
          <a:p>
            <a:pPr lvl="2"/>
            <a:r>
              <a:rPr lang="en-US" dirty="0" smtClean="0"/>
              <a:t>C. suddenly:</a:t>
            </a:r>
          </a:p>
          <a:p>
            <a:pPr lvl="2"/>
            <a:r>
              <a:rPr lang="en-US" dirty="0" smtClean="0"/>
              <a:t>D. suddenly, like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99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Sentence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you fix </a:t>
            </a:r>
            <a:r>
              <a:rPr lang="en-US" u="sng" dirty="0" smtClean="0"/>
              <a:t>run-ons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lvl="1"/>
            <a:r>
              <a:rPr lang="en-US" dirty="0" smtClean="0"/>
              <a:t>A rickety fence barely separates the outfield from the </a:t>
            </a:r>
            <a:r>
              <a:rPr lang="en-US" u="sng" dirty="0" smtClean="0"/>
              <a:t>wilderness,</a:t>
            </a:r>
            <a:r>
              <a:rPr lang="en-US" dirty="0" smtClean="0"/>
              <a:t> in right field a stream cuts away a corner of the field.</a:t>
            </a:r>
          </a:p>
          <a:p>
            <a:pPr lvl="2"/>
            <a:r>
              <a:rPr lang="en-US" strike="sngStrike" dirty="0" smtClean="0"/>
              <a:t>A. NO CHANGE</a:t>
            </a:r>
          </a:p>
          <a:p>
            <a:pPr lvl="2"/>
            <a:r>
              <a:rPr lang="en-US" strike="sngStrike" dirty="0" smtClean="0"/>
              <a:t>B. wilderness, then</a:t>
            </a:r>
          </a:p>
          <a:p>
            <a:pPr lvl="2"/>
            <a:r>
              <a:rPr lang="en-US" strike="sngStrike" dirty="0" smtClean="0"/>
              <a:t>C. wilderness, which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D. wilderness, and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685800" y="4572000"/>
            <a:ext cx="685800" cy="381000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80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Sentence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you fix non-</a:t>
            </a:r>
            <a:r>
              <a:rPr lang="en-US" u="sng" dirty="0" smtClean="0"/>
              <a:t>parallel</a:t>
            </a:r>
            <a:r>
              <a:rPr lang="en-US" dirty="0" smtClean="0"/>
              <a:t> elements?</a:t>
            </a:r>
          </a:p>
          <a:p>
            <a:endParaRPr lang="en-US" dirty="0"/>
          </a:p>
          <a:p>
            <a:pPr lvl="1"/>
            <a:r>
              <a:rPr lang="en-US" dirty="0" smtClean="0"/>
              <a:t>Nixon knew his community, </a:t>
            </a:r>
            <a:r>
              <a:rPr lang="en-US" u="sng" dirty="0" smtClean="0"/>
              <a:t>had knowledge of</a:t>
            </a:r>
            <a:r>
              <a:rPr lang="en-US" dirty="0" smtClean="0"/>
              <a:t> human nature, and knew how to get things done.</a:t>
            </a:r>
          </a:p>
          <a:p>
            <a:pPr lvl="2"/>
            <a:r>
              <a:rPr lang="en-US" dirty="0" smtClean="0"/>
              <a:t>A. NO CHANGE</a:t>
            </a:r>
          </a:p>
          <a:p>
            <a:pPr lvl="2"/>
            <a:r>
              <a:rPr lang="en-US" dirty="0" smtClean="0"/>
              <a:t>B. knows</a:t>
            </a:r>
          </a:p>
          <a:p>
            <a:pPr lvl="2"/>
            <a:r>
              <a:rPr lang="en-US" dirty="0" smtClean="0"/>
              <a:t>C. knew</a:t>
            </a:r>
          </a:p>
          <a:p>
            <a:pPr lvl="2"/>
            <a:r>
              <a:rPr lang="en-US" dirty="0" smtClean="0"/>
              <a:t>D. OMIT the underlined portion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9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Sentence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you fix non-</a:t>
            </a:r>
            <a:r>
              <a:rPr lang="en-US" u="sng" dirty="0" smtClean="0"/>
              <a:t>parallel</a:t>
            </a:r>
            <a:r>
              <a:rPr lang="en-US" dirty="0" smtClean="0"/>
              <a:t> elements?</a:t>
            </a:r>
          </a:p>
          <a:p>
            <a:endParaRPr lang="en-US" dirty="0"/>
          </a:p>
          <a:p>
            <a:pPr lvl="1"/>
            <a:r>
              <a:rPr lang="en-US" dirty="0" smtClean="0"/>
              <a:t>Nixon knew his community, </a:t>
            </a:r>
            <a:r>
              <a:rPr lang="en-US" u="sng" dirty="0" smtClean="0"/>
              <a:t>had knowledge of</a:t>
            </a:r>
            <a:r>
              <a:rPr lang="en-US" dirty="0" smtClean="0"/>
              <a:t> human nature, and knew how to get things done.</a:t>
            </a:r>
          </a:p>
          <a:p>
            <a:pPr lvl="2"/>
            <a:r>
              <a:rPr lang="en-US" strike="sngStrike" dirty="0" smtClean="0"/>
              <a:t>A. NO CHANGE</a:t>
            </a:r>
          </a:p>
          <a:p>
            <a:pPr lvl="2"/>
            <a:r>
              <a:rPr lang="en-US" strike="sngStrike" dirty="0" smtClean="0"/>
              <a:t>B. knows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C. knew</a:t>
            </a:r>
          </a:p>
          <a:p>
            <a:pPr lvl="2"/>
            <a:r>
              <a:rPr lang="en-US" strike="sngStrike" dirty="0" smtClean="0"/>
              <a:t>D. OMIT the underlined portion</a:t>
            </a:r>
            <a:endParaRPr lang="en-US" strike="sngStrike" dirty="0"/>
          </a:p>
        </p:txBody>
      </p:sp>
      <p:sp>
        <p:nvSpPr>
          <p:cNvPr id="4" name="Right Arrow 3"/>
          <p:cNvSpPr/>
          <p:nvPr/>
        </p:nvSpPr>
        <p:spPr>
          <a:xfrm>
            <a:off x="678180" y="3962400"/>
            <a:ext cx="685800" cy="381000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83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Sentence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you fix </a:t>
            </a:r>
            <a:r>
              <a:rPr lang="en-US" u="sng" dirty="0" smtClean="0"/>
              <a:t>misplaced</a:t>
            </a:r>
            <a:r>
              <a:rPr lang="en-US" dirty="0" smtClean="0"/>
              <a:t> modifiers?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pPr lvl="1"/>
            <a:r>
              <a:rPr lang="en-US" dirty="0" smtClean="0"/>
              <a:t>Then we arrived at a meadow where youths </a:t>
            </a:r>
            <a:r>
              <a:rPr lang="en-US" u="sng" dirty="0" smtClean="0"/>
              <a:t>promenaded their horses in riding pants and blazers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A. NO CHANGE</a:t>
            </a:r>
          </a:p>
          <a:p>
            <a:pPr lvl="2"/>
            <a:r>
              <a:rPr lang="en-US" dirty="0" smtClean="0"/>
              <a:t>B. promenaded horses in their riding pants and blazers</a:t>
            </a:r>
          </a:p>
          <a:p>
            <a:pPr lvl="2"/>
            <a:r>
              <a:rPr lang="en-US" dirty="0" smtClean="0"/>
              <a:t>C. in riding pants and blazers promenaded their horses</a:t>
            </a:r>
          </a:p>
          <a:p>
            <a:pPr lvl="2"/>
            <a:r>
              <a:rPr lang="en-US" dirty="0" smtClean="0"/>
              <a:t>D. promenaded in riding pants and blazers their horses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78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Sentence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you fix </a:t>
            </a:r>
            <a:r>
              <a:rPr lang="en-US" u="sng" dirty="0" smtClean="0"/>
              <a:t>misplaced</a:t>
            </a:r>
            <a:r>
              <a:rPr lang="en-US" dirty="0" smtClean="0"/>
              <a:t> modifiers?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pPr lvl="1"/>
            <a:r>
              <a:rPr lang="en-US" dirty="0" smtClean="0"/>
              <a:t>Then we arrived at a meadow where youths </a:t>
            </a:r>
            <a:r>
              <a:rPr lang="en-US" u="sng" dirty="0" smtClean="0"/>
              <a:t>promenaded their horses in riding pants and blazers</a:t>
            </a:r>
            <a:r>
              <a:rPr lang="en-US" dirty="0" smtClean="0"/>
              <a:t>.</a:t>
            </a:r>
          </a:p>
          <a:p>
            <a:pPr lvl="2"/>
            <a:r>
              <a:rPr lang="en-US" strike="sngStrike" dirty="0" smtClean="0"/>
              <a:t>A. NO CHANGE</a:t>
            </a:r>
          </a:p>
          <a:p>
            <a:pPr lvl="2"/>
            <a:r>
              <a:rPr lang="en-US" strike="sngStrike" dirty="0" smtClean="0"/>
              <a:t>B. promenaded horses in their riding pants and blazers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C. in riding pants and blazers promenaded their horses</a:t>
            </a:r>
          </a:p>
          <a:p>
            <a:pPr lvl="2"/>
            <a:r>
              <a:rPr lang="en-US" strike="sngStrike" dirty="0" smtClean="0"/>
              <a:t>D. promenaded in riding pants and blazers their horses</a:t>
            </a:r>
            <a:endParaRPr lang="en-US" strike="sngStrike" dirty="0"/>
          </a:p>
        </p:txBody>
      </p:sp>
      <p:sp>
        <p:nvSpPr>
          <p:cNvPr id="4" name="Right Arrow 3"/>
          <p:cNvSpPr/>
          <p:nvPr/>
        </p:nvSpPr>
        <p:spPr>
          <a:xfrm>
            <a:off x="624840" y="3962400"/>
            <a:ext cx="685800" cy="381000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92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of the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ACT likes </a:t>
            </a:r>
            <a:r>
              <a:rPr lang="en-US" u="sng" dirty="0" smtClean="0"/>
              <a:t>clear</a:t>
            </a:r>
            <a:r>
              <a:rPr lang="en-US" dirty="0" smtClean="0"/>
              <a:t>, </a:t>
            </a:r>
            <a:r>
              <a:rPr lang="en-US" u="sng" dirty="0" smtClean="0"/>
              <a:t>direct</a:t>
            </a:r>
            <a:r>
              <a:rPr lang="en-US" dirty="0" smtClean="0"/>
              <a:t>, </a:t>
            </a:r>
            <a:r>
              <a:rPr lang="en-US" u="sng" dirty="0" smtClean="0"/>
              <a:t>concise</a:t>
            </a:r>
            <a:r>
              <a:rPr lang="en-US" dirty="0" smtClean="0"/>
              <a:t> sentences, not flowery language.</a:t>
            </a:r>
          </a:p>
          <a:p>
            <a:endParaRPr lang="en-US" dirty="0"/>
          </a:p>
          <a:p>
            <a:r>
              <a:rPr lang="en-US" dirty="0" smtClean="0"/>
              <a:t>Always select </a:t>
            </a:r>
            <a:r>
              <a:rPr lang="en-US" u="sng" dirty="0" smtClean="0"/>
              <a:t>standard</a:t>
            </a:r>
            <a:r>
              <a:rPr lang="en-US" dirty="0" smtClean="0"/>
              <a:t> written English.</a:t>
            </a:r>
          </a:p>
          <a:p>
            <a:endParaRPr lang="en-US" dirty="0"/>
          </a:p>
          <a:p>
            <a:pPr lvl="1"/>
            <a:r>
              <a:rPr lang="en-US" dirty="0" smtClean="0"/>
              <a:t>After all, it happened so </a:t>
            </a:r>
            <a:r>
              <a:rPr lang="en-US" u="sng" dirty="0" smtClean="0"/>
              <a:t>sudden, like</a:t>
            </a:r>
            <a:r>
              <a:rPr lang="en-US" dirty="0" smtClean="0"/>
              <a:t> one day she was a sweet, agreeable one year old, and the next she was a defiant, moody, terrible-two.</a:t>
            </a:r>
          </a:p>
          <a:p>
            <a:pPr lvl="2"/>
            <a:r>
              <a:rPr lang="en-US" strike="sngStrike" dirty="0" smtClean="0"/>
              <a:t>A. NO CHANGE</a:t>
            </a:r>
          </a:p>
          <a:p>
            <a:pPr lvl="2"/>
            <a:r>
              <a:rPr lang="en-US" strike="sngStrike" dirty="0" smtClean="0"/>
              <a:t>B. sudden: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C. suddenly:</a:t>
            </a:r>
          </a:p>
          <a:p>
            <a:pPr lvl="2"/>
            <a:r>
              <a:rPr lang="en-US" strike="sngStrike" dirty="0" smtClean="0"/>
              <a:t>D. suddenly, like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609600" y="5143500"/>
            <a:ext cx="685800" cy="381000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1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of the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Slang words, idioms, and clichés are </a:t>
            </a:r>
            <a:r>
              <a:rPr lang="en-US" u="sng" dirty="0" smtClean="0"/>
              <a:t>always</a:t>
            </a:r>
            <a:r>
              <a:rPr lang="en-US" dirty="0" smtClean="0"/>
              <a:t> wrong.</a:t>
            </a:r>
          </a:p>
          <a:p>
            <a:endParaRPr lang="en-US" dirty="0"/>
          </a:p>
          <a:p>
            <a:pPr lvl="1"/>
            <a:r>
              <a:rPr lang="en-US" dirty="0" smtClean="0"/>
              <a:t>You can imagine their shouts and </a:t>
            </a:r>
            <a:r>
              <a:rPr lang="en-US" u="sng" dirty="0" smtClean="0"/>
              <a:t>laughter as if hyenas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A. NO CHANGE</a:t>
            </a:r>
          </a:p>
          <a:p>
            <a:pPr lvl="2"/>
            <a:r>
              <a:rPr lang="en-US" dirty="0" smtClean="0"/>
              <a:t>B. laughter like hyenas</a:t>
            </a:r>
          </a:p>
          <a:p>
            <a:pPr lvl="2"/>
            <a:r>
              <a:rPr lang="en-US" dirty="0" smtClean="0"/>
              <a:t>C. laughter like a barrel of monkeys</a:t>
            </a:r>
          </a:p>
          <a:p>
            <a:pPr lvl="2"/>
            <a:r>
              <a:rPr lang="en-US" dirty="0" smtClean="0"/>
              <a:t>D. laughter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1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of the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Slang words, idioms, and clichés are </a:t>
            </a:r>
            <a:r>
              <a:rPr lang="en-US" u="sng" dirty="0" smtClean="0"/>
              <a:t>always</a:t>
            </a:r>
            <a:r>
              <a:rPr lang="en-US" dirty="0" smtClean="0"/>
              <a:t> wrong.</a:t>
            </a:r>
          </a:p>
          <a:p>
            <a:endParaRPr lang="en-US" dirty="0"/>
          </a:p>
          <a:p>
            <a:pPr lvl="1"/>
            <a:r>
              <a:rPr lang="en-US" dirty="0" smtClean="0"/>
              <a:t>You can imagine their shouts and </a:t>
            </a:r>
            <a:r>
              <a:rPr lang="en-US" u="sng" dirty="0" smtClean="0"/>
              <a:t>laughter as if hyenas</a:t>
            </a:r>
            <a:r>
              <a:rPr lang="en-US" dirty="0" smtClean="0"/>
              <a:t>.</a:t>
            </a:r>
          </a:p>
          <a:p>
            <a:pPr lvl="2"/>
            <a:r>
              <a:rPr lang="en-US" strike="sngStrike" dirty="0" smtClean="0"/>
              <a:t>A. NO CHANGE</a:t>
            </a:r>
          </a:p>
          <a:p>
            <a:pPr lvl="2"/>
            <a:r>
              <a:rPr lang="en-US" strike="sngStrike" dirty="0" smtClean="0"/>
              <a:t>B. laughter like hyenas</a:t>
            </a:r>
          </a:p>
          <a:p>
            <a:pPr lvl="2"/>
            <a:r>
              <a:rPr lang="en-US" strike="sngStrike" dirty="0" smtClean="0"/>
              <a:t>C. laughter like a barrel of monkeys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D. laughter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609600" y="3962400"/>
            <a:ext cx="685800" cy="381000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5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of the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Shorter answers are usually </a:t>
            </a:r>
            <a:r>
              <a:rPr lang="en-US" u="sng" dirty="0" smtClean="0"/>
              <a:t>better</a:t>
            </a:r>
            <a:r>
              <a:rPr lang="en-US" dirty="0" smtClean="0"/>
              <a:t> answers.</a:t>
            </a:r>
          </a:p>
          <a:p>
            <a:endParaRPr lang="en-US" dirty="0"/>
          </a:p>
          <a:p>
            <a:pPr lvl="1"/>
            <a:r>
              <a:rPr lang="en-US" dirty="0" smtClean="0"/>
              <a:t>By 3200 B.C., Sumerian society had </a:t>
            </a:r>
            <a:r>
              <a:rPr lang="en-US" u="sng" dirty="0" smtClean="0"/>
              <a:t>become so increasingly in size and complexity</a:t>
            </a:r>
            <a:r>
              <a:rPr lang="en-US" dirty="0" smtClean="0"/>
              <a:t> that a means of keeping track of holdings became necessary.</a:t>
            </a:r>
          </a:p>
          <a:p>
            <a:pPr lvl="2"/>
            <a:r>
              <a:rPr lang="en-US" dirty="0" smtClean="0"/>
              <a:t>A. NO CHANGE</a:t>
            </a:r>
          </a:p>
          <a:p>
            <a:pPr lvl="2"/>
            <a:r>
              <a:rPr lang="en-US" dirty="0" smtClean="0"/>
              <a:t>B. so increased in size and complexity</a:t>
            </a:r>
          </a:p>
          <a:p>
            <a:pPr lvl="2"/>
            <a:r>
              <a:rPr lang="en-US" dirty="0" smtClean="0"/>
              <a:t>C. become so excessively monolithic and circumfused by societal intricacies whose implications dictated</a:t>
            </a:r>
          </a:p>
          <a:p>
            <a:pPr lvl="2"/>
            <a:r>
              <a:rPr lang="en-US" dirty="0" smtClean="0"/>
              <a:t>D. became so large and real hard to figure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9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of the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Shorter answers are usually </a:t>
            </a:r>
            <a:r>
              <a:rPr lang="en-US" u="sng" dirty="0" smtClean="0"/>
              <a:t>better</a:t>
            </a:r>
            <a:r>
              <a:rPr lang="en-US" dirty="0" smtClean="0"/>
              <a:t> answers.</a:t>
            </a:r>
          </a:p>
          <a:p>
            <a:endParaRPr lang="en-US" dirty="0"/>
          </a:p>
          <a:p>
            <a:pPr lvl="1"/>
            <a:r>
              <a:rPr lang="en-US" dirty="0" smtClean="0"/>
              <a:t>By 3200 B.C., Sumerian society had </a:t>
            </a:r>
            <a:r>
              <a:rPr lang="en-US" u="sng" dirty="0" smtClean="0"/>
              <a:t>become so increasingly in size and complexity</a:t>
            </a:r>
            <a:r>
              <a:rPr lang="en-US" dirty="0" smtClean="0"/>
              <a:t> that a means of keeping track of holdings became necessary.</a:t>
            </a:r>
          </a:p>
          <a:p>
            <a:pPr lvl="2"/>
            <a:r>
              <a:rPr lang="en-US" strike="sngStrike" dirty="0" smtClean="0"/>
              <a:t>A. NO CHANGE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B. so increased in size and complexity</a:t>
            </a:r>
          </a:p>
          <a:p>
            <a:pPr lvl="2"/>
            <a:r>
              <a:rPr lang="en-US" strike="sngStrike" dirty="0" smtClean="0"/>
              <a:t>C. become so excessively monolithic and circumfused by societal intricacies whose implications dictated</a:t>
            </a:r>
          </a:p>
          <a:p>
            <a:pPr lvl="2"/>
            <a:r>
              <a:rPr lang="en-US" strike="sngStrike" dirty="0" smtClean="0"/>
              <a:t>D. became so large and real hard to figure out</a:t>
            </a:r>
            <a:endParaRPr lang="en-US" strike="sngStrike" dirty="0"/>
          </a:p>
        </p:txBody>
      </p:sp>
      <p:sp>
        <p:nvSpPr>
          <p:cNvPr id="4" name="Right Arrow 3"/>
          <p:cNvSpPr/>
          <p:nvPr/>
        </p:nvSpPr>
        <p:spPr>
          <a:xfrm>
            <a:off x="609600" y="3962400"/>
            <a:ext cx="685800" cy="381000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79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of the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</a:t>
            </a:r>
            <a:r>
              <a:rPr lang="en-US" u="sng" dirty="0" smtClean="0"/>
              <a:t>redundancies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lvl="1"/>
            <a:r>
              <a:rPr lang="en-US" dirty="0" smtClean="0"/>
              <a:t>It’s usually hard to determine who first </a:t>
            </a:r>
            <a:r>
              <a:rPr lang="en-US" u="sng" dirty="0" smtClean="0"/>
              <a:t>uttered out loud</a:t>
            </a:r>
            <a:r>
              <a:rPr lang="en-US" dirty="0" smtClean="0"/>
              <a:t> a given word and almost as hard to know who first wrote it down.</a:t>
            </a:r>
          </a:p>
          <a:p>
            <a:pPr lvl="2"/>
            <a:r>
              <a:rPr lang="en-US" dirty="0" smtClean="0"/>
              <a:t>A. NO CHANGE</a:t>
            </a:r>
          </a:p>
          <a:p>
            <a:pPr lvl="2"/>
            <a:r>
              <a:rPr lang="en-US" dirty="0" smtClean="0"/>
              <a:t>B. spoke</a:t>
            </a:r>
          </a:p>
          <a:p>
            <a:pPr lvl="2"/>
            <a:r>
              <a:rPr lang="en-US" dirty="0" smtClean="0"/>
              <a:t>C. said verbally</a:t>
            </a:r>
          </a:p>
          <a:p>
            <a:pPr lvl="2"/>
            <a:r>
              <a:rPr lang="en-US" dirty="0" smtClean="0"/>
              <a:t>D. gave vocalization to</a:t>
            </a:r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927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92</TotalTime>
  <Words>1731</Words>
  <Application>Microsoft Office PowerPoint</Application>
  <PresentationFormat>On-screen Show (4:3)</PresentationFormat>
  <Paragraphs>273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Arial</vt:lpstr>
      <vt:lpstr>Arial Black</vt:lpstr>
      <vt:lpstr>Essential</vt:lpstr>
      <vt:lpstr>ACT Tips</vt:lpstr>
      <vt:lpstr>English</vt:lpstr>
      <vt:lpstr>Language of the ACT</vt:lpstr>
      <vt:lpstr>Language of the ACT</vt:lpstr>
      <vt:lpstr>Language of the ACT</vt:lpstr>
      <vt:lpstr>Language of the ACT</vt:lpstr>
      <vt:lpstr>Language of the ACT</vt:lpstr>
      <vt:lpstr>Language of the ACT</vt:lpstr>
      <vt:lpstr>Language of the act</vt:lpstr>
      <vt:lpstr>Language of the act</vt:lpstr>
      <vt:lpstr>Language of the Act</vt:lpstr>
      <vt:lpstr>Language of the Act</vt:lpstr>
      <vt:lpstr>Language of the act</vt:lpstr>
      <vt:lpstr>Language of the act</vt:lpstr>
      <vt:lpstr>Basic usage, grammar, &amp; mechanics</vt:lpstr>
      <vt:lpstr>Basic usage, grammar, &amp; mechanics</vt:lpstr>
      <vt:lpstr>Basic usage, grammar, &amp; mechanics</vt:lpstr>
      <vt:lpstr>Basic usage, grammar, &amp; mechanics</vt:lpstr>
      <vt:lpstr>Basic usage, grammar, &amp; mechanics</vt:lpstr>
      <vt:lpstr>Basic usage, grammar, &amp; mechanics</vt:lpstr>
      <vt:lpstr>Basic usage, grammar, &amp; mechanics</vt:lpstr>
      <vt:lpstr>Basic usage, grammar, &amp; mechanics</vt:lpstr>
      <vt:lpstr>Basic usage, grammar, &amp; mechanics</vt:lpstr>
      <vt:lpstr>Basic usage, grammar, &amp; mechanics</vt:lpstr>
      <vt:lpstr>Basic usage, grammar, &amp; mechanics</vt:lpstr>
      <vt:lpstr>Basic usage, grammar, &amp; mechanics</vt:lpstr>
      <vt:lpstr>Sentence errors</vt:lpstr>
      <vt:lpstr>Sentence errors</vt:lpstr>
      <vt:lpstr>Sentence errors</vt:lpstr>
      <vt:lpstr>Sentence errors</vt:lpstr>
      <vt:lpstr>Sentence errors</vt:lpstr>
      <vt:lpstr>Sentence errors</vt:lpstr>
      <vt:lpstr>Sentence errors</vt:lpstr>
      <vt:lpstr>Sentence errors</vt:lpstr>
    </vt:vector>
  </TitlesOfParts>
  <Company>Jackson-Madison County School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Molly L. Coffman</dc:creator>
  <cp:lastModifiedBy>Molly Coffman</cp:lastModifiedBy>
  <cp:revision>7</cp:revision>
  <dcterms:created xsi:type="dcterms:W3CDTF">2013-03-04T14:56:58Z</dcterms:created>
  <dcterms:modified xsi:type="dcterms:W3CDTF">2013-07-01T04:45:20Z</dcterms:modified>
</cp:coreProperties>
</file>