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70" r:id="rId14"/>
    <p:sldId id="269" r:id="rId15"/>
    <p:sldId id="271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C3EB9-2560-4DD2-8D92-AA2A1D49EE72}" v="10" dt="2022-09-26T20:14:34.544"/>
    <p1510:client id="{B3DD354F-749C-FED6-189A-24E789F1B553}" v="178" dt="2022-09-26T20:01:53.349"/>
    <p1510:client id="{D8FA92BF-C665-0450-6647-62155963E899}" v="6" dt="2022-09-29T16:24:19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58" y="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8:23.3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0 250,'56'-21,"0"2,1 2,64-9,177-5,-62 12,158-4,-164 30,32 0,-176-3,158 31,-154-19,215 28,-203-34,106-5,264 3,-412-6,507 2,-351-5,33-7,-180 1,111-26,-76 11,1 4,146-5,215 19,-311 5,562-9,-508 4,34-2,-3-19,-213 20,-1-1,0-1,51-21,-76 28,1-1,0 0,-1 0,1 1,-1-1,1 0,-1 0,1-1,-1 1,0 0,0 0,1-1,-1 1,0-1,0 1,0-1,0 1,-1-1,2-1,-1-4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3:14.9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773 1 24575,'-12'0'0,"-18"5"0,-36 9 0,-1 1 0,-32 1 0,-90 19 0,163-29 0,1 2 0,0 1 0,0 0 0,1 2 0,-27 17 0,41-21 0,0 0 0,1 0 0,0 1 0,0 0 0,0 1 0,1 0 0,1 0 0,0 1 0,0 0 0,1 0 0,0 0 0,-7 17 0,8-12 0,0-1 0,1 1 0,1 0 0,0 0 0,1 1 0,1-1 0,0 0 0,1 1 0,3 20 0,2 3 0,1 0 0,2-1 0,2 0 0,2 0 0,22 49 0,-22-61 0,2-1 0,0 0 0,2-1 0,0-1 0,2 0 0,1-1 0,0-1 0,26 21 0,-7-13 0,1-1 0,1-3 0,1-1 0,1-1 0,1-3 0,1-2 0,0-1 0,48 10 0,-74-22 0,1-1 0,0-1 0,0 0 0,35-1 0,-46-3 0,1 1 0,-1-2 0,0 1 0,0-1 0,0 0 0,0-1 0,0 0 0,-1 0 0,1-1 0,-1 0 0,0 0 0,0 0 0,10-9 0,-7 4 0,-1 0 0,0 0 0,-1-1 0,0 0 0,-1-1 0,0 1 0,0-1 0,-1-1 0,6-13 0,-7 8 0,1 1 0,-2-1 0,0-1 0,-1 1 0,1-35 0,-4 19 0,-1-1 0,-8-44 0,-20-61 0,16 91 40,-1 0 0,-37-81 0,38 103-252,-1 0 0,-1 1 0,-1 0-1,-2 1 1,0 1 0,-22-21 0,9 16-6614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7:09.9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0,'12'12,"-4"-5,1-1,-1 0,2 0,-1-1,0-1,1 1,16 4,77 14,-88-20,93 14,117 4,118-16,272-6,-587 1,0-1,0-2,-1 0,44-13,-60 12,-11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7:18.3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1 158,'18'0,"118"1,199-4,-115-20,-31 1,62 7,96-7,-201-1,-46 6,57-2,1 7,183 9,-335 4,-5-1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7:26.5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0 224,'18'0,"3"-2,1 0,-1-1,27-8,39-5,316 6,-305 10,52 1,296-4,-324-4,199-38,486-62,-449 100,-357 7,1 0,-1 0,1 0,-1-1,0 1,1 0,-1 0,1-1,-1 1,0-1,1 1,-1-1,0 0,1 1,-1-1,0 0,1-1,1-1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7:28.2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48,'0'0,"3"3,10 7,0 0,0 0,1-1,0-1,0 0,1-1,28 10,-26-13,0 1,0-2,26 2,54-2,-74-3,342-12,4-21,66-5,-243 24,65-4,-189 17,122 15,125 8,-257-20,256-5,-146-4,-158 6,-1 0,1 0,-1 0,13-5,6-1,164-28,-134 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7:30.3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1 306,'20'0,"82"7,-59-3,2 3,74 19,-8 0,-37-15,98 2,77-14,9-26,-4-22,-121 22,362-63,4 25,-327 53,130-14,-300 25,335-47,1 20,-99 36,-3 21,-138-16,45 6,430 44,-486-58,493 24,-287-35,-111 0,-33 5,126-4,-209-2,123-31,-101 18,-18 6,-9 3,109-37,-161 44,1 0,-2 0,16-10,-12 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7:35.5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1 301,'0'0,"9"0,36 0,7-1,-1 2,101 15,-44 5,0-6,122 2,248-27,-166-5,18-2,-257 6,85-21,-21 2,59-1,0 9,254 4,-358 19,278-2,4-21,-79 7,-143 11,181-8,3 18,-119 8,192 9,-26 17,-110-6,72-21,-1-19,-1-16,-187 11,138 0,47-3,-34-28,-58 6,370-21,-428 38,32-2,415-1,-166 43,-397-16,477 36,-184-22,2-18,-222-1,29-8,59 1,-237 7,5 0,3 0,-5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3:49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24575,'3'11'0,"67"156"0,-52-127 0,1 0 0,2-2 0,2 0 0,1-2 0,41 47 0,-30-45 0,1-1 0,2-2 0,2-1 0,55 35 0,179 91 0,-244-142 0,39 29 0,3 1 0,-13-11-1365,-35-22-5461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3:49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1 903 24575,'19'-17'0,"96"-82"0,-61 50 0,63-44 0,112-47-406,10 13-72,-209 111 469,670-303-1208,-596 276-4864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9:00.5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1,'1'1,"-1"-1,1 1,-1-1,1 1,0 0,-1-1,1 1,0-1,-1 1,1-1,0 0,1 1,0 1,12 5,0-1,0 0,0-1,1-1,0 0,28 4,95 0,-128-7,84 1,178 6,-108 3,370 11,-286-29,-44 1,425 12,202 1,-577-8,-251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8:24.5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14,'12'0,"89"-7,-12 1,201 17,-2 24,-74-8,168-6,-339-20,61 1,-69-2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9:02.5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0 297,'5'0,"0"1,-1-1,1 1,0-1,7-1,6 0,27 1,271-9,311-20,-574 28,127-4,136-4,-2-19,-61-8,138-18,-357 50,298-32,4 17,-80 16,299-9,-549 12,215-13,-4-16,-193 23,-11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9:07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0 109,'9'8,"-5"-5,0-1,0 1,0-1,0 0,0-1,0 1,1-1,-1 1,1-1,8 0,5 1,27-3,-1 0,416 51,-347-34,118 10,366-5,-431-28,199-35,584-65,-572 100,-145 6,104-20,-116 5,261 1,-60 4,-265 2,134-4,-2 23,-67 19,-165-19,104 34,-152-41,0-1,-1 1,1 0,-1 0,0 1,7 4,-11-4,-8-3,2-2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9:31.3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1,'0'17,"1"-11,-1 0,1-1,1 1,-1 0,1 0,0 0,0-1,1 1,-1-1,1 0,0 0,1 0,-1 0,6 5,1 1,0-1,1 0,1 0,20 12,-10-9,2 0,0-2,0-1,45 12,104 15,-164-35,732 88,43-33,-421-19,-2 16,-297-44,2 0,548 74,493 29,-651-90,-2-24,-182-1,-167 3,86-1,-138-3,82-14,-132 16,21-3,36-13,-55 15,1 0,-1 0,0-1,1 1,-1-1,-1-1,1 1,0-1,-1 1,0-1,0 0,5-7,-2-1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4:05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24575,'0'13'0,"1"0"0,1-1 0,0 1 0,1-1 0,0 1 0,0-1 0,2 0 0,-1 0 0,2-1 0,6 12 0,4 6 0,2 0 0,1 0 0,2-2 0,0-1 0,40 38 0,274 213 0,1 1 0,-321-263-116,-1 0-92,1-1 0,1 0-1,0-1 1,1-1 0,33 18 0,-33-23-6618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4:05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1 846 24575,'8'-9'0,"-5"5"0,41-55 0,-27 34 0,2 1 0,24-25 0,-5 13-24,3 2-1,0 2 0,76-44 1,151-65-624,-107 60 549,82-54 13,-68 36-1217,-98 57-4654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4:17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24575,'0'0'0,"0"8"0,0-2 0,1 0 0,0 1 0,0-1 0,1 0 0,0 1 0,0-1 0,4 8 0,24 42 0,-22-43 0,18 30 0,2-2 0,2-1 0,2-2 0,2-1 0,1-1 0,1-2 0,59 42 0,10-1-52,-42-32-386,-3 3 1,67 64-1,-105-87-6388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4:1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1093 24575,'0'0'0,"0"-2"0,3-9 0,3-11 0,5-17 0,6-13 0,5-11 0,5-11 0,14-10 0,25-17 0,29-13 0,25-9-1243,11 2 1243,8 2 0,-21 21 0,-29 28-6948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8:28.1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1 596,'11'3,"31"10,0-3,0-1,64 5,131-5,-201-9,835-31,-222-10,-610 39,252-17,4-17,-41 6,2 16,114-10,190-7,-6-19,-395 31,193-16,4 26,-23 28,9 0,0-22,165-52,-395 40,364-6,-188 16,-58-25,-41 3,267 27,-113 39,-93-7,78-9,481-26,316-42,-668 30,0-41,305-52,-717 102,188-18,373 8,-367 28,138 2,-25-20,-15-1,509 8,-759-5,102-18,-170 20,-8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09:40.6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55,'0'0,"0"0,8 0,77-7,-8-1,74 7,-58 2,152-19,-176 11,0 2,74 6,-53 1,355-14,-374 12,110 12,-59-2,21-1,261 13,-109-20,70 3,-310-2,274 2,-315-5,-1-1,0-1,0 0,0-1,0-1,-1 0,1 0,-1-1,20-12,-23 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12:29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51,'51'4,"-16"0,50 2,73 5,165 7,3-18,-187-1,-2-1,-1-6,267-52,-347 43,-41 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12:32.6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0 381,'0'0,"0"0,0 0,9-8,14-14,18-17,83-62,-108 90,0 0,1 1,0 0,0 2,1 0,0 1,31-7,27 3,107-2,-142 11,787 2,-697 3,82 1,214 7,-10 4,-364-13,19 2,80 15,68 24,-59-10,1-3,422 64,-538-89,220 18,-179-19,94-8,-11-21,-49 5,465-47,-360 47,22-2,266-39,32-4,60-6,-157 40,6 21,404 17,-55-2,-218-4,-502 1,0 3,83 18,113 12,0-22,130 13,262 14,-376-16,-87-4,30-9,89 7,-51-1,487-31,-247-22,487-6,-109 57,-878-15,0 1,-1 0,1 2,0 0,-1 1,28 9,-42-11,-1-1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12:35.2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0 753,'0'0,"15"-6,-8 1,1 0,10-9,5-4,43-29,-34 24,0 1,2 1,56-26,-45 31,2 1,47-9,99-10,-174 31,524-59,-298 38,162-4,19-2,1-22,-103 24,0 16,-284 11,1563-40,-1063 9,-258 9,104-10,305-9,1 41,-272 12,-19 33,-199-16,108 0,-70-7,519 9,244-49,-130-44,-196 20,-415 30,371-18,470-6,-532 41,-1 16,-204-6,-219-11,221 17,299 21,-296-21,-53-3,310-4,626-9,-1084-9,141 2,-166 13,204 4,-344-14,-7 1,-7 2,6-2,-7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0:12:37.3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0 511,'12'-8,"-2"2,1 1,-1 0,1 0,1 2,14-5,61-7,-53 10,304-54,50-7,-243 46,1 6,0 6,257 20,-398-12,663 54,-23-46,-117-5,59 7,-362-29,-112 7,-82 9,292-30,-2-28,-160 24,220-21,-42 22,-92 21,2 16,-115 0,1091 0,-792-14,-289 6,132-12,-123 7,117 0,-151 8,246-11,-260 2,-96 12,12-1,41 1,-35 1,-27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6T20:13:03.8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9E07F3-49DF-4D27-9B71-4C188D5980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4C0D4E-2D72-413B-9B33-72376576E6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" Type="http://schemas.openxmlformats.org/officeDocument/2006/relationships/image" Target="../media/image2.emf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7.png"/><Relationship Id="rId18" Type="http://schemas.openxmlformats.org/officeDocument/2006/relationships/customXml" Target="../ink/ink18.xml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12" Type="http://schemas.openxmlformats.org/officeDocument/2006/relationships/customXml" Target="../ink/ink15.xml"/><Relationship Id="rId17" Type="http://schemas.openxmlformats.org/officeDocument/2006/relationships/image" Target="../media/image19.png"/><Relationship Id="rId2" Type="http://schemas.openxmlformats.org/officeDocument/2006/relationships/oleObject" Target="../embeddings/oleObject3.bin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14.xml"/><Relationship Id="rId19" Type="http://schemas.openxmlformats.org/officeDocument/2006/relationships/image" Target="../media/image20.png"/><Relationship Id="rId4" Type="http://schemas.openxmlformats.org/officeDocument/2006/relationships/customXml" Target="../ink/ink11.xml"/><Relationship Id="rId9" Type="http://schemas.openxmlformats.org/officeDocument/2006/relationships/image" Target="../media/image15.png"/><Relationship Id="rId14" Type="http://schemas.openxmlformats.org/officeDocument/2006/relationships/customXml" Target="../ink/ink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5.png"/><Relationship Id="rId3" Type="http://schemas.openxmlformats.org/officeDocument/2006/relationships/image" Target="../media/image2.emf"/><Relationship Id="rId7" Type="http://schemas.openxmlformats.org/officeDocument/2006/relationships/image" Target="../media/image22.png"/><Relationship Id="rId12" Type="http://schemas.openxmlformats.org/officeDocument/2006/relationships/customXml" Target="../ink/ink23.xml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3.png"/><Relationship Id="rId14" Type="http://schemas.openxmlformats.org/officeDocument/2006/relationships/customXml" Target="../ink/ink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8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27.png"/><Relationship Id="rId4" Type="http://schemas.openxmlformats.org/officeDocument/2006/relationships/customXml" Target="../ink/ink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ACT Reading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2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799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Read through the short questions (not the answer choices)</a:t>
            </a:r>
          </a:p>
          <a:p>
            <a:r>
              <a:rPr lang="en-US" sz="2800" dirty="0"/>
              <a:t>When possible, “</a:t>
            </a:r>
            <a:r>
              <a:rPr lang="en-US" sz="2800" dirty="0" err="1"/>
              <a:t>premark</a:t>
            </a:r>
            <a:r>
              <a:rPr lang="en-US" sz="2800" dirty="0"/>
              <a:t>” the passage with question number (if line or section numbers are identified in the questions). The questions are NOT in the  order of the passage.</a:t>
            </a:r>
          </a:p>
          <a:p>
            <a:r>
              <a:rPr lang="en-US" sz="2800" dirty="0"/>
              <a:t>Read and underline the passage.</a:t>
            </a:r>
          </a:p>
          <a:p>
            <a:r>
              <a:rPr lang="en-US" sz="2800" dirty="0"/>
              <a:t>On the last passage you read, if you’re running short on time, you can just look at questions with line references and try to answer those questions w/o having to read the passage.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Tackling the Reading</a:t>
            </a:r>
          </a:p>
        </p:txBody>
      </p:sp>
    </p:spTree>
    <p:extLst>
      <p:ext uri="{BB962C8B-B14F-4D97-AF65-F5344CB8AC3E}">
        <p14:creationId xmlns:p14="http://schemas.microsoft.com/office/powerpoint/2010/main" val="404563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799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The ACT often uses wrong answers that </a:t>
            </a:r>
          </a:p>
          <a:p>
            <a:r>
              <a:rPr lang="en-US" sz="3200" dirty="0"/>
              <a:t>refer to some phrase elsewhere in the passage</a:t>
            </a:r>
          </a:p>
          <a:p>
            <a:r>
              <a:rPr lang="en-US" sz="3200" dirty="0"/>
              <a:t>refer to a concept or idea elsewhere in the passage</a:t>
            </a:r>
          </a:p>
          <a:p>
            <a:r>
              <a:rPr lang="en-US" sz="3200" dirty="0"/>
              <a:t>are the exact opposite of the correct answer</a:t>
            </a:r>
          </a:p>
          <a:p>
            <a:r>
              <a:rPr lang="en-US" sz="3200" dirty="0"/>
              <a:t>contain some element of truth</a:t>
            </a:r>
          </a:p>
          <a:p>
            <a:r>
              <a:rPr lang="en-US" sz="3200" dirty="0"/>
              <a:t>are “out in left field”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Tricks and Traps</a:t>
            </a:r>
          </a:p>
        </p:txBody>
      </p:sp>
    </p:spTree>
    <p:extLst>
      <p:ext uri="{BB962C8B-B14F-4D97-AF65-F5344CB8AC3E}">
        <p14:creationId xmlns:p14="http://schemas.microsoft.com/office/powerpoint/2010/main" val="248302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2077B9-857A-D2FC-DCB3-AB7ABCC22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24812"/>
              </p:ext>
            </p:extLst>
          </p:nvPr>
        </p:nvGraphicFramePr>
        <p:xfrm>
          <a:off x="228600" y="152400"/>
          <a:ext cx="868680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53" imgH="2571750" progId="AcroExch.Document.DC">
                  <p:embed/>
                </p:oleObj>
              </mc:Choice>
              <mc:Fallback>
                <p:oleObj name="Acrobat Document" r:id="rId2" imgW="3428753" imgH="257175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12077B9-857A-D2FC-DCB3-AB7ABCC22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8686800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23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2077B9-857A-D2FC-DCB3-AB7ABCC22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52400"/>
          <a:ext cx="868680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53" imgH="2571750" progId="AcroExch.Document.DC">
                  <p:embed/>
                </p:oleObj>
              </mc:Choice>
              <mc:Fallback>
                <p:oleObj name="Acrobat Document" r:id="rId2" imgW="3428753" imgH="257175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12077B9-857A-D2FC-DCB3-AB7ABCC22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8686800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3AD5B0-EC1F-A1FA-42D7-2A5655B20086}"/>
                  </a:ext>
                </a:extLst>
              </p14:cNvPr>
              <p14:cNvContentPartPr/>
              <p14:nvPr/>
            </p14:nvContentPartPr>
            <p14:xfrm>
              <a:off x="5172746" y="2478130"/>
              <a:ext cx="2603160" cy="9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3AD5B0-EC1F-A1FA-42D7-2A5655B200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8746" y="2370130"/>
                <a:ext cx="27108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F9770A-784A-8C36-DBB8-491D2220D1A7}"/>
                  </a:ext>
                </a:extLst>
              </p14:cNvPr>
              <p14:cNvContentPartPr/>
              <p14:nvPr/>
            </p14:nvContentPartPr>
            <p14:xfrm>
              <a:off x="859586" y="2941450"/>
              <a:ext cx="561240" cy="3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F9770A-784A-8C36-DBB8-491D2220D1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586" y="2833810"/>
                <a:ext cx="6688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52C32C-A10E-1435-9E55-FF3131193EA3}"/>
                  </a:ext>
                </a:extLst>
              </p14:cNvPr>
              <p14:cNvContentPartPr/>
              <p14:nvPr/>
            </p14:nvContentPartPr>
            <p14:xfrm>
              <a:off x="1628906" y="5132770"/>
              <a:ext cx="6001200" cy="235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52C32C-A10E-1435-9E55-FF3131193E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5266" y="5024770"/>
                <a:ext cx="61088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436F02-218B-52B0-50D6-97E41D90CDDC}"/>
                  </a:ext>
                </a:extLst>
              </p14:cNvPr>
              <p14:cNvContentPartPr/>
              <p14:nvPr/>
            </p14:nvContentPartPr>
            <p14:xfrm>
              <a:off x="3951986" y="2487130"/>
              <a:ext cx="1295280" cy="2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436F02-218B-52B0-50D6-97E41D90CD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8346" y="2379490"/>
                <a:ext cx="14029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816ED4-F819-B6F2-48ED-A8DEEEA7EADF}"/>
                  </a:ext>
                </a:extLst>
              </p14:cNvPr>
              <p14:cNvContentPartPr/>
              <p14:nvPr/>
            </p14:nvContentPartPr>
            <p14:xfrm>
              <a:off x="7362266" y="1446370"/>
              <a:ext cx="671400" cy="34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816ED4-F819-B6F2-48ED-A8DEEEA7EA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08626" y="1338370"/>
                <a:ext cx="7790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A6F298-2F7D-B0F5-8530-A54B38478538}"/>
                  </a:ext>
                </a:extLst>
              </p14:cNvPr>
              <p14:cNvContentPartPr/>
              <p14:nvPr/>
            </p14:nvContentPartPr>
            <p14:xfrm>
              <a:off x="843746" y="1771450"/>
              <a:ext cx="6295680" cy="142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A6F298-2F7D-B0F5-8530-A54B384785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9746" y="1663450"/>
                <a:ext cx="64033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BD9767-07CA-966E-CA17-B03F27FBBE54}"/>
                  </a:ext>
                </a:extLst>
              </p14:cNvPr>
              <p14:cNvContentPartPr/>
              <p14:nvPr/>
            </p14:nvContentPartPr>
            <p14:xfrm>
              <a:off x="885146" y="2103010"/>
              <a:ext cx="7479360" cy="271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BD9767-07CA-966E-CA17-B03F27FBBE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1146" y="1995010"/>
                <a:ext cx="758700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D5129A7-5C57-976A-CA66-DFD96B849F7F}"/>
                  </a:ext>
                </a:extLst>
              </p14:cNvPr>
              <p14:cNvContentPartPr/>
              <p14:nvPr/>
            </p14:nvContentPartPr>
            <p14:xfrm>
              <a:off x="992786" y="2486050"/>
              <a:ext cx="3580560" cy="18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D5129A7-5C57-976A-CA66-DFD96B849F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8786" y="2378410"/>
                <a:ext cx="36882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EDA1536-B465-3E71-9111-EE01F26613D3}"/>
                  </a:ext>
                </a:extLst>
              </p14:cNvPr>
              <p14:cNvContentPartPr/>
              <p14:nvPr/>
            </p14:nvContentPartPr>
            <p14:xfrm>
              <a:off x="-954454" y="636829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EDA1536-B465-3E71-9111-EE01F26613D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963454" y="63596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6D3233-02CE-64C6-6DBE-F59644E74B9A}"/>
                  </a:ext>
                </a:extLst>
              </p14:cNvPr>
              <p14:cNvContentPartPr/>
              <p14:nvPr/>
            </p14:nvContentPartPr>
            <p14:xfrm>
              <a:off x="627386" y="5158330"/>
              <a:ext cx="371160" cy="431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6D3233-02CE-64C6-6DBE-F59644E74B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8386" y="5149690"/>
                <a:ext cx="388800" cy="4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45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2077B9-857A-D2FC-DCB3-AB7ABCC22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52400"/>
          <a:ext cx="868680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53" imgH="2571750" progId="AcroExch.Document.DC">
                  <p:embed/>
                </p:oleObj>
              </mc:Choice>
              <mc:Fallback>
                <p:oleObj name="Acrobat Document" r:id="rId2" imgW="3428753" imgH="257175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12077B9-857A-D2FC-DCB3-AB7ABCC22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8686800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B1FE53-7CEC-096A-5787-E55479BEEBC5}"/>
                  </a:ext>
                </a:extLst>
              </p14:cNvPr>
              <p14:cNvContentPartPr/>
              <p14:nvPr/>
            </p14:nvContentPartPr>
            <p14:xfrm>
              <a:off x="2275106" y="4968970"/>
              <a:ext cx="613440" cy="4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B1FE53-7CEC-096A-5787-E55479BEE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1106" y="4860970"/>
                <a:ext cx="7210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AE0356-B591-0A21-B186-703E227D0442}"/>
                  </a:ext>
                </a:extLst>
              </p14:cNvPr>
              <p14:cNvContentPartPr/>
              <p14:nvPr/>
            </p14:nvContentPartPr>
            <p14:xfrm>
              <a:off x="5264546" y="1126690"/>
              <a:ext cx="866520" cy="5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AE0356-B591-0A21-B186-703E227D04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0906" y="1018690"/>
                <a:ext cx="9741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95C0A91-B909-9F03-0E0F-4CF9ADB4264D}"/>
                  </a:ext>
                </a:extLst>
              </p14:cNvPr>
              <p14:cNvContentPartPr/>
              <p14:nvPr/>
            </p14:nvContentPartPr>
            <p14:xfrm>
              <a:off x="6141866" y="1792690"/>
              <a:ext cx="1062360" cy="80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95C0A91-B909-9F03-0E0F-4CF9ADB426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7866" y="1684690"/>
                <a:ext cx="11700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5CFBD9-1F25-D738-B560-D24293E91E81}"/>
                  </a:ext>
                </a:extLst>
              </p14:cNvPr>
              <p14:cNvContentPartPr/>
              <p14:nvPr/>
            </p14:nvContentPartPr>
            <p14:xfrm>
              <a:off x="859586" y="2131810"/>
              <a:ext cx="1233360" cy="54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5CFBD9-1F25-D738-B560-D24293E91E8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586" y="2024170"/>
                <a:ext cx="1341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9CFEE4-EF4A-2131-9F36-A52017CD76B0}"/>
                  </a:ext>
                </a:extLst>
              </p14:cNvPr>
              <p14:cNvContentPartPr/>
              <p14:nvPr/>
            </p14:nvContentPartPr>
            <p14:xfrm>
              <a:off x="3756866" y="4884730"/>
              <a:ext cx="2623680" cy="144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9CFEE4-EF4A-2131-9F36-A52017CD76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3226" y="4777090"/>
                <a:ext cx="27313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F648D3-3D17-D33B-B0DC-E63694422968}"/>
                  </a:ext>
                </a:extLst>
              </p14:cNvPr>
              <p14:cNvContentPartPr/>
              <p14:nvPr/>
            </p14:nvContentPartPr>
            <p14:xfrm>
              <a:off x="848786" y="1428010"/>
              <a:ext cx="4600800" cy="133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F648D3-3D17-D33B-B0DC-E636944229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5146" y="1320010"/>
                <a:ext cx="4708440" cy="34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DA182FB-9645-668C-281E-3A9A59063B16}"/>
              </a:ext>
            </a:extLst>
          </p:cNvPr>
          <p:cNvGrpSpPr/>
          <p:nvPr/>
        </p:nvGrpSpPr>
        <p:grpSpPr>
          <a:xfrm>
            <a:off x="569066" y="4749730"/>
            <a:ext cx="578880" cy="357120"/>
            <a:chOff x="569066" y="4749730"/>
            <a:chExt cx="57888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1A4541-867B-1484-5ECF-013A049FBDAE}"/>
                    </a:ext>
                  </a:extLst>
                </p14:cNvPr>
                <p14:cNvContentPartPr/>
                <p14:nvPr/>
              </p14:nvContentPartPr>
              <p14:xfrm>
                <a:off x="640706" y="4749730"/>
                <a:ext cx="365400" cy="357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1A4541-867B-1484-5ECF-013A049FBD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1706" y="4741090"/>
                  <a:ext cx="3830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3B9650-BFA4-A73F-1093-1F91E2D71375}"/>
                    </a:ext>
                  </a:extLst>
                </p14:cNvPr>
                <p14:cNvContentPartPr/>
                <p14:nvPr/>
              </p14:nvContentPartPr>
              <p14:xfrm>
                <a:off x="569066" y="4777090"/>
                <a:ext cx="578880" cy="325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3B9650-BFA4-A73F-1093-1F91E2D713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0426" y="4768090"/>
                  <a:ext cx="596520" cy="34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42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2077B9-857A-D2FC-DCB3-AB7ABCC22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52400"/>
          <a:ext cx="868680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53" imgH="2571750" progId="AcroExch.Document.DC">
                  <p:embed/>
                </p:oleObj>
              </mc:Choice>
              <mc:Fallback>
                <p:oleObj name="Acrobat Document" r:id="rId2" imgW="3428753" imgH="257175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12077B9-857A-D2FC-DCB3-AB7ABCC22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8686800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C40EF4-4C26-E415-33D4-A9AFF600D7A1}"/>
                  </a:ext>
                </a:extLst>
              </p14:cNvPr>
              <p14:cNvContentPartPr/>
              <p14:nvPr/>
            </p14:nvContentPartPr>
            <p14:xfrm>
              <a:off x="1074866" y="5628130"/>
              <a:ext cx="1268280" cy="3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C40EF4-4C26-E415-33D4-A9AFF600D7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866" y="5520490"/>
                <a:ext cx="13759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705651-82F1-4EB3-C25E-1F660F1D2F5D}"/>
                  </a:ext>
                </a:extLst>
              </p14:cNvPr>
              <p14:cNvContentPartPr/>
              <p14:nvPr/>
            </p14:nvContentPartPr>
            <p14:xfrm>
              <a:off x="3413786" y="2144770"/>
              <a:ext cx="1635840" cy="10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705651-82F1-4EB3-C25E-1F660F1D2F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9786" y="2036770"/>
                <a:ext cx="17434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A6D8F1-C1EA-DB92-765F-FE291A7FC4F0}"/>
                  </a:ext>
                </a:extLst>
              </p14:cNvPr>
              <p14:cNvContentPartPr/>
              <p14:nvPr/>
            </p14:nvContentPartPr>
            <p14:xfrm>
              <a:off x="4490546" y="5579170"/>
              <a:ext cx="2287080" cy="90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A6D8F1-C1EA-DB92-765F-FE291A7FC4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6546" y="5471530"/>
                <a:ext cx="2394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FEEEFBA-78CC-D876-7BDA-57B14A5438B2}"/>
                  </a:ext>
                </a:extLst>
              </p14:cNvPr>
              <p14:cNvContentPartPr/>
              <p14:nvPr/>
            </p14:nvContentPartPr>
            <p14:xfrm>
              <a:off x="2839226" y="989170"/>
              <a:ext cx="2298960" cy="271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FEEEFBA-78CC-D876-7BDA-57B14A5438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85226" y="881530"/>
                <a:ext cx="2406600" cy="4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093F949-A417-17F3-C358-EC3D80F38FB3}"/>
              </a:ext>
            </a:extLst>
          </p:cNvPr>
          <p:cNvGrpSpPr/>
          <p:nvPr/>
        </p:nvGrpSpPr>
        <p:grpSpPr>
          <a:xfrm>
            <a:off x="594626" y="5569450"/>
            <a:ext cx="466920" cy="372240"/>
            <a:chOff x="594626" y="5569450"/>
            <a:chExt cx="4669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6FEBA59-BDA1-6069-2280-E41DC684C011}"/>
                    </a:ext>
                  </a:extLst>
                </p14:cNvPr>
                <p14:cNvContentPartPr/>
                <p14:nvPr/>
              </p14:nvContentPartPr>
              <p14:xfrm>
                <a:off x="646106" y="5572330"/>
                <a:ext cx="370440" cy="369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6FEBA59-BDA1-6069-2280-E41DC684C0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106" y="5563330"/>
                  <a:ext cx="3880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6ADA30-B66A-B197-5DCC-8B851168D178}"/>
                    </a:ext>
                  </a:extLst>
                </p14:cNvPr>
                <p14:cNvContentPartPr/>
                <p14:nvPr/>
              </p14:nvContentPartPr>
              <p14:xfrm>
                <a:off x="594626" y="5569450"/>
                <a:ext cx="466920" cy="30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6ADA30-B66A-B197-5DCC-8B851168D1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5986" y="5560450"/>
                  <a:ext cx="484560" cy="32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936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2077B9-857A-D2FC-DCB3-AB7ABCC22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323717"/>
              </p:ext>
            </p:extLst>
          </p:nvPr>
        </p:nvGraphicFramePr>
        <p:xfrm>
          <a:off x="228600" y="152400"/>
          <a:ext cx="868680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28753" imgH="2571750" progId="AcroExch.Document.DC">
                  <p:embed/>
                </p:oleObj>
              </mc:Choice>
              <mc:Fallback>
                <p:oleObj name="Acrobat Document" r:id="rId2" imgW="3428753" imgH="257175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12077B9-857A-D2FC-DCB3-AB7ABCC22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8686800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BA87C23-0D9D-1124-9865-D8189D491CF9}"/>
              </a:ext>
            </a:extLst>
          </p:cNvPr>
          <p:cNvGrpSpPr/>
          <p:nvPr/>
        </p:nvGrpSpPr>
        <p:grpSpPr>
          <a:xfrm>
            <a:off x="630266" y="5802010"/>
            <a:ext cx="318960" cy="393840"/>
            <a:chOff x="630266" y="5802010"/>
            <a:chExt cx="31896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27AA065-2E19-797D-2FF1-FE2F2D4DF157}"/>
                    </a:ext>
                  </a:extLst>
                </p14:cNvPr>
                <p14:cNvContentPartPr/>
                <p14:nvPr/>
              </p14:nvContentPartPr>
              <p14:xfrm>
                <a:off x="660866" y="5858530"/>
                <a:ext cx="268920" cy="28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27AA065-2E19-797D-2FF1-FE2F2D4DF1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2226" y="5849890"/>
                  <a:ext cx="286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2E73EC-85E4-68CA-2D1D-D746FDC52A88}"/>
                    </a:ext>
                  </a:extLst>
                </p14:cNvPr>
                <p14:cNvContentPartPr/>
                <p14:nvPr/>
              </p14:nvContentPartPr>
              <p14:xfrm>
                <a:off x="630266" y="5802010"/>
                <a:ext cx="318960" cy="393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2E73EC-85E4-68CA-2D1D-D746FDC52A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1266" y="5793010"/>
                  <a:ext cx="336600" cy="411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92B346-EC25-CF7D-BBAC-9F6B8A877E80}"/>
              </a:ext>
            </a:extLst>
          </p:cNvPr>
          <p:cNvSpPr txBox="1"/>
          <p:nvPr/>
        </p:nvSpPr>
        <p:spPr>
          <a:xfrm flipH="1">
            <a:off x="1905000" y="599857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lex Brush" pitchFamily="2" charset="0"/>
              </a:rPr>
              <a:t>Discussed later in passage but is not the right answer</a:t>
            </a:r>
          </a:p>
        </p:txBody>
      </p:sp>
    </p:spTree>
    <p:extLst>
      <p:ext uri="{BB962C8B-B14F-4D97-AF65-F5344CB8AC3E}">
        <p14:creationId xmlns:p14="http://schemas.microsoft.com/office/powerpoint/2010/main" val="384020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Common Question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2133600"/>
            <a:ext cx="4203192" cy="3886200"/>
          </a:xfrm>
        </p:spPr>
        <p:txBody>
          <a:bodyPr>
            <a:noAutofit/>
          </a:bodyPr>
          <a:lstStyle/>
          <a:p>
            <a:r>
              <a:rPr lang="en-US" sz="2800" dirty="0"/>
              <a:t>Words in context</a:t>
            </a:r>
          </a:p>
          <a:p>
            <a:r>
              <a:rPr lang="en-US" sz="2800" dirty="0"/>
              <a:t>include the words </a:t>
            </a:r>
            <a:r>
              <a:rPr lang="en-US" sz="2800" i="1" dirty="0"/>
              <a:t>infers, implies, </a:t>
            </a:r>
            <a:r>
              <a:rPr lang="en-US" sz="2800" dirty="0"/>
              <a:t>or </a:t>
            </a:r>
            <a:r>
              <a:rPr lang="en-US" sz="2800" i="1" dirty="0"/>
              <a:t>suggests</a:t>
            </a:r>
            <a:endParaRPr lang="en-US" sz="2800" dirty="0"/>
          </a:p>
          <a:p>
            <a:r>
              <a:rPr lang="en-US" sz="2800" dirty="0"/>
              <a:t>Main idea or purpose</a:t>
            </a:r>
          </a:p>
          <a:p>
            <a:r>
              <a:rPr lang="en-US" sz="2800" dirty="0"/>
              <a:t>Include the words </a:t>
            </a:r>
            <a:r>
              <a:rPr lang="en-US" sz="2800" i="1" dirty="0"/>
              <a:t>least, most, not, except</a:t>
            </a:r>
            <a:endParaRPr lang="en-US" sz="2800" dirty="0"/>
          </a:p>
          <a:p>
            <a:r>
              <a:rPr lang="en-US" sz="2800" dirty="0"/>
              <a:t>Roman Numeral (combination answers)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346448" cy="3447288"/>
          </a:xfrm>
        </p:spPr>
        <p:txBody>
          <a:bodyPr>
            <a:normAutofit/>
          </a:bodyPr>
          <a:lstStyle/>
          <a:p>
            <a:r>
              <a:rPr lang="en-US" sz="2800" dirty="0"/>
              <a:t>Author’s purpose, tone, attitude</a:t>
            </a:r>
          </a:p>
          <a:p>
            <a:r>
              <a:rPr lang="en-US" sz="2800" dirty="0"/>
              <a:t>Sequence of events</a:t>
            </a:r>
          </a:p>
          <a:p>
            <a:r>
              <a:rPr lang="en-US" sz="2800" dirty="0"/>
              <a:t>Reasoning</a:t>
            </a:r>
          </a:p>
          <a:p>
            <a:r>
              <a:rPr lang="en-US" sz="2800" dirty="0"/>
              <a:t>Not required to read the passage </a:t>
            </a:r>
          </a:p>
        </p:txBody>
      </p:sp>
    </p:spTree>
    <p:extLst>
      <p:ext uri="{BB962C8B-B14F-4D97-AF65-F5344CB8AC3E}">
        <p14:creationId xmlns:p14="http://schemas.microsoft.com/office/powerpoint/2010/main" val="215021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Section 3 of the test</a:t>
            </a:r>
          </a:p>
          <a:p>
            <a:r>
              <a:rPr lang="en-US" sz="3600" dirty="0"/>
              <a:t>40 questions</a:t>
            </a:r>
          </a:p>
          <a:p>
            <a:r>
              <a:rPr lang="en-US" sz="3600" dirty="0"/>
              <a:t>35 minutes</a:t>
            </a:r>
          </a:p>
          <a:p>
            <a:r>
              <a:rPr lang="en-US" sz="3600" dirty="0"/>
              <a:t>4 passages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Reading Section</a:t>
            </a:r>
          </a:p>
        </p:txBody>
      </p:sp>
    </p:spTree>
    <p:extLst>
      <p:ext uri="{BB962C8B-B14F-4D97-AF65-F5344CB8AC3E}">
        <p14:creationId xmlns:p14="http://schemas.microsoft.com/office/powerpoint/2010/main" val="130982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408333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Passage I: Prose Fiction</a:t>
            </a:r>
          </a:p>
          <a:p>
            <a:pPr lvl="1"/>
            <a:r>
              <a:rPr lang="en-US" sz="3600" dirty="0"/>
              <a:t>A story</a:t>
            </a:r>
          </a:p>
          <a:p>
            <a:r>
              <a:rPr lang="en-US" sz="3600" dirty="0"/>
              <a:t>Passage II: Social Science</a:t>
            </a:r>
          </a:p>
          <a:p>
            <a:pPr lvl="1"/>
            <a:r>
              <a:rPr lang="en-US" sz="3600" dirty="0"/>
              <a:t>Information; dry, dense—like a history textbook</a:t>
            </a:r>
          </a:p>
          <a:p>
            <a:r>
              <a:rPr lang="en-US" sz="3600" dirty="0"/>
              <a:t>Passage III: Humanities</a:t>
            </a:r>
          </a:p>
          <a:p>
            <a:pPr lvl="1"/>
            <a:r>
              <a:rPr lang="en-US" sz="3600" dirty="0"/>
              <a:t>Art, music, dance, movies, television, etc. </a:t>
            </a:r>
          </a:p>
          <a:p>
            <a:r>
              <a:rPr lang="en-US" sz="3600" dirty="0"/>
              <a:t>Passage IV: Natural Science</a:t>
            </a:r>
          </a:p>
          <a:p>
            <a:pPr lvl="1"/>
            <a:r>
              <a:rPr lang="en-US" sz="3600" dirty="0"/>
              <a:t>Like a science textbook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Four Passages</a:t>
            </a:r>
          </a:p>
        </p:txBody>
      </p:sp>
    </p:spTree>
    <p:extLst>
      <p:ext uri="{BB962C8B-B14F-4D97-AF65-F5344CB8AC3E}">
        <p14:creationId xmlns:p14="http://schemas.microsoft.com/office/powerpoint/2010/main" val="326353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10599" cy="4267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They are always the same four types.</a:t>
            </a:r>
          </a:p>
          <a:p>
            <a:r>
              <a:rPr lang="en-US" sz="3200" dirty="0"/>
              <a:t>The four types are always in that same order.</a:t>
            </a:r>
          </a:p>
          <a:p>
            <a:r>
              <a:rPr lang="en-US" sz="3200" dirty="0"/>
              <a:t>The type of each passage is clearly labeled in bold print at the beginning of the passage. </a:t>
            </a:r>
          </a:p>
          <a:p>
            <a:r>
              <a:rPr lang="en-US" sz="3200" dirty="0"/>
              <a:t>Each passage will have 10 questions that accompany it.</a:t>
            </a:r>
          </a:p>
          <a:p>
            <a:r>
              <a:rPr lang="en-US" sz="3200" dirty="0"/>
              <a:t>Each question has four choices: ABCD or FGHJ.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Organization of 4 Passages</a:t>
            </a:r>
          </a:p>
        </p:txBody>
      </p:sp>
    </p:spTree>
    <p:extLst>
      <p:ext uri="{BB962C8B-B14F-4D97-AF65-F5344CB8AC3E}">
        <p14:creationId xmlns:p14="http://schemas.microsoft.com/office/powerpoint/2010/main" val="302469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534399" cy="3886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You don’t have to read the passages in order.</a:t>
            </a:r>
          </a:p>
          <a:p>
            <a:r>
              <a:rPr lang="en-US" sz="3200"/>
              <a:t>Read your favorite type of passage first, your least </a:t>
            </a:r>
            <a:r>
              <a:rPr lang="en-US" sz="3200" dirty="0"/>
              <a:t>favorite last.</a:t>
            </a:r>
          </a:p>
          <a:p>
            <a:r>
              <a:rPr lang="en-US" sz="3200" dirty="0"/>
              <a:t>Time is an issue!</a:t>
            </a:r>
          </a:p>
          <a:p>
            <a:r>
              <a:rPr lang="en-US" sz="3200" dirty="0"/>
              <a:t>Most people say they do not have enough time to read all the passages and answer all the questions in the time allotted.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Approach the Reading</a:t>
            </a:r>
          </a:p>
        </p:txBody>
      </p:sp>
    </p:spTree>
    <p:extLst>
      <p:ext uri="{BB962C8B-B14F-4D97-AF65-F5344CB8AC3E}">
        <p14:creationId xmlns:p14="http://schemas.microsoft.com/office/powerpoint/2010/main" val="105101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534399" cy="3886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The ACT expects you to read at 275 words per minute. However, an average reading rate is 200-400 words per minute.</a:t>
            </a:r>
            <a:endParaRPr lang="en-US" dirty="0"/>
          </a:p>
          <a:p>
            <a:r>
              <a:rPr lang="en-US" sz="3200" dirty="0"/>
              <a:t>When we skim, we may not understand or remember everything we read. But, this is a timed test, so although it may be tempting, do not go back and re-read (the "death loop").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Approach the Reading</a:t>
            </a:r>
          </a:p>
        </p:txBody>
      </p:sp>
    </p:spTree>
    <p:extLst>
      <p:ext uri="{BB962C8B-B14F-4D97-AF65-F5344CB8AC3E}">
        <p14:creationId xmlns:p14="http://schemas.microsoft.com/office/powerpoint/2010/main" val="201323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10599" cy="4343400"/>
          </a:xfrm>
        </p:spPr>
        <p:txBody>
          <a:bodyPr>
            <a:noAutofit/>
          </a:bodyPr>
          <a:lstStyle/>
          <a:p>
            <a:r>
              <a:rPr lang="en-US" sz="2800" dirty="0"/>
              <a:t>Rather than rushing through the four passages and performing poorly on the questions, give yourself more time for three passages and try to do a better, more thorough job on the questions for those passages. For example:</a:t>
            </a:r>
          </a:p>
          <a:p>
            <a:pPr lvl="1"/>
            <a:r>
              <a:rPr lang="en-US" sz="2800" dirty="0"/>
              <a:t>10 minutes</a:t>
            </a:r>
          </a:p>
          <a:p>
            <a:pPr lvl="1"/>
            <a:r>
              <a:rPr lang="en-US" sz="2800" dirty="0"/>
              <a:t>10 minutes</a:t>
            </a:r>
          </a:p>
          <a:p>
            <a:pPr lvl="1"/>
            <a:r>
              <a:rPr lang="en-US" sz="2800" dirty="0"/>
              <a:t>10 minutes</a:t>
            </a:r>
          </a:p>
          <a:p>
            <a:pPr lvl="1"/>
            <a:r>
              <a:rPr lang="en-US" sz="2800" dirty="0"/>
              <a:t>5 minutes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Approach the Reading</a:t>
            </a:r>
          </a:p>
        </p:txBody>
      </p:sp>
    </p:spTree>
    <p:extLst>
      <p:ext uri="{BB962C8B-B14F-4D97-AF65-F5344CB8AC3E}">
        <p14:creationId xmlns:p14="http://schemas.microsoft.com/office/powerpoint/2010/main" val="156525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r>
              <a:rPr lang="en-US" sz="2800" b="1" dirty="0"/>
              <a:t>As an example, on one of the ACTs a student correctly answering the number on the left earned the score on the right: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well could I score?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74016"/>
              </p:ext>
            </p:extLst>
          </p:nvPr>
        </p:nvGraphicFramePr>
        <p:xfrm>
          <a:off x="1524000" y="2667000"/>
          <a:ext cx="6096000" cy="4072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Correctly Answered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0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450696"/>
          </a:xfrm>
        </p:spPr>
        <p:txBody>
          <a:bodyPr>
            <a:noAutofit/>
          </a:bodyPr>
          <a:lstStyle/>
          <a:p>
            <a:r>
              <a:rPr lang="en-US" sz="3600" dirty="0"/>
              <a:t>Think about the passage types and what type of reading you generally prefer.</a:t>
            </a:r>
          </a:p>
          <a:p>
            <a:r>
              <a:rPr lang="en-US" sz="3600" dirty="0"/>
              <a:t>Read through the first sentence or two of each passage.</a:t>
            </a:r>
          </a:p>
          <a:p>
            <a:r>
              <a:rPr lang="en-US" sz="3600" dirty="0"/>
              <a:t>Determine in what order you’ll read the passages.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How to Decide the </a:t>
            </a:r>
            <a:br>
              <a:rPr lang="en-US" sz="4800" dirty="0"/>
            </a:br>
            <a:r>
              <a:rPr lang="en-US" sz="4800" dirty="0"/>
              <a:t>Order of Reading</a:t>
            </a:r>
          </a:p>
        </p:txBody>
      </p:sp>
    </p:spTree>
    <p:extLst>
      <p:ext uri="{BB962C8B-B14F-4D97-AF65-F5344CB8AC3E}">
        <p14:creationId xmlns:p14="http://schemas.microsoft.com/office/powerpoint/2010/main" val="2374479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202</TotalTime>
  <Words>600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ACT Reading Strategies</vt:lpstr>
      <vt:lpstr>Reading Section</vt:lpstr>
      <vt:lpstr>Four Passages</vt:lpstr>
      <vt:lpstr>Organization of 4 Passages</vt:lpstr>
      <vt:lpstr>How to Approach the Reading</vt:lpstr>
      <vt:lpstr>How to Approach the Reading</vt:lpstr>
      <vt:lpstr>How to Approach the Reading</vt:lpstr>
      <vt:lpstr>How well could I score?</vt:lpstr>
      <vt:lpstr>How to Decide the  Order of Reading</vt:lpstr>
      <vt:lpstr>Tackling the Reading</vt:lpstr>
      <vt:lpstr>Tricks and Traps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Question Types</vt:lpstr>
    </vt:vector>
  </TitlesOfParts>
  <Company>Jackson-Madison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Reading Strategies</dc:title>
  <dc:creator>Molly L. Coffman</dc:creator>
  <cp:lastModifiedBy>Molly L. Coffman</cp:lastModifiedBy>
  <cp:revision>48</cp:revision>
  <dcterms:created xsi:type="dcterms:W3CDTF">2013-04-11T14:37:27Z</dcterms:created>
  <dcterms:modified xsi:type="dcterms:W3CDTF">2022-09-29T16:24:37Z</dcterms:modified>
</cp:coreProperties>
</file>